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8" r:id="rId1"/>
  </p:sldMasterIdLst>
  <p:notesMasterIdLst>
    <p:notesMasterId r:id="rId37"/>
  </p:notesMasterIdLst>
  <p:handoutMasterIdLst>
    <p:handoutMasterId r:id="rId38"/>
  </p:handoutMasterIdLst>
  <p:sldIdLst>
    <p:sldId id="2086" r:id="rId2"/>
    <p:sldId id="261" r:id="rId3"/>
    <p:sldId id="262" r:id="rId4"/>
    <p:sldId id="264" r:id="rId5"/>
    <p:sldId id="265" r:id="rId6"/>
    <p:sldId id="267" r:id="rId7"/>
    <p:sldId id="303" r:id="rId8"/>
    <p:sldId id="268" r:id="rId9"/>
    <p:sldId id="269" r:id="rId10"/>
    <p:sldId id="270" r:id="rId11"/>
    <p:sldId id="271" r:id="rId12"/>
    <p:sldId id="2083" r:id="rId13"/>
    <p:sldId id="2084" r:id="rId14"/>
    <p:sldId id="273" r:id="rId15"/>
    <p:sldId id="302" r:id="rId16"/>
    <p:sldId id="275" r:id="rId17"/>
    <p:sldId id="276" r:id="rId18"/>
    <p:sldId id="277" r:id="rId19"/>
    <p:sldId id="278" r:id="rId20"/>
    <p:sldId id="279" r:id="rId21"/>
    <p:sldId id="280" r:id="rId22"/>
    <p:sldId id="282" r:id="rId23"/>
    <p:sldId id="2074" r:id="rId24"/>
    <p:sldId id="1986" r:id="rId25"/>
    <p:sldId id="1909" r:id="rId26"/>
    <p:sldId id="2082" r:id="rId27"/>
    <p:sldId id="2081" r:id="rId28"/>
    <p:sldId id="2014" r:id="rId29"/>
    <p:sldId id="1382" r:id="rId30"/>
    <p:sldId id="2020" r:id="rId31"/>
    <p:sldId id="1699" r:id="rId32"/>
    <p:sldId id="2080" r:id="rId33"/>
    <p:sldId id="2078" r:id="rId34"/>
    <p:sldId id="2077" r:id="rId35"/>
    <p:sldId id="2076" r:id="rId36"/>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alentin Maron" initials="VM" lastIdx="1" clrIdx="0">
    <p:extLst>
      <p:ext uri="{19B8F6BF-5375-455C-9EA6-DF929625EA0E}">
        <p15:presenceInfo xmlns:p15="http://schemas.microsoft.com/office/powerpoint/2012/main" userId="Valentin Maron" providerId="None"/>
      </p:ext>
    </p:extLst>
  </p:cmAuthor>
  <p:cmAuthor id="2" name="Auteurs" initials="VM" lastIdx="1" clrIdx="1">
    <p:extLst>
      <p:ext uri="{19B8F6BF-5375-455C-9EA6-DF929625EA0E}">
        <p15:presenceInfo xmlns:p15="http://schemas.microsoft.com/office/powerpoint/2012/main" userId="Auteur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191476"/>
    <a:srgbClr val="201887"/>
    <a:srgbClr val="FFFF99"/>
    <a:srgbClr val="FEFAF8"/>
    <a:srgbClr val="D55DD5"/>
    <a:srgbClr val="F9EADF"/>
    <a:srgbClr val="F6E1D2"/>
    <a:srgbClr val="E60D89"/>
    <a:srgbClr val="FB82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643" autoAdjust="0"/>
    <p:restoredTop sz="78222" autoAdjust="0"/>
  </p:normalViewPr>
  <p:slideViewPr>
    <p:cSldViewPr snapToGrid="0" snapToObjects="1">
      <p:cViewPr>
        <p:scale>
          <a:sx n="66" d="100"/>
          <a:sy n="66" d="100"/>
        </p:scale>
        <p:origin x="1838" y="86"/>
      </p:cViewPr>
      <p:guideLst>
        <p:guide orient="horz" pos="2160"/>
        <p:guide pos="2880"/>
      </p:guideLst>
    </p:cSldViewPr>
  </p:slideViewPr>
  <p:notesTextViewPr>
    <p:cViewPr>
      <p:scale>
        <a:sx n="100" d="100"/>
        <a:sy n="100" d="100"/>
      </p:scale>
      <p:origin x="0" y="0"/>
    </p:cViewPr>
  </p:notesTextViewPr>
  <p:notesViewPr>
    <p:cSldViewPr snapToGrid="0" snapToObjects="1">
      <p:cViewPr varScale="1">
        <p:scale>
          <a:sx n="80" d="100"/>
          <a:sy n="80" d="100"/>
        </p:scale>
        <p:origin x="-1974" y="-7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B7D86E5-98D6-4943-A73D-A8CB597DEFF6}" type="datetimeFigureOut">
              <a:rPr lang="fr-FR" smtClean="0"/>
              <a:pPr/>
              <a:t>29/11/2024</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2270600-0C7D-1C41-A3F2-504B6ACACBF4}" type="slidenum">
              <a:rPr lang="fr-FR" smtClean="0"/>
              <a:pPr/>
              <a:t>‹N°›</a:t>
            </a:fld>
            <a:endParaRPr lang="fr-FR"/>
          </a:p>
        </p:txBody>
      </p:sp>
    </p:spTree>
    <p:extLst>
      <p:ext uri="{BB962C8B-B14F-4D97-AF65-F5344CB8AC3E}">
        <p14:creationId xmlns:p14="http://schemas.microsoft.com/office/powerpoint/2010/main" val="367223285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10F6E8B-0CCC-3B4D-A64F-C1B5956CD9A5}" type="datetimeFigureOut">
              <a:rPr lang="fr-FR" smtClean="0"/>
              <a:t>29/11/2024</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29565C8-1021-C741-83FD-5D1811CB7958}" type="slidenum">
              <a:rPr lang="fr-FR" smtClean="0"/>
              <a:t>‹N°›</a:t>
            </a:fld>
            <a:endParaRPr lang="fr-FR"/>
          </a:p>
        </p:txBody>
      </p:sp>
    </p:spTree>
    <p:extLst>
      <p:ext uri="{BB962C8B-B14F-4D97-AF65-F5344CB8AC3E}">
        <p14:creationId xmlns:p14="http://schemas.microsoft.com/office/powerpoint/2010/main" val="303163326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 name="Google Shape;101;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02" name="Google Shape;102;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1</a:t>
            </a:fld>
            <a:endParaRPr/>
          </a:p>
        </p:txBody>
      </p:sp>
    </p:spTree>
    <p:extLst>
      <p:ext uri="{BB962C8B-B14F-4D97-AF65-F5344CB8AC3E}">
        <p14:creationId xmlns:p14="http://schemas.microsoft.com/office/powerpoint/2010/main" val="10267937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 name="Google Shape;268;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fr-FR"/>
              <a:t>Points communs : idée fondamentale en physique </a:t>
            </a:r>
            <a:br>
              <a:rPr lang="fr-FR"/>
            </a:br>
            <a:r>
              <a:rPr lang="fr-FR"/>
              <a:t>=&gt; ce qui peut suggérer la possibilité de généraliser un concept</a:t>
            </a:r>
            <a:br>
              <a:rPr lang="fr-FR"/>
            </a:br>
            <a:r>
              <a:rPr lang="fr-FR"/>
              <a:t>gravité pour la chute sur Terre </a:t>
            </a:r>
            <a:br>
              <a:rPr lang="fr-FR"/>
            </a:br>
            <a:r>
              <a:rPr lang="fr-FR"/>
              <a:t>points communs entre chute et mouvement circulaire (par exemple, qu’ils ne dépendent pas de la masse)</a:t>
            </a:r>
            <a:br>
              <a:rPr lang="fr-FR"/>
            </a:br>
            <a:r>
              <a:rPr lang="fr-FR"/>
              <a:t>quand Newton a décrit précisément le lien entre la chute sur terre et le mouvement circulaire des astres</a:t>
            </a:r>
            <a:br>
              <a:rPr lang="fr-FR"/>
            </a:br>
            <a:r>
              <a:rPr lang="fr-FR"/>
              <a:t>=&gt; gravitation</a:t>
            </a:r>
            <a:endParaRPr/>
          </a:p>
        </p:txBody>
      </p:sp>
      <p:sp>
        <p:nvSpPr>
          <p:cNvPr id="269" name="Google Shape;269;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7" name="Google Shape;277;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5" name="Google Shape;285;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fontScale="92500" lnSpcReduction="20000"/>
          </a:bodyPr>
          <a:lstStyle/>
          <a:p>
            <a:pPr marL="0" marR="0" lvl="0" indent="0" algn="l" defTabSz="457200" rtl="0" eaLnBrk="1" fontAlgn="auto" latinLnBrk="0" hangingPunct="1">
              <a:lnSpc>
                <a:spcPct val="100000"/>
              </a:lnSpc>
              <a:spcBef>
                <a:spcPts val="0"/>
              </a:spcBef>
              <a:spcAft>
                <a:spcPts val="0"/>
              </a:spcAft>
              <a:buClr>
                <a:schemeClr val="dk1"/>
              </a:buClr>
              <a:buSzPts val="1200"/>
              <a:buFont typeface="Calibri"/>
              <a:buNone/>
              <a:tabLst/>
              <a:defRPr/>
            </a:pPr>
            <a:r>
              <a:rPr lang="fr-FR" dirty="0">
                <a:solidFill>
                  <a:schemeClr val="dk1"/>
                </a:solidFill>
                <a:latin typeface="+mn-lt"/>
                <a:ea typeface="Calibri"/>
                <a:cs typeface="Calibri"/>
                <a:sym typeface="Calibri"/>
              </a:rPr>
              <a:t>Il y a une situation assez simple qui permet de faire le lien entre rayonnement visible et invisible : regarder avec cette caméra un objet chauffé jusqu’à incandescence. </a:t>
            </a:r>
            <a:endParaRPr lang="fr-FR" dirty="0">
              <a:solidFill>
                <a:schemeClr val="dk1"/>
              </a:solidFill>
              <a:latin typeface="Twentieth Century"/>
              <a:ea typeface="Twentieth Century"/>
              <a:cs typeface="Twentieth Century"/>
              <a:sym typeface="Twentieth Century"/>
            </a:endParaRPr>
          </a:p>
          <a:p>
            <a:pPr marL="0" marR="0" lvl="0" indent="0" algn="l" rtl="0">
              <a:lnSpc>
                <a:spcPct val="100000"/>
              </a:lnSpc>
              <a:spcBef>
                <a:spcPts val="0"/>
              </a:spcBef>
              <a:spcAft>
                <a:spcPts val="0"/>
              </a:spcAft>
              <a:buClr>
                <a:schemeClr val="dk1"/>
              </a:buClr>
              <a:buSzPts val="1200"/>
              <a:buFont typeface="Calibri"/>
              <a:buNone/>
            </a:pPr>
            <a:endParaRPr lang="fr-FR" sz="1200" dirty="0"/>
          </a:p>
          <a:p>
            <a:pPr marL="0" marR="0" lvl="0" indent="0" algn="l" rtl="0">
              <a:lnSpc>
                <a:spcPct val="100000"/>
              </a:lnSpc>
              <a:spcBef>
                <a:spcPts val="0"/>
              </a:spcBef>
              <a:spcAft>
                <a:spcPts val="0"/>
              </a:spcAft>
              <a:buClr>
                <a:schemeClr val="dk1"/>
              </a:buClr>
              <a:buSzPts val="1200"/>
              <a:buFont typeface="Calibri"/>
              <a:buNone/>
            </a:pPr>
            <a:endParaRPr lang="fr-FR" sz="1200" dirty="0"/>
          </a:p>
          <a:p>
            <a:pPr marL="0" marR="0" lvl="0" indent="0" algn="l" rtl="0">
              <a:lnSpc>
                <a:spcPct val="100000"/>
              </a:lnSpc>
              <a:spcBef>
                <a:spcPts val="0"/>
              </a:spcBef>
              <a:spcAft>
                <a:spcPts val="0"/>
              </a:spcAft>
              <a:buClr>
                <a:schemeClr val="dk1"/>
              </a:buClr>
              <a:buSzPts val="1200"/>
              <a:buFont typeface="Calibri"/>
              <a:buNone/>
            </a:pPr>
            <a:r>
              <a:rPr lang="fr-FR" sz="1200" dirty="0"/>
              <a:t>Bien que la caméra infrarouge fasse apparaitre des valeurs de températures, il s’agit de valeurs indirectes, calculées </a:t>
            </a:r>
            <a:r>
              <a:rPr lang="fr-FR" sz="12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à partir des puissances de rayonnement mesurées</a:t>
            </a:r>
            <a:r>
              <a:rPr lang="fr-FR" sz="1200" dirty="0"/>
              <a:t>, en faisant l’hypothèse qu’il n’y a pas de reflet ni de transparence (ce qui n’est pas toujours le cas)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fr-FR" dirty="0"/>
              <a:t>___</a:t>
            </a:r>
            <a:endParaRPr dirty="0"/>
          </a:p>
          <a:p>
            <a:pPr marL="0" lvl="0" indent="0" algn="l" rtl="0">
              <a:spcBef>
                <a:spcPts val="0"/>
              </a:spcBef>
              <a:spcAft>
                <a:spcPts val="0"/>
              </a:spcAft>
              <a:buNone/>
            </a:pPr>
            <a:endParaRPr dirty="0"/>
          </a:p>
          <a:p>
            <a:pPr marL="0" lvl="0" indent="0" algn="just" rtl="0">
              <a:spcBef>
                <a:spcPts val="0"/>
              </a:spcBef>
              <a:spcAft>
                <a:spcPts val="0"/>
              </a:spcAft>
              <a:buNone/>
            </a:pPr>
            <a:r>
              <a:rPr lang="fr-FR" sz="1200" dirty="0"/>
              <a:t>Quand on continue de chauffer le métal incandescent, la couleur de la lumière émise change, et sa luminosité - ou puissance lumineuse - augmente. Puisqu’il s’agit d’un même phénomène, on peut imaginer de la même manière qu’il existe </a:t>
            </a:r>
            <a:r>
              <a:rPr lang="fr-FR" sz="1200" b="1" dirty="0"/>
              <a:t>plusieurs « nuances » de rayonnement invisible</a:t>
            </a:r>
            <a:r>
              <a:rPr lang="fr-FR" sz="1200" dirty="0"/>
              <a:t>, équivalentes aux nuances de lumières colorées (comme dans le cas de la décomposition de la lumière blanche par un prisme). </a:t>
            </a:r>
            <a:endParaRPr dirty="0"/>
          </a:p>
          <a:p>
            <a:pPr marL="0" lvl="0" indent="0" algn="just" rtl="0">
              <a:spcBef>
                <a:spcPts val="0"/>
              </a:spcBef>
              <a:spcAft>
                <a:spcPts val="0"/>
              </a:spcAft>
              <a:buNone/>
            </a:pPr>
            <a:endParaRPr sz="1200" dirty="0"/>
          </a:p>
          <a:p>
            <a:pPr marL="0" lvl="0" indent="0" algn="just" rtl="0">
              <a:spcBef>
                <a:spcPts val="0"/>
              </a:spcBef>
              <a:spcAft>
                <a:spcPts val="0"/>
              </a:spcAft>
              <a:buNone/>
            </a:pPr>
            <a:r>
              <a:rPr lang="fr-FR" sz="1200" dirty="0"/>
              <a:t>On peut aussi imaginer </a:t>
            </a:r>
            <a:r>
              <a:rPr lang="fr-FR" sz="1200" b="1" dirty="0"/>
              <a:t>que le rayonnement invisible peut être plus ou moins puissant</a:t>
            </a:r>
            <a:r>
              <a:rPr lang="fr-FR" sz="1200" dirty="0"/>
              <a:t>, selon la température. Une caméra infrarouge permet en effet de mesurer la puissance de rayonnement infrarouge se propageant jusqu’à la caméra, pour une certaine gamme de nuances infrarouges de celui-ci. </a:t>
            </a:r>
            <a:endParaRPr dirty="0"/>
          </a:p>
          <a:p>
            <a:pPr marL="0" lvl="0" indent="0" algn="just" rtl="0">
              <a:spcBef>
                <a:spcPts val="0"/>
              </a:spcBef>
              <a:spcAft>
                <a:spcPts val="0"/>
              </a:spcAft>
              <a:buNone/>
            </a:pPr>
            <a:endParaRPr sz="1200" dirty="0"/>
          </a:p>
          <a:p>
            <a:pPr marL="0" lvl="0" indent="0" algn="just" rtl="0">
              <a:spcBef>
                <a:spcPts val="0"/>
              </a:spcBef>
              <a:spcAft>
                <a:spcPts val="0"/>
              </a:spcAft>
              <a:buNone/>
            </a:pPr>
            <a:r>
              <a:rPr lang="fr-FR" sz="1200" b="1" dirty="0"/>
              <a:t>L’échelle de couleurs artificielles de la caméra correspond à une échelle de puissance de rayonnement infrarouge reçue</a:t>
            </a:r>
            <a:r>
              <a:rPr lang="fr-FR" sz="1200" dirty="0"/>
              <a:t>. Autrement dit, la couleur en chaque point de l’image infrarouge correspond à la puissance de rayonnement reçue en chaque point (pixel) du capteur de la caméra (pour une certaine gamme de nuances infrarouges). Sachant cela, on constate que plus la température est élevée, puis la puissance de rayonnement infrarouge émis est grande.</a:t>
            </a:r>
            <a:endParaRPr dirty="0"/>
          </a:p>
          <a:p>
            <a:pPr marL="0" lvl="0" indent="0" algn="l" rtl="0">
              <a:spcBef>
                <a:spcPts val="0"/>
              </a:spcBef>
              <a:spcAft>
                <a:spcPts val="0"/>
              </a:spcAft>
              <a:buNone/>
            </a:pPr>
            <a:endParaRPr dirty="0"/>
          </a:p>
        </p:txBody>
      </p:sp>
      <p:sp>
        <p:nvSpPr>
          <p:cNvPr id="286" name="Google Shape;286;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12</a:t>
            </a:fld>
            <a:endParaRPr/>
          </a:p>
        </p:txBody>
      </p:sp>
    </p:spTree>
    <p:extLst>
      <p:ext uri="{BB962C8B-B14F-4D97-AF65-F5344CB8AC3E}">
        <p14:creationId xmlns:p14="http://schemas.microsoft.com/office/powerpoint/2010/main" val="19099366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5" name="Google Shape;285;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200" b="1" dirty="0">
                <a:solidFill>
                  <a:schemeClr val="dk1"/>
                </a:solidFill>
                <a:latin typeface="+mn-lt"/>
                <a:ea typeface="Calibri"/>
                <a:cs typeface="Calibri"/>
                <a:sym typeface="Calibri"/>
              </a:rPr>
              <a:t>Ainsi on peut réinterpréter plus précisément l’idée</a:t>
            </a:r>
            <a:r>
              <a:rPr lang="fr-FR" sz="1200" b="1" dirty="0">
                <a:solidFill>
                  <a:schemeClr val="tx1"/>
                </a:solidFill>
                <a:latin typeface="+mn-lt"/>
                <a:ea typeface="Calibri"/>
                <a:cs typeface="Calibri"/>
                <a:sym typeface="Calibri"/>
              </a:rPr>
              <a:t> qu’</a:t>
            </a:r>
            <a:r>
              <a:rPr lang="fr-FR" sz="1200" b="1" i="1" dirty="0">
                <a:solidFill>
                  <a:schemeClr val="tx1"/>
                </a:solidFill>
                <a:latin typeface="+mn-lt"/>
                <a:ea typeface="Calibri"/>
                <a:cs typeface="Calibri"/>
                <a:sym typeface="Calibri"/>
              </a:rPr>
              <a:t>un radiateur « envoie » une sorte de « chaleur  » vers les mains </a:t>
            </a:r>
            <a:r>
              <a:rPr lang="fr-FR" sz="1200" b="1" dirty="0">
                <a:solidFill>
                  <a:schemeClr val="tx1"/>
                </a:solidFill>
                <a:latin typeface="+mn-lt"/>
                <a:ea typeface="Calibri"/>
                <a:cs typeface="Calibri"/>
                <a:sym typeface="Calibri"/>
              </a:rPr>
              <a:t>en </a:t>
            </a:r>
            <a:r>
              <a:rPr lang="fr-FR" sz="1200" b="1" dirty="0">
                <a:solidFill>
                  <a:schemeClr val="dk1"/>
                </a:solidFill>
                <a:latin typeface="+mn-lt"/>
                <a:ea typeface="Calibri"/>
                <a:cs typeface="Calibri"/>
                <a:sym typeface="Calibri"/>
              </a:rPr>
              <a:t>disant : qu’il </a:t>
            </a:r>
            <a:r>
              <a:rPr lang="fr-FR" sz="1200" b="1" u="sng" dirty="0">
                <a:solidFill>
                  <a:srgbClr val="FF0000"/>
                </a:solidFill>
                <a:latin typeface="+mn-lt"/>
                <a:ea typeface="Calibri"/>
                <a:cs typeface="Calibri"/>
                <a:sym typeface="Calibri"/>
              </a:rPr>
              <a:t>émet</a:t>
            </a:r>
            <a:r>
              <a:rPr lang="fr-FR" sz="1200" b="1" dirty="0">
                <a:solidFill>
                  <a:schemeClr val="dk1"/>
                </a:solidFill>
                <a:latin typeface="+mn-lt"/>
                <a:ea typeface="Calibri"/>
                <a:cs typeface="Calibri"/>
                <a:sym typeface="Calibri"/>
              </a:rPr>
              <a:t> </a:t>
            </a:r>
            <a:r>
              <a:rPr lang="fr-FR" sz="1200" b="1" dirty="0">
                <a:solidFill>
                  <a:srgbClr val="FF0000"/>
                </a:solidFill>
                <a:latin typeface="+mn-lt"/>
                <a:ea typeface="Calibri"/>
                <a:cs typeface="Calibri"/>
                <a:sym typeface="Calibri"/>
              </a:rPr>
              <a:t>du </a:t>
            </a:r>
            <a:r>
              <a:rPr lang="fr-FR" sz="1200" b="1" u="sng" dirty="0">
                <a:solidFill>
                  <a:srgbClr val="FF0000"/>
                </a:solidFill>
                <a:latin typeface="+mn-lt"/>
                <a:ea typeface="Calibri"/>
                <a:cs typeface="Calibri"/>
                <a:sym typeface="Calibri"/>
              </a:rPr>
              <a:t>rayonnement infrarouge</a:t>
            </a:r>
            <a:r>
              <a:rPr lang="fr-FR" sz="1200" b="1" dirty="0">
                <a:solidFill>
                  <a:srgbClr val="FF0000"/>
                </a:solidFill>
                <a:latin typeface="+mn-lt"/>
                <a:ea typeface="Calibri"/>
                <a:cs typeface="Calibri"/>
                <a:sym typeface="Calibri"/>
              </a:rPr>
              <a:t> qui est </a:t>
            </a:r>
            <a:r>
              <a:rPr lang="fr-FR" sz="1200" b="1" u="sng" dirty="0">
                <a:solidFill>
                  <a:srgbClr val="FF0000"/>
                </a:solidFill>
                <a:latin typeface="+mn-lt"/>
                <a:ea typeface="Calibri"/>
                <a:cs typeface="Calibri"/>
                <a:sym typeface="Calibri"/>
              </a:rPr>
              <a:t>reçu</a:t>
            </a:r>
            <a:r>
              <a:rPr lang="fr-FR" sz="1200" b="1" dirty="0">
                <a:solidFill>
                  <a:srgbClr val="FF0000"/>
                </a:solidFill>
                <a:latin typeface="+mn-lt"/>
                <a:ea typeface="Calibri"/>
                <a:cs typeface="Calibri"/>
                <a:sym typeface="Calibri"/>
              </a:rPr>
              <a:t> par les mains. </a:t>
            </a:r>
            <a:r>
              <a:rPr lang="fr-FR" sz="1200" b="1" dirty="0">
                <a:solidFill>
                  <a:schemeClr val="dk1"/>
                </a:solidFill>
                <a:latin typeface="+mn-lt"/>
                <a:ea typeface="Calibri"/>
                <a:cs typeface="Calibri"/>
                <a:sym typeface="Calibri"/>
              </a:rPr>
              <a:t>Et de même que pour la barre de cuivre, plus le radiateur est chaud, puis la puissance de rayonnement infrarouge émis est grande.</a:t>
            </a:r>
          </a:p>
          <a:p>
            <a:pPr marL="0" lvl="0" indent="0" algn="l" rtl="0">
              <a:spcBef>
                <a:spcPts val="0"/>
              </a:spcBef>
              <a:spcAft>
                <a:spcPts val="0"/>
              </a:spcAft>
              <a:buNone/>
            </a:pPr>
            <a:endParaRPr dirty="0"/>
          </a:p>
        </p:txBody>
      </p:sp>
      <p:sp>
        <p:nvSpPr>
          <p:cNvPr id="286" name="Google Shape;286;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13</a:t>
            </a:fld>
            <a:endParaRPr/>
          </a:p>
        </p:txBody>
      </p:sp>
    </p:spTree>
    <p:extLst>
      <p:ext uri="{BB962C8B-B14F-4D97-AF65-F5344CB8AC3E}">
        <p14:creationId xmlns:p14="http://schemas.microsoft.com/office/powerpoint/2010/main" val="18349918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9" name="Google Shape;309;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310" name="Google Shape;310;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9" name="Google Shape;339;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fr-FR" sz="1200" b="1" dirty="0">
                <a:solidFill>
                  <a:srgbClr val="D8D8D8"/>
                </a:solidFill>
              </a:rPr>
              <a:t>Quelles influence du CO</a:t>
            </a:r>
            <a:r>
              <a:rPr lang="fr-FR" sz="1200" b="1" baseline="-25000" dirty="0">
                <a:solidFill>
                  <a:srgbClr val="D8D8D8"/>
                </a:solidFill>
              </a:rPr>
              <a:t>2</a:t>
            </a:r>
            <a:r>
              <a:rPr lang="fr-FR" sz="1200" b="1" dirty="0">
                <a:solidFill>
                  <a:srgbClr val="D8D8D8"/>
                </a:solidFill>
              </a:rPr>
              <a:t> sur ces causes ?</a:t>
            </a:r>
            <a:br>
              <a:rPr lang="fr-FR" sz="1200" dirty="0">
                <a:solidFill>
                  <a:srgbClr val="D8D8D8"/>
                </a:solidFill>
              </a:rPr>
            </a:br>
            <a:endParaRPr dirty="0"/>
          </a:p>
        </p:txBody>
      </p:sp>
      <p:sp>
        <p:nvSpPr>
          <p:cNvPr id="340" name="Google Shape;340;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16</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0" name="Google Shape;350;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351" name="Google Shape;351;p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17</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2" name="Google Shape;362;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363" name="Google Shape;363;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18</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6" name="Google Shape;376;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377" name="Google Shape;377;p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19</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9" name="Google Shape;399;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400" name="Google Shape;400;p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20</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5" name="Google Shape;185;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7" name="Google Shape;427;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dk1"/>
              </a:buClr>
              <a:buSzPts val="1200"/>
              <a:buFont typeface="Calibri"/>
              <a:buNone/>
            </a:pPr>
            <a:r>
              <a:rPr lang="fr-FR"/>
              <a:t>Largeur de flèche = puissance du rayonnement</a:t>
            </a:r>
            <a:endParaRPr/>
          </a:p>
          <a:p>
            <a:pPr marL="0" lvl="0" indent="0" algn="l" rtl="0">
              <a:spcBef>
                <a:spcPts val="0"/>
              </a:spcBef>
              <a:spcAft>
                <a:spcPts val="0"/>
              </a:spcAft>
              <a:buNone/>
            </a:pPr>
            <a:endParaRPr/>
          </a:p>
        </p:txBody>
      </p:sp>
      <p:sp>
        <p:nvSpPr>
          <p:cNvPr id="428" name="Google Shape;428;p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21</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5" name="Google Shape;485;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fr-FR" sz="1800">
                <a:latin typeface="Calibri"/>
                <a:ea typeface="Calibri"/>
                <a:cs typeface="Calibri"/>
                <a:sym typeface="Calibri"/>
              </a:rPr>
              <a:t>La plaque est aussi en contact avec l’air, qui peut contribuer à la réchauffer ou la refroidir, selon qu’il est plus chaud ou plus froid que la plaque. Puisque ce phénomène n’a pas lieu pour le système Terre (comme par définition il n’y a plus d’air au-delà de l’atmosphère), pour pouvoir faire l’analogie entre les deux cas, une manière est de placer notre dispositif (lampe + plaque) dans une enceinte où on a retiré l’air avec une pompe (enceinte sous vide). De cette façon, comme pour le système Terre, les seuls phénomènes ayant une influence sur la température de la plaque sont les rayonnements. </a:t>
            </a:r>
            <a:endParaRPr/>
          </a:p>
        </p:txBody>
      </p:sp>
      <p:sp>
        <p:nvSpPr>
          <p:cNvPr id="486" name="Google Shape;486;p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22</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29565C8-1021-C741-83FD-5D1811CB7958}" type="slidenum">
              <a:rPr lang="fr-FR" smtClean="0"/>
              <a:t>23</a:t>
            </a:fld>
            <a:endParaRPr lang="fr-FR"/>
          </a:p>
        </p:txBody>
      </p:sp>
    </p:spTree>
    <p:extLst>
      <p:ext uri="{BB962C8B-B14F-4D97-AF65-F5344CB8AC3E}">
        <p14:creationId xmlns:p14="http://schemas.microsoft.com/office/powerpoint/2010/main" val="21993689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normAutofit fontScale="62500" lnSpcReduction="20000"/>
          </a:bodyPr>
          <a:lstStyle/>
          <a:p>
            <a:pPr algn="just">
              <a:lnSpc>
                <a:spcPct val="115000"/>
              </a:lnSpc>
            </a:pPr>
            <a:r>
              <a:rPr lang="fr-FR" sz="1800" dirty="0">
                <a:effectLst/>
                <a:latin typeface="Calibri" panose="020F0502020204030204" pitchFamily="34" charset="0"/>
                <a:ea typeface="Calibri" panose="020F0502020204030204" pitchFamily="34" charset="0"/>
              </a:rPr>
              <a:t>Plusieurs premières considérations et hypothèses peuvent être faites relativement aux trois causes possibles listées ci-dessus. </a:t>
            </a:r>
            <a:br>
              <a:rPr lang="fr-FR" sz="1800" dirty="0">
                <a:effectLst/>
                <a:latin typeface="Calibri" panose="020F0502020204030204" pitchFamily="34" charset="0"/>
                <a:ea typeface="Calibri" panose="020F0502020204030204" pitchFamily="34" charset="0"/>
              </a:rPr>
            </a:br>
            <a:r>
              <a:rPr lang="fr-FR" sz="1800" dirty="0">
                <a:effectLst/>
                <a:latin typeface="Calibri" panose="020F0502020204030204" pitchFamily="34" charset="0"/>
                <a:ea typeface="Calibri" panose="020F0502020204030204" pitchFamily="34" charset="0"/>
              </a:rPr>
              <a:t>1 – Le rayonnement solaire entrant dans le système Terre est considéré à l’altitude où il entre dans l’atmosphère, depuis l’Espace. Ce rayonnement n’a donc pas encore rencontré l’atmosphère, et ne peut donc pas dépendre de sa composition (et donc de sa concentration en CO</a:t>
            </a:r>
            <a:r>
              <a:rPr lang="fr-FR" sz="1800" baseline="-25000" dirty="0">
                <a:effectLst/>
                <a:latin typeface="Calibri" panose="020F0502020204030204" pitchFamily="34" charset="0"/>
                <a:ea typeface="Calibri" panose="020F0502020204030204" pitchFamily="34" charset="0"/>
              </a:rPr>
              <a:t>2</a:t>
            </a:r>
            <a:r>
              <a:rPr lang="fr-FR" sz="1800" dirty="0">
                <a:effectLst/>
                <a:latin typeface="Calibri" panose="020F0502020204030204" pitchFamily="34" charset="0"/>
                <a:ea typeface="Calibri" panose="020F0502020204030204" pitchFamily="34" charset="0"/>
              </a:rPr>
              <a:t>). </a:t>
            </a:r>
          </a:p>
          <a:p>
            <a:pPr algn="just">
              <a:lnSpc>
                <a:spcPct val="115000"/>
              </a:lnSpc>
            </a:pPr>
            <a:r>
              <a:rPr lang="fr-FR" sz="1800" dirty="0">
                <a:effectLst/>
                <a:latin typeface="Calibri" panose="020F0502020204030204" pitchFamily="34" charset="0"/>
                <a:ea typeface="Calibri" panose="020F0502020204030204" pitchFamily="34" charset="0"/>
              </a:rPr>
              <a:t>2 – La rayonnement solaire renvoyé vers l’Espace correspond à la part qui est diffusée par le système Terre (en premier lieu par des surfaces claires, comme la banquise, les nuages, </a:t>
            </a:r>
            <a:r>
              <a:rPr lang="fr-FR" sz="1800" dirty="0" err="1">
                <a:effectLst/>
                <a:latin typeface="Calibri" panose="020F0502020204030204" pitchFamily="34" charset="0"/>
                <a:ea typeface="Calibri" panose="020F0502020204030204" pitchFamily="34" charset="0"/>
              </a:rPr>
              <a:t>etc</a:t>
            </a:r>
            <a:r>
              <a:rPr lang="fr-FR" sz="1800" dirty="0">
                <a:effectLst/>
                <a:latin typeface="Calibri" panose="020F0502020204030204" pitchFamily="34" charset="0"/>
                <a:ea typeface="Calibri" panose="020F0502020204030204" pitchFamily="34" charset="0"/>
              </a:rPr>
              <a:t>). Pour ce qui concerne la part de rayonnement visible diffusée par la Terre vers l’Espace, l’influence du CO</a:t>
            </a:r>
            <a:r>
              <a:rPr lang="fr-FR" sz="1800" baseline="-25000" dirty="0">
                <a:effectLst/>
                <a:latin typeface="Calibri" panose="020F0502020204030204" pitchFamily="34" charset="0"/>
                <a:ea typeface="Calibri" panose="020F0502020204030204" pitchFamily="34" charset="0"/>
              </a:rPr>
              <a:t>2</a:t>
            </a:r>
            <a:r>
              <a:rPr lang="fr-FR" sz="1800" dirty="0">
                <a:effectLst/>
                <a:latin typeface="Calibri" panose="020F0502020204030204" pitchFamily="34" charset="0"/>
                <a:ea typeface="Calibri" panose="020F0502020204030204" pitchFamily="34" charset="0"/>
              </a:rPr>
              <a:t> dépend de sa capacité à absorber ou non le rayonnement visible, ou autrement dit de sa transparence au rayonnement visible. Une expérience possible consiste à remplir un ballon transparent entièrement de CO</a:t>
            </a:r>
            <a:r>
              <a:rPr lang="fr-FR" sz="1800" baseline="-25000" dirty="0">
                <a:effectLst/>
                <a:latin typeface="Calibri" panose="020F0502020204030204" pitchFamily="34" charset="0"/>
                <a:ea typeface="Calibri" panose="020F0502020204030204" pitchFamily="34" charset="0"/>
              </a:rPr>
              <a:t>2</a:t>
            </a:r>
            <a:r>
              <a:rPr lang="fr-FR" sz="1800" dirty="0">
                <a:effectLst/>
                <a:latin typeface="Calibri" panose="020F0502020204030204" pitchFamily="34" charset="0"/>
                <a:ea typeface="Calibri" panose="020F0502020204030204" pitchFamily="34" charset="0"/>
              </a:rPr>
              <a:t> (100%), et à le comparer avec le même ballon rempli d’air (contenant 0,04 % de CO</a:t>
            </a:r>
            <a:r>
              <a:rPr lang="fr-FR" sz="1800" baseline="-25000" dirty="0">
                <a:effectLst/>
                <a:latin typeface="Calibri" panose="020F0502020204030204" pitchFamily="34" charset="0"/>
                <a:ea typeface="Calibri" panose="020F0502020204030204" pitchFamily="34" charset="0"/>
              </a:rPr>
              <a:t>2</a:t>
            </a:r>
            <a:r>
              <a:rPr lang="fr-FR" sz="1800" dirty="0">
                <a:effectLst/>
                <a:latin typeface="Calibri" panose="020F0502020204030204" pitchFamily="34" charset="0"/>
                <a:ea typeface="Calibri" panose="020F0502020204030204" pitchFamily="34" charset="0"/>
              </a:rPr>
              <a:t>). Malgré la très grande différence de proportion de CO</a:t>
            </a:r>
            <a:r>
              <a:rPr lang="fr-FR" sz="1800" baseline="-25000" dirty="0">
                <a:effectLst/>
                <a:latin typeface="Calibri" panose="020F0502020204030204" pitchFamily="34" charset="0"/>
                <a:ea typeface="Calibri" panose="020F0502020204030204" pitchFamily="34" charset="0"/>
              </a:rPr>
              <a:t>2</a:t>
            </a:r>
            <a:r>
              <a:rPr lang="fr-FR" sz="1800" dirty="0">
                <a:effectLst/>
                <a:latin typeface="Calibri" panose="020F0502020204030204" pitchFamily="34" charset="0"/>
                <a:ea typeface="Calibri" panose="020F0502020204030204" pitchFamily="34" charset="0"/>
              </a:rPr>
              <a:t> entre les deux (rapport de 2500), les deux ballons sont tous les deux également transparents (figure n°13). </a:t>
            </a:r>
          </a:p>
          <a:p>
            <a:pPr algn="just">
              <a:lnSpc>
                <a:spcPct val="115000"/>
              </a:lnSpc>
            </a:pPr>
            <a:r>
              <a:rPr lang="fr-FR" sz="1800" dirty="0">
                <a:effectLst/>
                <a:latin typeface="Calibri" panose="020F0502020204030204" pitchFamily="34" charset="0"/>
                <a:ea typeface="Calibri" panose="020F0502020204030204" pitchFamily="34" charset="0"/>
              </a:rPr>
              <a:t> </a:t>
            </a:r>
          </a:p>
          <a:p>
            <a:pPr algn="just">
              <a:lnSpc>
                <a:spcPct val="115000"/>
              </a:lnSpc>
            </a:pPr>
            <a:r>
              <a:rPr lang="fr-FR" sz="1800" dirty="0">
                <a:effectLst/>
                <a:latin typeface="Calibri" panose="020F0502020204030204" pitchFamily="34" charset="0"/>
                <a:ea typeface="Calibri" panose="020F0502020204030204" pitchFamily="34" charset="0"/>
              </a:rPr>
              <a:t>Pour le cas de la Terre, visible depuis l’Espace, on peut faire l’hypothèse que la quantité de CO</a:t>
            </a:r>
            <a:r>
              <a:rPr lang="fr-FR" sz="1800" baseline="-25000" dirty="0">
                <a:effectLst/>
                <a:latin typeface="Calibri" panose="020F0502020204030204" pitchFamily="34" charset="0"/>
                <a:ea typeface="Calibri" panose="020F0502020204030204" pitchFamily="34" charset="0"/>
              </a:rPr>
              <a:t>2</a:t>
            </a:r>
            <a:r>
              <a:rPr lang="fr-FR" sz="1800" dirty="0">
                <a:effectLst/>
                <a:latin typeface="Calibri" panose="020F0502020204030204" pitchFamily="34" charset="0"/>
                <a:ea typeface="Calibri" panose="020F0502020204030204" pitchFamily="34" charset="0"/>
              </a:rPr>
              <a:t> dans l’atmosphère n’a pas d’influence non plus sur la part du rayonnement visible renvoyé vers l’espace. 	</a:t>
            </a:r>
            <a:br>
              <a:rPr lang="fr-FR" sz="1800" dirty="0">
                <a:effectLst/>
                <a:latin typeface="Calibri" panose="020F0502020204030204" pitchFamily="34" charset="0"/>
                <a:ea typeface="Calibri" panose="020F0502020204030204" pitchFamily="34" charset="0"/>
              </a:rPr>
            </a:br>
            <a:r>
              <a:rPr lang="fr-FR" sz="1800" dirty="0">
                <a:effectLst/>
                <a:latin typeface="Calibri" panose="020F0502020204030204" pitchFamily="34" charset="0"/>
                <a:ea typeface="Calibri" panose="020F0502020204030204" pitchFamily="34" charset="0"/>
              </a:rPr>
              <a:t>3 – Pour le cas du rayonnement infrarouge, il est difficile de faire des hypothèses a priori en l’absence d’expérimentation supplémentaire. Il s’agit en effet de déterminer l’influence d’un gaz invisible sur un rayonnement invisible.</a:t>
            </a:r>
          </a:p>
          <a:p>
            <a:pPr algn="just">
              <a:lnSpc>
                <a:spcPct val="115000"/>
              </a:lnSpc>
            </a:pPr>
            <a:r>
              <a:rPr lang="fr-FR" sz="1800" dirty="0">
                <a:effectLst/>
                <a:latin typeface="Calibri" panose="020F0502020204030204" pitchFamily="34" charset="0"/>
                <a:ea typeface="Calibri" panose="020F0502020204030204" pitchFamily="34" charset="0"/>
              </a:rPr>
              <a:t>Pour aborder l’influence du CO</a:t>
            </a:r>
            <a:r>
              <a:rPr lang="fr-FR" sz="1800" baseline="-25000" dirty="0">
                <a:effectLst/>
                <a:latin typeface="Calibri" panose="020F0502020204030204" pitchFamily="34" charset="0"/>
                <a:ea typeface="Calibri" panose="020F0502020204030204" pitchFamily="34" charset="0"/>
              </a:rPr>
              <a:t>2</a:t>
            </a:r>
            <a:r>
              <a:rPr lang="fr-FR" sz="1800" dirty="0">
                <a:effectLst/>
                <a:latin typeface="Calibri" panose="020F0502020204030204" pitchFamily="34" charset="0"/>
                <a:ea typeface="Calibri" panose="020F0502020204030204" pitchFamily="34" charset="0"/>
              </a:rPr>
              <a:t> sur le rayonnement infrarouge, il est utile de revenir plus précisément sur les différentes interactions entre matière et rayonnement infrarouge.</a:t>
            </a:r>
          </a:p>
          <a:p>
            <a:endParaRPr lang="fr-FR" dirty="0"/>
          </a:p>
        </p:txBody>
      </p:sp>
      <p:sp>
        <p:nvSpPr>
          <p:cNvPr id="4" name="Espace réservé du numéro de diapositive 3"/>
          <p:cNvSpPr>
            <a:spLocks noGrp="1"/>
          </p:cNvSpPr>
          <p:nvPr>
            <p:ph type="sldNum" sz="quarter" idx="5"/>
          </p:nvPr>
        </p:nvSpPr>
        <p:spPr/>
        <p:txBody>
          <a:bodyPr/>
          <a:lstStyle/>
          <a:p>
            <a:fld id="{029565C8-1021-C741-83FD-5D1811CB7958}" type="slidenum">
              <a:rPr lang="fr-FR" smtClean="0"/>
              <a:t>24</a:t>
            </a:fld>
            <a:endParaRPr lang="fr-FR"/>
          </a:p>
        </p:txBody>
      </p:sp>
    </p:spTree>
    <p:extLst>
      <p:ext uri="{BB962C8B-B14F-4D97-AF65-F5344CB8AC3E}">
        <p14:creationId xmlns:p14="http://schemas.microsoft.com/office/powerpoint/2010/main" val="40061565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a:solidFill>
                  <a:schemeClr val="tx1"/>
                </a:solidFill>
                <a:effectLst/>
                <a:latin typeface="+mn-lt"/>
                <a:ea typeface="+mn-ea"/>
                <a:cs typeface="+mn-cs"/>
              </a:rPr>
              <a:t>1 – Le rayonnement solaire entrant dans le système Terre est considéré à l’altitude où il entre dans l’atmosphère, depuis l’Espace. Ce rayonnement n’a donc pas encore rencontré l’atmosphère, et ne peut donc pas dépendre de sa composition (et donc de sa concentration en CO</a:t>
            </a:r>
            <a:r>
              <a:rPr lang="fr-FR" sz="1200" kern="1200" baseline="-25000" dirty="0">
                <a:solidFill>
                  <a:schemeClr val="tx1"/>
                </a:solidFill>
                <a:effectLst/>
                <a:latin typeface="+mn-lt"/>
                <a:ea typeface="+mn-ea"/>
                <a:cs typeface="+mn-cs"/>
              </a:rPr>
              <a:t>2</a:t>
            </a:r>
            <a:r>
              <a:rPr lang="fr-FR" sz="1200" kern="1200" dirty="0">
                <a:solidFill>
                  <a:schemeClr val="tx1"/>
                </a:solidFill>
                <a:effectLst/>
                <a:latin typeface="+mn-lt"/>
                <a:ea typeface="+mn-ea"/>
                <a:cs typeface="+mn-cs"/>
              </a:rPr>
              <a:t>). </a:t>
            </a:r>
            <a:endParaRPr lang="fr-FR" dirty="0"/>
          </a:p>
        </p:txBody>
      </p:sp>
      <p:sp>
        <p:nvSpPr>
          <p:cNvPr id="4" name="Espace réservé du numéro de diapositive 3"/>
          <p:cNvSpPr>
            <a:spLocks noGrp="1"/>
          </p:cNvSpPr>
          <p:nvPr>
            <p:ph type="sldNum" sz="quarter" idx="5"/>
          </p:nvPr>
        </p:nvSpPr>
        <p:spPr/>
        <p:txBody>
          <a:bodyPr/>
          <a:lstStyle/>
          <a:p>
            <a:fld id="{029565C8-1021-C741-83FD-5D1811CB7958}" type="slidenum">
              <a:rPr lang="fr-FR" smtClean="0"/>
              <a:t>25</a:t>
            </a:fld>
            <a:endParaRPr lang="fr-FR"/>
          </a:p>
        </p:txBody>
      </p:sp>
    </p:spTree>
    <p:extLst>
      <p:ext uri="{BB962C8B-B14F-4D97-AF65-F5344CB8AC3E}">
        <p14:creationId xmlns:p14="http://schemas.microsoft.com/office/powerpoint/2010/main" val="21611112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800" dirty="0">
                <a:effectLst/>
                <a:latin typeface="Calibri" panose="020F0502020204030204" pitchFamily="34" charset="0"/>
                <a:ea typeface="Calibri" panose="020F0502020204030204" pitchFamily="34" charset="0"/>
              </a:rPr>
              <a:t>2 – La rayonnement solaire renvoyé vers l’Espace correspond à la part qui est diffusée par le système Terre (en premier lieu par des surfaces claires, comme la banquise, les nuages, </a:t>
            </a:r>
            <a:r>
              <a:rPr lang="fr-FR" sz="1800" dirty="0" err="1">
                <a:effectLst/>
                <a:latin typeface="Calibri" panose="020F0502020204030204" pitchFamily="34" charset="0"/>
                <a:ea typeface="Calibri" panose="020F0502020204030204" pitchFamily="34" charset="0"/>
              </a:rPr>
              <a:t>etc</a:t>
            </a:r>
            <a:r>
              <a:rPr lang="fr-FR" sz="1800" dirty="0">
                <a:effectLst/>
                <a:latin typeface="Calibri" panose="020F0502020204030204" pitchFamily="34" charset="0"/>
                <a:ea typeface="Calibri" panose="020F0502020204030204" pitchFamily="34" charset="0"/>
              </a:rPr>
              <a:t>). Pour ce qui concerne la part de rayonnement visible diffusée par la Terre vers l’Espace, l’influence du CO</a:t>
            </a:r>
            <a:r>
              <a:rPr lang="fr-FR" sz="1800" baseline="-25000" dirty="0">
                <a:effectLst/>
                <a:latin typeface="Calibri" panose="020F0502020204030204" pitchFamily="34" charset="0"/>
                <a:ea typeface="Calibri" panose="020F0502020204030204" pitchFamily="34" charset="0"/>
              </a:rPr>
              <a:t>2</a:t>
            </a:r>
            <a:r>
              <a:rPr lang="fr-FR" sz="1800" dirty="0">
                <a:effectLst/>
                <a:latin typeface="Calibri" panose="020F0502020204030204" pitchFamily="34" charset="0"/>
                <a:ea typeface="Calibri" panose="020F0502020204030204" pitchFamily="34" charset="0"/>
              </a:rPr>
              <a:t> dépend de sa capacité à absorber ou non le rayonnement visible, ou autrement dit de sa transparence au rayonnement visible. Une expérience possible consiste à remplir un ballon transparent entièrement de CO</a:t>
            </a:r>
            <a:r>
              <a:rPr lang="fr-FR" sz="1800" baseline="-25000" dirty="0">
                <a:effectLst/>
                <a:latin typeface="Calibri" panose="020F0502020204030204" pitchFamily="34" charset="0"/>
                <a:ea typeface="Calibri" panose="020F0502020204030204" pitchFamily="34" charset="0"/>
              </a:rPr>
              <a:t>2</a:t>
            </a:r>
            <a:r>
              <a:rPr lang="fr-FR" sz="1800" dirty="0">
                <a:effectLst/>
                <a:latin typeface="Calibri" panose="020F0502020204030204" pitchFamily="34" charset="0"/>
                <a:ea typeface="Calibri" panose="020F0502020204030204" pitchFamily="34" charset="0"/>
              </a:rPr>
              <a:t> (100%), et à le comparer avec le même ballon rempli d’air (contenant 0,04 % de CO</a:t>
            </a:r>
            <a:r>
              <a:rPr lang="fr-FR" sz="1800" baseline="-25000" dirty="0">
                <a:effectLst/>
                <a:latin typeface="Calibri" panose="020F0502020204030204" pitchFamily="34" charset="0"/>
                <a:ea typeface="Calibri" panose="020F0502020204030204" pitchFamily="34" charset="0"/>
              </a:rPr>
              <a:t>2</a:t>
            </a:r>
            <a:r>
              <a:rPr lang="fr-FR" sz="1800" dirty="0">
                <a:effectLst/>
                <a:latin typeface="Calibri" panose="020F0502020204030204" pitchFamily="34" charset="0"/>
                <a:ea typeface="Calibri" panose="020F0502020204030204" pitchFamily="34" charset="0"/>
              </a:rPr>
              <a:t>). Malgré la très grande différence de proportion de CO</a:t>
            </a:r>
            <a:r>
              <a:rPr lang="fr-FR" sz="1800" baseline="-25000" dirty="0">
                <a:effectLst/>
                <a:latin typeface="Calibri" panose="020F0502020204030204" pitchFamily="34" charset="0"/>
                <a:ea typeface="Calibri" panose="020F0502020204030204" pitchFamily="34" charset="0"/>
              </a:rPr>
              <a:t>2</a:t>
            </a:r>
            <a:r>
              <a:rPr lang="fr-FR" sz="1800" dirty="0">
                <a:effectLst/>
                <a:latin typeface="Calibri" panose="020F0502020204030204" pitchFamily="34" charset="0"/>
                <a:ea typeface="Calibri" panose="020F0502020204030204" pitchFamily="34" charset="0"/>
              </a:rPr>
              <a:t> entre les deux (rapport de 2500), les deux ballons sont tous les deux également transparents </a:t>
            </a:r>
            <a:endParaRPr lang="fr-FR" dirty="0"/>
          </a:p>
        </p:txBody>
      </p:sp>
      <p:sp>
        <p:nvSpPr>
          <p:cNvPr id="4" name="Espace réservé du numéro de diapositive 3"/>
          <p:cNvSpPr>
            <a:spLocks noGrp="1"/>
          </p:cNvSpPr>
          <p:nvPr>
            <p:ph type="sldNum" sz="quarter" idx="5"/>
          </p:nvPr>
        </p:nvSpPr>
        <p:spPr/>
        <p:txBody>
          <a:bodyPr/>
          <a:lstStyle/>
          <a:p>
            <a:fld id="{029565C8-1021-C741-83FD-5D1811CB7958}" type="slidenum">
              <a:rPr lang="fr-FR" smtClean="0"/>
              <a:t>26</a:t>
            </a:fld>
            <a:endParaRPr lang="fr-FR"/>
          </a:p>
        </p:txBody>
      </p:sp>
    </p:spTree>
    <p:extLst>
      <p:ext uri="{BB962C8B-B14F-4D97-AF65-F5344CB8AC3E}">
        <p14:creationId xmlns:p14="http://schemas.microsoft.com/office/powerpoint/2010/main" val="9526913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800" dirty="0">
                <a:effectLst/>
                <a:latin typeface="Calibri" panose="020F0502020204030204" pitchFamily="34" charset="0"/>
                <a:ea typeface="Calibri" panose="020F0502020204030204" pitchFamily="34" charset="0"/>
              </a:rPr>
              <a:t>2 – La rayonnement solaire renvoyé vers l’Espace correspond à la part qui est diffusée par le système Terre (en premier lieu par des surfaces claires, comme la banquise, les nuages, </a:t>
            </a:r>
            <a:r>
              <a:rPr lang="fr-FR" sz="1800" dirty="0" err="1">
                <a:effectLst/>
                <a:latin typeface="Calibri" panose="020F0502020204030204" pitchFamily="34" charset="0"/>
                <a:ea typeface="Calibri" panose="020F0502020204030204" pitchFamily="34" charset="0"/>
              </a:rPr>
              <a:t>etc</a:t>
            </a:r>
            <a:r>
              <a:rPr lang="fr-FR" sz="1800" dirty="0">
                <a:effectLst/>
                <a:latin typeface="Calibri" panose="020F0502020204030204" pitchFamily="34" charset="0"/>
                <a:ea typeface="Calibri" panose="020F0502020204030204" pitchFamily="34" charset="0"/>
              </a:rPr>
              <a:t>). Pour ce qui concerne la part de rayonnement visible diffusée par la Terre vers l’Espace, l’influence du CO</a:t>
            </a:r>
            <a:r>
              <a:rPr lang="fr-FR" sz="1800" baseline="-25000" dirty="0">
                <a:effectLst/>
                <a:latin typeface="Calibri" panose="020F0502020204030204" pitchFamily="34" charset="0"/>
                <a:ea typeface="Calibri" panose="020F0502020204030204" pitchFamily="34" charset="0"/>
              </a:rPr>
              <a:t>2</a:t>
            </a:r>
            <a:r>
              <a:rPr lang="fr-FR" sz="1800" dirty="0">
                <a:effectLst/>
                <a:latin typeface="Calibri" panose="020F0502020204030204" pitchFamily="34" charset="0"/>
                <a:ea typeface="Calibri" panose="020F0502020204030204" pitchFamily="34" charset="0"/>
              </a:rPr>
              <a:t> dépend de sa capacité à absorber ou non le rayonnement visible, ou autrement dit de sa transparence au rayonnement visible. Une expérience possible consiste à remplir un ballon transparent entièrement de CO</a:t>
            </a:r>
            <a:r>
              <a:rPr lang="fr-FR" sz="1800" baseline="-25000" dirty="0">
                <a:effectLst/>
                <a:latin typeface="Calibri" panose="020F0502020204030204" pitchFamily="34" charset="0"/>
                <a:ea typeface="Calibri" panose="020F0502020204030204" pitchFamily="34" charset="0"/>
              </a:rPr>
              <a:t>2</a:t>
            </a:r>
            <a:r>
              <a:rPr lang="fr-FR" sz="1800" dirty="0">
                <a:effectLst/>
                <a:latin typeface="Calibri" panose="020F0502020204030204" pitchFamily="34" charset="0"/>
                <a:ea typeface="Calibri" panose="020F0502020204030204" pitchFamily="34" charset="0"/>
              </a:rPr>
              <a:t> (100%), et à le comparer avec le même ballon rempli d’air (contenant 0,04 % de CO</a:t>
            </a:r>
            <a:r>
              <a:rPr lang="fr-FR" sz="1800" baseline="-25000" dirty="0">
                <a:effectLst/>
                <a:latin typeface="Calibri" panose="020F0502020204030204" pitchFamily="34" charset="0"/>
                <a:ea typeface="Calibri" panose="020F0502020204030204" pitchFamily="34" charset="0"/>
              </a:rPr>
              <a:t>2</a:t>
            </a:r>
            <a:r>
              <a:rPr lang="fr-FR" sz="1800" dirty="0">
                <a:effectLst/>
                <a:latin typeface="Calibri" panose="020F0502020204030204" pitchFamily="34" charset="0"/>
                <a:ea typeface="Calibri" panose="020F0502020204030204" pitchFamily="34" charset="0"/>
              </a:rPr>
              <a:t>). Malgré la très grande différence de proportion de CO</a:t>
            </a:r>
            <a:r>
              <a:rPr lang="fr-FR" sz="1800" baseline="-25000" dirty="0">
                <a:effectLst/>
                <a:latin typeface="Calibri" panose="020F0502020204030204" pitchFamily="34" charset="0"/>
                <a:ea typeface="Calibri" panose="020F0502020204030204" pitchFamily="34" charset="0"/>
              </a:rPr>
              <a:t>2</a:t>
            </a:r>
            <a:r>
              <a:rPr lang="fr-FR" sz="1800" dirty="0">
                <a:effectLst/>
                <a:latin typeface="Calibri" panose="020F0502020204030204" pitchFamily="34" charset="0"/>
                <a:ea typeface="Calibri" panose="020F0502020204030204" pitchFamily="34" charset="0"/>
              </a:rPr>
              <a:t> entre les deux (rapport de 2500), les deux ballons sont tous les deux également transparents </a:t>
            </a:r>
            <a:endParaRPr lang="fr-FR" dirty="0"/>
          </a:p>
        </p:txBody>
      </p:sp>
      <p:sp>
        <p:nvSpPr>
          <p:cNvPr id="4" name="Espace réservé du numéro de diapositive 3"/>
          <p:cNvSpPr>
            <a:spLocks noGrp="1"/>
          </p:cNvSpPr>
          <p:nvPr>
            <p:ph type="sldNum" sz="quarter" idx="5"/>
          </p:nvPr>
        </p:nvSpPr>
        <p:spPr/>
        <p:txBody>
          <a:bodyPr/>
          <a:lstStyle/>
          <a:p>
            <a:fld id="{029565C8-1021-C741-83FD-5D1811CB7958}" type="slidenum">
              <a:rPr lang="fr-FR" smtClean="0"/>
              <a:t>27</a:t>
            </a:fld>
            <a:endParaRPr lang="fr-FR"/>
          </a:p>
        </p:txBody>
      </p:sp>
    </p:spTree>
    <p:extLst>
      <p:ext uri="{BB962C8B-B14F-4D97-AF65-F5344CB8AC3E}">
        <p14:creationId xmlns:p14="http://schemas.microsoft.com/office/powerpoint/2010/main" val="37171860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dirty="0">
                <a:latin typeface="Calibri" panose="020F0502020204030204" pitchFamily="34" charset="0"/>
                <a:ea typeface="Calibri" panose="020F0502020204030204" pitchFamily="34" charset="0"/>
              </a:rPr>
              <a:t>Lorsque du CO</a:t>
            </a:r>
            <a:r>
              <a:rPr lang="fr-FR" baseline="-25000" dirty="0">
                <a:latin typeface="Calibri" panose="020F0502020204030204" pitchFamily="34" charset="0"/>
                <a:ea typeface="Calibri" panose="020F0502020204030204" pitchFamily="34" charset="0"/>
              </a:rPr>
              <a:t>2</a:t>
            </a:r>
            <a:r>
              <a:rPr lang="fr-FR" dirty="0">
                <a:latin typeface="Calibri" panose="020F0502020204030204" pitchFamily="34" charset="0"/>
                <a:ea typeface="Calibri" panose="020F0502020204030204" pitchFamily="34" charset="0"/>
              </a:rPr>
              <a:t> est émis (à la suite d’une combustion par exemple), il se mélange rapidement dans l’air environnant. Même s’il peut être plus chaud au départ que celui-ci (en sortant d’un pot d’échappement), il se retrouve refroidi rapidement pour se retrouver à la même température. Or l’atmosphère est globalement plus froide que la surface terrestre, ce qui peut être introduit en considérant le refroidissement avec l’altitude (par exemple en haut d’une montagne). Pour se rapprocher de ces conditions, la proposition consiste observer en infrarouge des ballons d’air et de CO</a:t>
            </a:r>
            <a:r>
              <a:rPr lang="fr-FR" baseline="-25000" dirty="0">
                <a:latin typeface="Calibri" panose="020F0502020204030204" pitchFamily="34" charset="0"/>
                <a:ea typeface="Calibri" panose="020F0502020204030204" pitchFamily="34" charset="0"/>
              </a:rPr>
              <a:t>2 </a:t>
            </a:r>
            <a:r>
              <a:rPr lang="fr-FR" dirty="0">
                <a:latin typeface="Calibri" panose="020F0502020204030204" pitchFamily="34" charset="0"/>
                <a:ea typeface="Calibri" panose="020F0502020204030204" pitchFamily="34" charset="0"/>
              </a:rPr>
              <a:t>plus froids que l’air ambiant</a:t>
            </a:r>
            <a:endParaRPr lang="fr-FR" dirty="0"/>
          </a:p>
          <a:p>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029565C8-1021-C741-83FD-5D1811CB7958}" type="slidenum">
              <a:rPr lang="fr-FR" smtClean="0"/>
              <a:t>28</a:t>
            </a:fld>
            <a:endParaRPr lang="fr-FR"/>
          </a:p>
        </p:txBody>
      </p:sp>
    </p:spTree>
    <p:extLst>
      <p:ext uri="{BB962C8B-B14F-4D97-AF65-F5344CB8AC3E}">
        <p14:creationId xmlns:p14="http://schemas.microsoft.com/office/powerpoint/2010/main" val="29106804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normAutofit fontScale="85000" lnSpcReduction="20000"/>
          </a:bodyPr>
          <a:lstStyle/>
          <a:p>
            <a:endParaRPr lang="fr-FR" sz="1200" kern="1200" dirty="0">
              <a:solidFill>
                <a:schemeClr val="tx1"/>
              </a:solidFill>
              <a:effectLst/>
              <a:latin typeface="+mn-lt"/>
              <a:ea typeface="+mn-ea"/>
              <a:cs typeface="+mn-cs"/>
            </a:endParaRPr>
          </a:p>
          <a:p>
            <a:endParaRPr lang="fr-FR" sz="1200" kern="1200" dirty="0">
              <a:solidFill>
                <a:schemeClr val="tx1"/>
              </a:solidFill>
              <a:effectLst/>
              <a:latin typeface="+mn-lt"/>
              <a:ea typeface="+mn-ea"/>
              <a:cs typeface="+mn-cs"/>
            </a:endParaRPr>
          </a:p>
          <a:p>
            <a:endParaRPr lang="fr-FR" sz="1200" kern="1200" dirty="0">
              <a:solidFill>
                <a:schemeClr val="tx1"/>
              </a:solidFill>
              <a:effectLst/>
              <a:latin typeface="+mn-lt"/>
              <a:ea typeface="+mn-ea"/>
              <a:cs typeface="+mn-cs"/>
            </a:endParaRPr>
          </a:p>
          <a:p>
            <a:endParaRPr lang="fr-FR" sz="1200" kern="1200" dirty="0">
              <a:solidFill>
                <a:schemeClr val="tx1"/>
              </a:solidFill>
              <a:effectLst/>
              <a:latin typeface="+mn-lt"/>
              <a:ea typeface="+mn-ea"/>
              <a:cs typeface="+mn-cs"/>
            </a:endParaRPr>
          </a:p>
          <a:p>
            <a:endParaRPr lang="fr-FR" sz="1200" kern="1200" dirty="0">
              <a:solidFill>
                <a:schemeClr val="tx1"/>
              </a:solidFill>
              <a:effectLst/>
              <a:latin typeface="+mn-lt"/>
              <a:ea typeface="+mn-ea"/>
              <a:cs typeface="+mn-cs"/>
            </a:endParaRPr>
          </a:p>
          <a:p>
            <a:endParaRPr lang="fr-FR" sz="1200" kern="1200" dirty="0">
              <a:solidFill>
                <a:schemeClr val="tx1"/>
              </a:solidFill>
              <a:effectLst/>
              <a:latin typeface="+mn-lt"/>
              <a:ea typeface="+mn-ea"/>
              <a:cs typeface="+mn-cs"/>
            </a:endParaRPr>
          </a:p>
          <a:p>
            <a:endParaRPr lang="fr-FR" sz="1200" kern="1200" dirty="0">
              <a:solidFill>
                <a:schemeClr val="tx1"/>
              </a:solidFill>
              <a:effectLst/>
              <a:latin typeface="+mn-lt"/>
              <a:ea typeface="+mn-ea"/>
              <a:cs typeface="+mn-cs"/>
            </a:endParaRPr>
          </a:p>
          <a:p>
            <a:endParaRPr lang="fr-FR" sz="1200" kern="1200" dirty="0">
              <a:solidFill>
                <a:schemeClr val="tx1"/>
              </a:solidFill>
              <a:effectLst/>
              <a:latin typeface="+mn-lt"/>
              <a:ea typeface="+mn-ea"/>
              <a:cs typeface="+mn-cs"/>
            </a:endParaRPr>
          </a:p>
          <a:p>
            <a:endParaRPr lang="fr-FR" sz="1200" kern="1200" dirty="0">
              <a:solidFill>
                <a:schemeClr val="tx1"/>
              </a:solidFill>
              <a:effectLst/>
              <a:latin typeface="+mn-lt"/>
              <a:ea typeface="+mn-ea"/>
              <a:cs typeface="+mn-cs"/>
            </a:endParaRPr>
          </a:p>
          <a:p>
            <a:endParaRPr lang="fr-FR" sz="1200" kern="1200" dirty="0">
              <a:solidFill>
                <a:schemeClr val="tx1"/>
              </a:solidFill>
              <a:effectLst/>
              <a:latin typeface="+mn-lt"/>
              <a:ea typeface="+mn-ea"/>
              <a:cs typeface="+mn-cs"/>
            </a:endParaRPr>
          </a:p>
          <a:p>
            <a:endParaRPr lang="fr-FR" sz="1200" kern="1200" dirty="0">
              <a:solidFill>
                <a:schemeClr val="tx1"/>
              </a:solidFill>
              <a:effectLst/>
              <a:latin typeface="+mn-lt"/>
              <a:ea typeface="+mn-ea"/>
              <a:cs typeface="+mn-cs"/>
            </a:endParaRPr>
          </a:p>
          <a:p>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Ces caméras sont en effet conçues notamment pour pouvoir relier la puissance infrarouge provenant d’un bâtiment à son champ de température, sans que cela soit affecté par la présence de gaz entre le bâtiment et la caméra, CO</a:t>
            </a:r>
            <a:r>
              <a:rPr lang="fr-FR" sz="1200" kern="1200" baseline="-25000" dirty="0">
                <a:solidFill>
                  <a:schemeClr val="tx1"/>
                </a:solidFill>
                <a:effectLst/>
                <a:latin typeface="+mn-lt"/>
                <a:ea typeface="+mn-ea"/>
                <a:cs typeface="+mn-cs"/>
              </a:rPr>
              <a:t>2  </a:t>
            </a:r>
            <a:r>
              <a:rPr lang="fr-FR" sz="1200" kern="1200" dirty="0">
                <a:solidFill>
                  <a:schemeClr val="tx1"/>
                </a:solidFill>
                <a:effectLst/>
                <a:latin typeface="+mn-lt"/>
                <a:ea typeface="+mn-ea"/>
                <a:cs typeface="+mn-cs"/>
              </a:rPr>
              <a:t>ou vapeur d’eau. Malheureusement, les caméras infrarouges permettant de détecter les gaz sont beaucoup plus chères (de l’ordre de 50 000 €). Celle utilisée a une gamme spectrale de 3 à 5 μm. Si l’on peut regretter l’impossibilité de reproduire ces expériences en classe, il se trouve que c’est également le cas des expériences permettant d’obtenir les spectres d’absorption des gaz. La grande différence ici est que l’interprétation des expériences que nous proposons est beaucoup plus accessible, dans la mesure où elle ne nécessite pas la notion de longueur d’onde électromagnétique.</a:t>
            </a:r>
          </a:p>
          <a:p>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On pourrait se demander pourquoi ne pas commencer par observer les ballons d’air et de CO</a:t>
            </a:r>
            <a:r>
              <a:rPr lang="fr-FR" sz="1200" kern="1200" baseline="-25000" dirty="0">
                <a:solidFill>
                  <a:schemeClr val="tx1"/>
                </a:solidFill>
                <a:effectLst/>
                <a:latin typeface="+mn-lt"/>
                <a:ea typeface="+mn-ea"/>
                <a:cs typeface="+mn-cs"/>
              </a:rPr>
              <a:t>2 </a:t>
            </a:r>
            <a:r>
              <a:rPr lang="fr-FR" sz="1200" kern="1200" dirty="0">
                <a:solidFill>
                  <a:schemeClr val="tx1"/>
                </a:solidFill>
                <a:effectLst/>
                <a:latin typeface="+mn-lt"/>
                <a:ea typeface="+mn-ea"/>
                <a:cs typeface="+mn-cs"/>
              </a:rPr>
              <a:t>à température ambiante. Cette situation est en fait plus subtile à interpréter : si on mesure une même puissance uniforme pour les deux ballons, les phénomènes physiques sont différents dans les deux cas. Dans le cas du ballon d’air, une grande part du rayonnement infrarouge arrivant vers le ballon le traverse, et très peu de rayonnement est émis par celui-ci. Dans le cas du ballon de CO</a:t>
            </a:r>
            <a:r>
              <a:rPr lang="fr-FR" sz="1200" kern="1200" baseline="-25000" dirty="0">
                <a:solidFill>
                  <a:schemeClr val="tx1"/>
                </a:solidFill>
                <a:effectLst/>
                <a:latin typeface="+mn-lt"/>
                <a:ea typeface="+mn-ea"/>
                <a:cs typeface="+mn-cs"/>
              </a:rPr>
              <a:t>2</a:t>
            </a:r>
            <a:r>
              <a:rPr lang="fr-FR" sz="1200" kern="1200" dirty="0">
                <a:solidFill>
                  <a:schemeClr val="tx1"/>
                </a:solidFill>
                <a:effectLst/>
                <a:latin typeface="+mn-lt"/>
                <a:ea typeface="+mn-ea"/>
                <a:cs typeface="+mn-cs"/>
              </a:rPr>
              <a:t>, une part du rayonnement arrivant vers le ballon est absorbée par le CO</a:t>
            </a:r>
            <a:r>
              <a:rPr lang="fr-FR" sz="1200" kern="1200" baseline="-25000" dirty="0">
                <a:solidFill>
                  <a:schemeClr val="tx1"/>
                </a:solidFill>
                <a:effectLst/>
                <a:latin typeface="+mn-lt"/>
                <a:ea typeface="+mn-ea"/>
                <a:cs typeface="+mn-cs"/>
              </a:rPr>
              <a:t>2</a:t>
            </a:r>
            <a:r>
              <a:rPr lang="fr-FR" sz="1200" kern="1200" dirty="0">
                <a:solidFill>
                  <a:schemeClr val="tx1"/>
                </a:solidFill>
                <a:effectLst/>
                <a:latin typeface="+mn-lt"/>
                <a:ea typeface="+mn-ea"/>
                <a:cs typeface="+mn-cs"/>
              </a:rPr>
              <a:t>, et celui-ci émet également du rayonnement infrarouge. Ainsi, pour comprendre cette interprétation, il faut déjà pouvoir mettre en évidence l’absorption et l’émission du CO</a:t>
            </a:r>
            <a:r>
              <a:rPr lang="fr-FR" sz="1200" kern="1200" baseline="-25000" dirty="0">
                <a:solidFill>
                  <a:schemeClr val="tx1"/>
                </a:solidFill>
                <a:effectLst/>
                <a:latin typeface="+mn-lt"/>
                <a:ea typeface="+mn-ea"/>
                <a:cs typeface="+mn-cs"/>
              </a:rPr>
              <a:t>2</a:t>
            </a:r>
            <a:r>
              <a:rPr lang="fr-FR" sz="1200" kern="1200" dirty="0">
                <a:solidFill>
                  <a:schemeClr val="tx1"/>
                </a:solidFill>
                <a:effectLst/>
                <a:latin typeface="+mn-lt"/>
                <a:ea typeface="+mn-ea"/>
                <a:cs typeface="+mn-cs"/>
              </a:rPr>
              <a:t>. Une manière de le faire consiste à observer les ballons à plus basse ou plus haute température que leur environnement, de façon à ce que la puissance de rayonnement émis ne compense pas la puissance de rayonnement absorbée.</a:t>
            </a:r>
            <a:endParaRPr lang="fr-FR" dirty="0"/>
          </a:p>
        </p:txBody>
      </p:sp>
      <p:sp>
        <p:nvSpPr>
          <p:cNvPr id="4" name="Espace réservé du numéro de diapositive 3"/>
          <p:cNvSpPr>
            <a:spLocks noGrp="1"/>
          </p:cNvSpPr>
          <p:nvPr>
            <p:ph type="sldNum" sz="quarter" idx="5"/>
          </p:nvPr>
        </p:nvSpPr>
        <p:spPr/>
        <p:txBody>
          <a:bodyPr/>
          <a:lstStyle/>
          <a:p>
            <a:fld id="{029565C8-1021-C741-83FD-5D1811CB7958}" type="slidenum">
              <a:rPr lang="fr-FR" smtClean="0"/>
              <a:t>29</a:t>
            </a:fld>
            <a:endParaRPr lang="fr-FR" dirty="0"/>
          </a:p>
        </p:txBody>
      </p:sp>
    </p:spTree>
    <p:extLst>
      <p:ext uri="{BB962C8B-B14F-4D97-AF65-F5344CB8AC3E}">
        <p14:creationId xmlns:p14="http://schemas.microsoft.com/office/powerpoint/2010/main" val="23283476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Espace réservé des notes 2"/>
              <p:cNvSpPr>
                <a:spLocks noGrp="1"/>
              </p:cNvSpPr>
              <p:nvPr>
                <p:ph type="body" idx="1"/>
              </p:nvPr>
            </p:nvSpPr>
            <p:spPr/>
            <p:txBody>
              <a:bodyPr/>
              <a:lstStyle/>
              <a:p>
                <a:r>
                  <a:rPr lang="fr-FR" sz="1200" kern="1200" dirty="0">
                    <a:solidFill>
                      <a:schemeClr val="tx1"/>
                    </a:solidFill>
                    <a:effectLst/>
                    <a:latin typeface="+mn-lt"/>
                    <a:ea typeface="+mn-ea"/>
                    <a:cs typeface="+mn-cs"/>
                  </a:rPr>
                  <a:t>La puissance du rayonnement infrarouge arrivant depuis le ballon d’air (1) est plus faible que celle émise par le fond blanc (2). Cela peut s’interpréter par plusieurs facteurs : </a:t>
                </a:r>
              </a:p>
              <a:p>
                <a:pPr lvl="0"/>
                <a:r>
                  <a:rPr lang="fr-FR" sz="1200" kern="1200" dirty="0">
                    <a:solidFill>
                      <a:schemeClr val="tx1"/>
                    </a:solidFill>
                    <a:effectLst/>
                    <a:latin typeface="+mn-lt"/>
                    <a:ea typeface="+mn-ea"/>
                    <a:cs typeface="+mn-cs"/>
                  </a:rPr>
                  <a:t>- Le rayonnement émis par le fond blanc en direction du ballon peut être à la fois reflété et absorbé par la membrane du ballon.</a:t>
                </a:r>
              </a:p>
              <a:p>
                <a:pPr lvl="0"/>
                <a:r>
                  <a:rPr lang="fr-FR" sz="1200" kern="1200" dirty="0">
                    <a:solidFill>
                      <a:schemeClr val="tx1"/>
                    </a:solidFill>
                    <a:effectLst/>
                    <a:latin typeface="+mn-lt"/>
                    <a:ea typeface="+mn-ea"/>
                    <a:cs typeface="+mn-cs"/>
                  </a:rPr>
                  <a:t>- A celui-ci s’additionne le rayonnement directement émis par la membrane du ballon et l’air à l’intérieur, dont la puissance est a priori plus faible que celle du fond blanc, puisque le ballon est plus froid. </a:t>
                </a:r>
              </a:p>
              <a:p>
                <a:r>
                  <a:rPr lang="fr-FR" sz="1200" kern="1200" dirty="0">
                    <a:solidFill>
                      <a:schemeClr val="tx1"/>
                    </a:solidFill>
                    <a:effectLst/>
                    <a:latin typeface="+mn-lt"/>
                    <a:ea typeface="+mn-ea"/>
                    <a:cs typeface="+mn-cs"/>
                  </a:rPr>
                  <a:t>Dans le cas du ballon de CO</a:t>
                </a:r>
                <a:r>
                  <a:rPr lang="fr-FR" sz="1200" kern="1200" baseline="-25000" dirty="0">
                    <a:solidFill>
                      <a:schemeClr val="tx1"/>
                    </a:solidFill>
                    <a:effectLst/>
                    <a:latin typeface="+mn-lt"/>
                    <a:ea typeface="+mn-ea"/>
                    <a:cs typeface="+mn-cs"/>
                  </a:rPr>
                  <a:t>2</a:t>
                </a:r>
                <a:r>
                  <a:rPr lang="fr-FR" sz="1200" kern="1200" dirty="0">
                    <a:solidFill>
                      <a:schemeClr val="tx1"/>
                    </a:solidFill>
                    <a:effectLst/>
                    <a:latin typeface="+mn-lt"/>
                    <a:ea typeface="+mn-ea"/>
                    <a:cs typeface="+mn-cs"/>
                  </a:rPr>
                  <a:t>, ces trois phénomènes (réflexion, absorption et émission par la membrane) ont lieu de la même manière (car les deux ballons sont identiques et à la même température). L’unique paramètre qui change est la présence du CO</a:t>
                </a:r>
                <a:r>
                  <a:rPr lang="fr-FR" sz="1200" kern="1200" baseline="-25000" dirty="0">
                    <a:solidFill>
                      <a:schemeClr val="tx1"/>
                    </a:solidFill>
                    <a:effectLst/>
                    <a:latin typeface="+mn-lt"/>
                    <a:ea typeface="+mn-ea"/>
                    <a:cs typeface="+mn-cs"/>
                  </a:rPr>
                  <a:t>2</a:t>
                </a:r>
                <a:r>
                  <a:rPr lang="fr-FR" sz="1200" kern="1200" dirty="0">
                    <a:solidFill>
                      <a:schemeClr val="tx1"/>
                    </a:solidFill>
                    <a:effectLst/>
                    <a:latin typeface="+mn-lt"/>
                    <a:ea typeface="+mn-ea"/>
                    <a:cs typeface="+mn-cs"/>
                  </a:rPr>
                  <a:t>. On constate que la présence de plus de CO</a:t>
                </a:r>
                <a:r>
                  <a:rPr lang="fr-FR" sz="1200" kern="1200" baseline="-25000" dirty="0">
                    <a:solidFill>
                      <a:schemeClr val="tx1"/>
                    </a:solidFill>
                    <a:effectLst/>
                    <a:latin typeface="+mn-lt"/>
                    <a:ea typeface="+mn-ea"/>
                    <a:cs typeface="+mn-cs"/>
                  </a:rPr>
                  <a:t>2</a:t>
                </a:r>
                <a:r>
                  <a:rPr lang="fr-FR" sz="1200" kern="1200" dirty="0">
                    <a:solidFill>
                      <a:schemeClr val="tx1"/>
                    </a:solidFill>
                    <a:effectLst/>
                    <a:latin typeface="+mn-lt"/>
                    <a:ea typeface="+mn-ea"/>
                    <a:cs typeface="+mn-cs"/>
                  </a:rPr>
                  <a:t>, à une température plus basse, implique un rayonnement infrarouge sortant du ballon plus faible (3). </a:t>
                </a:r>
              </a:p>
              <a:p>
                <a:r>
                  <a:rPr lang="fr-FR" sz="1200" kern="1200" dirty="0">
                    <a:solidFill>
                      <a:schemeClr val="tx1"/>
                    </a:solidFill>
                    <a:effectLst/>
                    <a:latin typeface="+mn-lt"/>
                    <a:ea typeface="+mn-ea"/>
                    <a:cs typeface="+mn-cs"/>
                  </a:rPr>
                  <a:t>Cette observation peut mener à penser que le CO</a:t>
                </a:r>
                <a:r>
                  <a:rPr lang="fr-FR" sz="1200" kern="1200" baseline="-25000" dirty="0">
                    <a:solidFill>
                      <a:schemeClr val="tx1"/>
                    </a:solidFill>
                    <a:effectLst/>
                    <a:latin typeface="+mn-lt"/>
                    <a:ea typeface="+mn-ea"/>
                    <a:cs typeface="+mn-cs"/>
                  </a:rPr>
                  <a:t>2</a:t>
                </a:r>
                <a:r>
                  <a:rPr lang="fr-FR" sz="1200" kern="1200" dirty="0">
                    <a:solidFill>
                      <a:schemeClr val="tx1"/>
                    </a:solidFill>
                    <a:effectLst/>
                    <a:latin typeface="+mn-lt"/>
                    <a:ea typeface="+mn-ea"/>
                    <a:cs typeface="+mn-cs"/>
                  </a:rPr>
                  <a:t> absorbe uniquement le rayonnement infrarouge. Or dans les exemples précédents, on a vu que les objets pouvant absorber du rayonnement peuvent aussi en émettre, et ce d’autant plus que leur température est élevée. On peut se demander si cela est possible pour un gaz. Il est possible pour cela de refaire l’expérience précédente avec des ballons chauds plutôt que froids (figure n°17). </a:t>
                </a:r>
              </a:p>
              <a:p>
                <a:endParaRPr lang="fr-FR" dirty="0"/>
              </a:p>
            </p:txBody>
          </p:sp>
        </mc:Choice>
        <mc:Fallback xmlns="">
          <p:sp>
            <p:nvSpPr>
              <p:cNvPr id="3" name="Espace réservé des not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dirty="0"/>
                  <a:t>La membrane étant la même dans les deux cas, on constate que le </a:t>
                </a:r>
                <a:r>
                  <a:rPr lang="fr-FR" i="0">
                    <a:latin typeface="Cambria Math" panose="02040503050406030204" pitchFamily="18" charset="0"/>
                    <a:ea typeface="Times New Roman" panose="02020603050405020304" pitchFamily="18" charset="0"/>
                    <a:cs typeface="Times New Roman" panose="02020603050405020304" pitchFamily="18" charset="0"/>
                  </a:rPr>
                  <a:t>𝐶𝑂_2  </a:t>
                </a:r>
                <a:r>
                  <a:rPr lang="fr-FR" dirty="0"/>
                  <a:t>absorbe une part  du rayonnement infrarouge nettement plus importante que la membrane et l’air.</a:t>
                </a:r>
              </a:p>
              <a:p>
                <a:endParaRPr lang="fr-FR" dirty="0"/>
              </a:p>
            </p:txBody>
          </p:sp>
        </mc:Fallback>
      </mc:AlternateContent>
      <p:sp>
        <p:nvSpPr>
          <p:cNvPr id="4" name="Espace réservé du numéro de diapositive 3"/>
          <p:cNvSpPr>
            <a:spLocks noGrp="1"/>
          </p:cNvSpPr>
          <p:nvPr>
            <p:ph type="sldNum" sz="quarter" idx="5"/>
          </p:nvPr>
        </p:nvSpPr>
        <p:spPr/>
        <p:txBody>
          <a:bodyPr/>
          <a:lstStyle/>
          <a:p>
            <a:fld id="{029565C8-1021-C741-83FD-5D1811CB7958}" type="slidenum">
              <a:rPr lang="fr-FR" smtClean="0"/>
              <a:t>30</a:t>
            </a:fld>
            <a:endParaRPr lang="fr-FR"/>
          </a:p>
        </p:txBody>
      </p:sp>
    </p:spTree>
    <p:extLst>
      <p:ext uri="{BB962C8B-B14F-4D97-AF65-F5344CB8AC3E}">
        <p14:creationId xmlns:p14="http://schemas.microsoft.com/office/powerpoint/2010/main" val="23499373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80000"/>
              </a:lnSpc>
              <a:spcBef>
                <a:spcPts val="0"/>
              </a:spcBef>
              <a:spcAft>
                <a:spcPts val="0"/>
              </a:spcAft>
              <a:buNone/>
            </a:pPr>
            <a:r>
              <a:rPr lang="fr-FR" sz="930" dirty="0"/>
              <a:t>Selon vous de quelle manière </a:t>
            </a:r>
          </a:p>
          <a:p>
            <a:pPr marL="0" lvl="0" indent="0" algn="l" rtl="0">
              <a:lnSpc>
                <a:spcPct val="80000"/>
              </a:lnSpc>
              <a:spcBef>
                <a:spcPts val="0"/>
              </a:spcBef>
              <a:spcAft>
                <a:spcPts val="0"/>
              </a:spcAft>
              <a:buNone/>
            </a:pPr>
            <a:r>
              <a:rPr lang="fr-FR" sz="930" dirty="0"/>
              <a:t>Comment peut on expliquer que les mains se réchauffent alors qu’elles ne sont pas en contact avec le radiateur ? </a:t>
            </a:r>
          </a:p>
        </p:txBody>
      </p:sp>
      <p:sp>
        <p:nvSpPr>
          <p:cNvPr id="192" name="Google Shape;192;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Espace réservé des notes 2"/>
              <p:cNvSpPr>
                <a:spLocks noGrp="1"/>
              </p:cNvSpPr>
              <p:nvPr>
                <p:ph type="body" idx="1"/>
              </p:nvPr>
            </p:nvSpPr>
            <p:spPr/>
            <p:txBody>
              <a:bodyPr>
                <a:normAutofit fontScale="92500" lnSpcReduction="20000"/>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dirty="0"/>
                  <a:t>La membrane étant la même dans les deux cas, on constate que le </a:t>
                </a:r>
                <a14:m>
                  <m:oMath xmlns:m="http://schemas.openxmlformats.org/officeDocument/2006/math">
                    <m:r>
                      <a:rPr lang="fr-FR" i="1">
                        <a:latin typeface="Cambria Math" panose="02040503050406030204" pitchFamily="18" charset="0"/>
                        <a:ea typeface="Times New Roman" panose="02020603050405020304" pitchFamily="18" charset="0"/>
                        <a:cs typeface="Times New Roman" panose="02020603050405020304" pitchFamily="18" charset="0"/>
                      </a:rPr>
                      <m:t>𝐶</m:t>
                    </m:r>
                    <m:sSub>
                      <m:sSubPr>
                        <m:ctrlPr>
                          <a:rPr lang="fr-FR" i="1">
                            <a:latin typeface="Cambria Math" panose="02040503050406030204" pitchFamily="18" charset="0"/>
                          </a:rPr>
                        </m:ctrlPr>
                      </m:sSubPr>
                      <m:e>
                        <m:r>
                          <a:rPr lang="fr-FR" i="1">
                            <a:latin typeface="Cambria Math" panose="02040503050406030204" pitchFamily="18" charset="0"/>
                            <a:ea typeface="Times New Roman" panose="02020603050405020304" pitchFamily="18" charset="0"/>
                            <a:cs typeface="Times New Roman" panose="02020603050405020304" pitchFamily="18" charset="0"/>
                          </a:rPr>
                          <m:t>𝑂</m:t>
                        </m:r>
                      </m:e>
                      <m:sub>
                        <m:r>
                          <a:rPr lang="fr-FR" i="1">
                            <a:latin typeface="Cambria Math" panose="02040503050406030204" pitchFamily="18" charset="0"/>
                            <a:ea typeface="Times New Roman" panose="02020603050405020304" pitchFamily="18" charset="0"/>
                            <a:cs typeface="Times New Roman" panose="02020603050405020304" pitchFamily="18" charset="0"/>
                          </a:rPr>
                          <m:t>2</m:t>
                        </m:r>
                      </m:sub>
                    </m:sSub>
                    <m:r>
                      <a:rPr lang="fr-FR" i="1">
                        <a:latin typeface="Cambria Math" panose="02040503050406030204" pitchFamily="18" charset="0"/>
                        <a:ea typeface="Times New Roman" panose="02020603050405020304" pitchFamily="18" charset="0"/>
                        <a:cs typeface="Times New Roman" panose="02020603050405020304" pitchFamily="18" charset="0"/>
                      </a:rPr>
                      <m:t> </m:t>
                    </m:r>
                  </m:oMath>
                </a14:m>
                <a:r>
                  <a:rPr lang="fr-FR" dirty="0"/>
                  <a:t>absorbe une part  du rayonnement infrarouge nettement plus importante que la membrane et l’air.</a:t>
                </a:r>
              </a:p>
              <a:p>
                <a:endParaRPr lang="fr-FR" dirty="0"/>
              </a:p>
              <a:p>
                <a:pPr algn="just" rtl="0">
                  <a:spcBef>
                    <a:spcPts val="0"/>
                  </a:spcBef>
                  <a:spcAft>
                    <a:spcPts val="0"/>
                  </a:spcAft>
                </a:pPr>
                <a:r>
                  <a:rPr lang="fr-FR" sz="1800" b="0" i="0" u="none" strike="noStrike" dirty="0">
                    <a:solidFill>
                      <a:srgbClr val="000000"/>
                    </a:solidFill>
                    <a:effectLst/>
                    <a:latin typeface="Calibri" panose="020F0502020204030204" pitchFamily="34" charset="0"/>
                  </a:rPr>
                  <a:t>Cette extrapolation demande de considérer l’effet potentiel des autres caractéristiques de l’atmosphère, relativement à la situation des ballons (par exemple : le fait que l’atmosphère contienne déjà une certaine quantité de CO</a:t>
                </a:r>
                <a:r>
                  <a:rPr lang="fr-FR" sz="1800" b="0" i="0" u="none" strike="noStrike" baseline="-25000" dirty="0">
                    <a:solidFill>
                      <a:srgbClr val="000000"/>
                    </a:solidFill>
                    <a:effectLst/>
                    <a:latin typeface="Calibri" panose="020F0502020204030204" pitchFamily="34" charset="0"/>
                  </a:rPr>
                  <a:t>2</a:t>
                </a:r>
                <a:r>
                  <a:rPr lang="fr-FR" sz="1800" b="0" i="0" u="none" strike="noStrike" dirty="0">
                    <a:solidFill>
                      <a:srgbClr val="000000"/>
                    </a:solidFill>
                    <a:effectLst/>
                    <a:latin typeface="Calibri" panose="020F0502020204030204" pitchFamily="34" charset="0"/>
                  </a:rPr>
                  <a:t>, ainsi que de la vapeur d’eau, ou encore que sa température décroisse avec l’altitude). L’extrapolation de l’observation sur le cas du ballon de CO</a:t>
                </a:r>
                <a:r>
                  <a:rPr lang="fr-FR" sz="1800" b="0" i="0" u="none" strike="noStrike" baseline="-25000" dirty="0">
                    <a:solidFill>
                      <a:srgbClr val="000000"/>
                    </a:solidFill>
                    <a:effectLst/>
                    <a:latin typeface="Calibri" panose="020F0502020204030204" pitchFamily="34" charset="0"/>
                  </a:rPr>
                  <a:t>2</a:t>
                </a:r>
                <a:r>
                  <a:rPr lang="fr-FR" sz="1800" b="0" i="0" u="none" strike="noStrike" dirty="0">
                    <a:solidFill>
                      <a:srgbClr val="000000"/>
                    </a:solidFill>
                    <a:effectLst/>
                    <a:latin typeface="Calibri" panose="020F0502020204030204" pitchFamily="34" charset="0"/>
                  </a:rPr>
                  <a:t> froid relativement au cas de l’atmosphère implique donc de faire l’hypothèse que ces différences ne modifient pas qualitativement le sens de variation de la puissance infrarouge sortante, même si toutes ces caractéristiques influent sur la valeur quantitative de cette baisse. S’il n’est pas forcément possible de discuter l’ensemble de ces différences avec les élèves, en tout cas toutes peuvent être justifiées d’un point de vue physique, dont certaines de manière assez accessible, comme cela est présentée dans l’annexe B. </a:t>
                </a:r>
                <a:endParaRPr lang="fr-FR" b="0" dirty="0">
                  <a:effectLst/>
                </a:endParaRPr>
              </a:p>
              <a:p>
                <a:br>
                  <a:rPr lang="fr-FR" dirty="0"/>
                </a:br>
                <a:endParaRPr lang="fr-FR" dirty="0"/>
              </a:p>
            </p:txBody>
          </p:sp>
        </mc:Choice>
        <mc:Fallback xmlns="">
          <p:sp>
            <p:nvSpPr>
              <p:cNvPr id="3" name="Espace réservé des notes 2"/>
              <p:cNvSpPr>
                <a:spLocks noGrp="1"/>
              </p:cNvSpPr>
              <p:nvPr>
                <p:ph type="body" idx="1"/>
              </p:nvPr>
            </p:nvSpPr>
            <p:spPr/>
            <p:txBody>
              <a:bodyPr>
                <a:normAutofit fontScale="92500" lnSpcReduction="20000"/>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dirty="0"/>
                  <a:t>La membrane étant la même dans les deux cas, on constate que le </a:t>
                </a:r>
                <a:r>
                  <a:rPr lang="fr-FR" i="0">
                    <a:latin typeface="Cambria Math" panose="02040503050406030204" pitchFamily="18" charset="0"/>
                    <a:ea typeface="Times New Roman" panose="02020603050405020304" pitchFamily="18" charset="0"/>
                    <a:cs typeface="Times New Roman" panose="02020603050405020304" pitchFamily="18" charset="0"/>
                  </a:rPr>
                  <a:t>𝐶𝑂_2  </a:t>
                </a:r>
                <a:r>
                  <a:rPr lang="fr-FR" dirty="0"/>
                  <a:t>absorbe une part  du rayonnement infrarouge nettement plus importante que la membrane et l’air.</a:t>
                </a:r>
              </a:p>
              <a:p>
                <a:endParaRPr lang="fr-FR" dirty="0"/>
              </a:p>
              <a:p>
                <a:pPr algn="just" rtl="0">
                  <a:spcBef>
                    <a:spcPts val="0"/>
                  </a:spcBef>
                  <a:spcAft>
                    <a:spcPts val="0"/>
                  </a:spcAft>
                </a:pPr>
                <a:r>
                  <a:rPr lang="fr-FR" sz="1800" b="0" i="0" u="none" strike="noStrike" dirty="0">
                    <a:solidFill>
                      <a:srgbClr val="000000"/>
                    </a:solidFill>
                    <a:effectLst/>
                    <a:latin typeface="Calibri" panose="020F0502020204030204" pitchFamily="34" charset="0"/>
                  </a:rPr>
                  <a:t>Cette extrapolation demande de considérer l’effet potentiel des autres caractéristiques de l’atmosphère, relativement à la situation des ballons (par exemple : le fait que l’atmosphère contienne déjà une certaine quantité de CO</a:t>
                </a:r>
                <a:r>
                  <a:rPr lang="fr-FR" sz="1800" b="0" i="0" u="none" strike="noStrike" baseline="-25000" dirty="0">
                    <a:solidFill>
                      <a:srgbClr val="000000"/>
                    </a:solidFill>
                    <a:effectLst/>
                    <a:latin typeface="Calibri" panose="020F0502020204030204" pitchFamily="34" charset="0"/>
                  </a:rPr>
                  <a:t>2</a:t>
                </a:r>
                <a:r>
                  <a:rPr lang="fr-FR" sz="1800" b="0" i="0" u="none" strike="noStrike" dirty="0">
                    <a:solidFill>
                      <a:srgbClr val="000000"/>
                    </a:solidFill>
                    <a:effectLst/>
                    <a:latin typeface="Calibri" panose="020F0502020204030204" pitchFamily="34" charset="0"/>
                  </a:rPr>
                  <a:t>, ainsi que de la vapeur d’eau, ou encore que sa température décroisse avec l’altitude). L’extrapolation de l’observation sur le cas du ballon de CO</a:t>
                </a:r>
                <a:r>
                  <a:rPr lang="fr-FR" sz="1800" b="0" i="0" u="none" strike="noStrike" baseline="-25000" dirty="0">
                    <a:solidFill>
                      <a:srgbClr val="000000"/>
                    </a:solidFill>
                    <a:effectLst/>
                    <a:latin typeface="Calibri" panose="020F0502020204030204" pitchFamily="34" charset="0"/>
                  </a:rPr>
                  <a:t>2</a:t>
                </a:r>
                <a:r>
                  <a:rPr lang="fr-FR" sz="1800" b="0" i="0" u="none" strike="noStrike" dirty="0">
                    <a:solidFill>
                      <a:srgbClr val="000000"/>
                    </a:solidFill>
                    <a:effectLst/>
                    <a:latin typeface="Calibri" panose="020F0502020204030204" pitchFamily="34" charset="0"/>
                  </a:rPr>
                  <a:t> froid relativement au cas de l’atmosphère implique donc de faire l’hypothèse que ces différences ne modifient pas qualitativement le sens de variation de la puissance infrarouge sortante, même si toutes ces caractéristiques influent sur la valeur quantitative de cette baisse. S’il n’est pas forcément possible de discuter l’ensemble de ces différences avec les élèves, en tout cas toutes peuvent être justifiées d’un point de vue physique, dont certaines de manière assez accessible, comme cela est présentée dans l’annexe B. </a:t>
                </a:r>
                <a:endParaRPr lang="fr-FR" b="0" dirty="0">
                  <a:effectLst/>
                </a:endParaRPr>
              </a:p>
              <a:p>
                <a:br>
                  <a:rPr lang="fr-FR" dirty="0"/>
                </a:br>
                <a:endParaRPr lang="fr-FR" dirty="0"/>
              </a:p>
            </p:txBody>
          </p:sp>
        </mc:Fallback>
      </mc:AlternateContent>
      <p:sp>
        <p:nvSpPr>
          <p:cNvPr id="4" name="Espace réservé du numéro de diapositive 3"/>
          <p:cNvSpPr>
            <a:spLocks noGrp="1"/>
          </p:cNvSpPr>
          <p:nvPr>
            <p:ph type="sldNum" sz="quarter" idx="5"/>
          </p:nvPr>
        </p:nvSpPr>
        <p:spPr/>
        <p:txBody>
          <a:bodyPr/>
          <a:lstStyle/>
          <a:p>
            <a:fld id="{029565C8-1021-C741-83FD-5D1811CB7958}" type="slidenum">
              <a:rPr lang="fr-FR" smtClean="0"/>
              <a:t>31</a:t>
            </a:fld>
            <a:endParaRPr lang="fr-FR"/>
          </a:p>
        </p:txBody>
      </p:sp>
    </p:spTree>
    <p:extLst>
      <p:ext uri="{BB962C8B-B14F-4D97-AF65-F5344CB8AC3E}">
        <p14:creationId xmlns:p14="http://schemas.microsoft.com/office/powerpoint/2010/main" val="6497324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5"/>
          </p:nvPr>
        </p:nvSpPr>
        <p:spPr/>
        <p:txBody>
          <a:bodyPr/>
          <a:lstStyle/>
          <a:p>
            <a:fld id="{029565C8-1021-C741-83FD-5D1811CB7958}" type="slidenum">
              <a:rPr lang="fr-FR" smtClean="0"/>
              <a:t>32</a:t>
            </a:fld>
            <a:endParaRPr lang="fr-FR"/>
          </a:p>
        </p:txBody>
      </p:sp>
    </p:spTree>
    <p:extLst>
      <p:ext uri="{BB962C8B-B14F-4D97-AF65-F5344CB8AC3E}">
        <p14:creationId xmlns:p14="http://schemas.microsoft.com/office/powerpoint/2010/main" val="18415657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29565C8-1021-C741-83FD-5D1811CB7958}" type="slidenum">
              <a:rPr lang="fr-FR" smtClean="0"/>
              <a:t>33</a:t>
            </a:fld>
            <a:endParaRPr lang="fr-FR"/>
          </a:p>
        </p:txBody>
      </p:sp>
    </p:spTree>
    <p:extLst>
      <p:ext uri="{BB962C8B-B14F-4D97-AF65-F5344CB8AC3E}">
        <p14:creationId xmlns:p14="http://schemas.microsoft.com/office/powerpoint/2010/main" val="25965944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29565C8-1021-C741-83FD-5D1811CB7958}" type="slidenum">
              <a:rPr lang="fr-FR" smtClean="0"/>
              <a:t>34</a:t>
            </a:fld>
            <a:endParaRPr lang="fr-FR"/>
          </a:p>
        </p:txBody>
      </p:sp>
    </p:spTree>
    <p:extLst>
      <p:ext uri="{BB962C8B-B14F-4D97-AF65-F5344CB8AC3E}">
        <p14:creationId xmlns:p14="http://schemas.microsoft.com/office/powerpoint/2010/main" val="2555426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 name="Google Shape;213;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just" rtl="0">
              <a:lnSpc>
                <a:spcPct val="95000"/>
              </a:lnSpc>
              <a:spcBef>
                <a:spcPts val="0"/>
              </a:spcBef>
              <a:spcAft>
                <a:spcPts val="0"/>
              </a:spcAft>
              <a:buNone/>
            </a:pPr>
            <a:r>
              <a:rPr lang="fr-FR" sz="1530">
                <a:latin typeface="Calibri"/>
                <a:ea typeface="Calibri"/>
                <a:cs typeface="Calibri"/>
                <a:sym typeface="Calibri"/>
              </a:rPr>
              <a:t>A ce stade, la caméra dite « thermique » peut être introduite, en tant qu’outil permettant de visualiser des choses en lien avec ces notions de température et de chaleur (figure n°7)</a:t>
            </a:r>
            <a:endParaRPr/>
          </a:p>
          <a:p>
            <a:pPr marL="0" lvl="0" indent="0" algn="just" rtl="0">
              <a:lnSpc>
                <a:spcPct val="95000"/>
              </a:lnSpc>
              <a:spcBef>
                <a:spcPts val="0"/>
              </a:spcBef>
              <a:spcAft>
                <a:spcPts val="0"/>
              </a:spcAft>
              <a:buNone/>
            </a:pPr>
            <a:endParaRPr sz="1530">
              <a:latin typeface="Calibri"/>
              <a:ea typeface="Calibri"/>
              <a:cs typeface="Calibri"/>
              <a:sym typeface="Calibri"/>
            </a:endParaRPr>
          </a:p>
          <a:p>
            <a:pPr marL="0" lvl="0" indent="0" algn="just" rtl="0">
              <a:lnSpc>
                <a:spcPct val="95000"/>
              </a:lnSpc>
              <a:spcBef>
                <a:spcPts val="0"/>
              </a:spcBef>
              <a:spcAft>
                <a:spcPts val="0"/>
              </a:spcAft>
              <a:buNone/>
            </a:pPr>
            <a:r>
              <a:rPr lang="fr-FR" sz="1530">
                <a:latin typeface="Calibri"/>
                <a:ea typeface="Calibri"/>
                <a:cs typeface="Calibri"/>
                <a:sym typeface="Calibri"/>
              </a:rPr>
              <a:t>Dans un premier temps, l’observation de tels images laisse penser que la caméra détecte des températures, puisque les différences de couleurs semblent cohérentes avec les différences de température (la peau plus chaude que les cheveux, le cou plus chaud que les joues et le nez). Cette interprétation parait confirmée par les valeurs de température associées aux échelles de fausses couleurs, de même que par la proximité entre les appellations de « caméra thermique » et de « thermographie » avec le terme de « thermomètre » (terminologies les plus couramment utilisées, y compris dans les programmes et manuels scolaires). Malgré toutes ces raisons, d’autres observations assez simples suffisent à remettre en cause l’interprétation de ces images comme révélant la température (figure n°8).</a:t>
            </a:r>
            <a:endParaRPr/>
          </a:p>
          <a:p>
            <a:pPr marL="0" lvl="0" indent="0" algn="just" rtl="0">
              <a:lnSpc>
                <a:spcPct val="95000"/>
              </a:lnSpc>
              <a:spcBef>
                <a:spcPts val="0"/>
              </a:spcBef>
              <a:spcAft>
                <a:spcPts val="0"/>
              </a:spcAft>
              <a:buNone/>
            </a:pPr>
            <a:r>
              <a:rPr lang="fr-FR" sz="1530">
                <a:latin typeface="Calibri"/>
                <a:ea typeface="Calibri"/>
                <a:cs typeface="Calibri"/>
                <a:sym typeface="Calibri"/>
              </a:rPr>
              <a:t> </a:t>
            </a:r>
            <a:endParaRPr/>
          </a:p>
          <a:p>
            <a:pPr marL="0" lvl="0" indent="0" algn="l" rtl="0">
              <a:lnSpc>
                <a:spcPct val="80000"/>
              </a:lnSpc>
              <a:spcBef>
                <a:spcPts val="0"/>
              </a:spcBef>
              <a:spcAft>
                <a:spcPts val="0"/>
              </a:spcAft>
              <a:buNone/>
            </a:pPr>
            <a:endParaRPr sz="1020"/>
          </a:p>
        </p:txBody>
      </p:sp>
      <p:sp>
        <p:nvSpPr>
          <p:cNvPr id="214" name="Google Shape;214;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7" name="Google Shape;227;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dk1"/>
              </a:buClr>
              <a:buSzPts val="1200"/>
              <a:buFont typeface="Calibri"/>
              <a:buNone/>
            </a:pPr>
            <a:endParaRPr sz="1200" dirty="0">
              <a:latin typeface="Calibri"/>
              <a:ea typeface="Calibri"/>
              <a:cs typeface="Calibri"/>
              <a:sym typeface="Calibri"/>
            </a:endParaRPr>
          </a:p>
          <a:p>
            <a:pPr marL="0" lvl="0" indent="0" algn="l" rtl="0">
              <a:spcBef>
                <a:spcPts val="0"/>
              </a:spcBef>
              <a:spcAft>
                <a:spcPts val="0"/>
              </a:spcAft>
              <a:buNone/>
            </a:pPr>
            <a:endParaRPr dirty="0"/>
          </a:p>
        </p:txBody>
      </p:sp>
      <p:sp>
        <p:nvSpPr>
          <p:cNvPr id="245" name="Google Shape;245;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dk1"/>
              </a:buClr>
              <a:buSzPts val="1200"/>
              <a:buFont typeface="Calibri"/>
              <a:buNone/>
            </a:pPr>
            <a:r>
              <a:rPr lang="fr-FR" sz="1200">
                <a:latin typeface="Calibri"/>
                <a:ea typeface="Calibri"/>
                <a:cs typeface="Calibri"/>
                <a:sym typeface="Calibri"/>
              </a:rPr>
              <a:t>Ces observations de reflet (1) et de transparence (2) impliquent que ce qu’on voit à l’écran ne peut pas correspondre à la température, </a:t>
            </a:r>
            <a:r>
              <a:rPr lang="fr-FR" sz="1200">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puisque la température de la vitre de la bibliothèque est environ la même partout, de même que la température de la pochette plastique</a:t>
            </a:r>
            <a:r>
              <a:rPr lang="fr-FR" sz="1200">
                <a:latin typeface="Calibri"/>
                <a:ea typeface="Calibri"/>
                <a:cs typeface="Calibri"/>
                <a:sym typeface="Calibri"/>
              </a:rPr>
              <a:t>. </a:t>
            </a:r>
            <a:endParaRPr/>
          </a:p>
          <a:p>
            <a:pPr marL="0" marR="0" lvl="0" indent="0" algn="l" rtl="0">
              <a:lnSpc>
                <a:spcPct val="100000"/>
              </a:lnSpc>
              <a:spcBef>
                <a:spcPts val="0"/>
              </a:spcBef>
              <a:spcAft>
                <a:spcPts val="0"/>
              </a:spcAft>
              <a:buClr>
                <a:schemeClr val="dk1"/>
              </a:buClr>
              <a:buSzPts val="1200"/>
              <a:buFont typeface="Calibri"/>
              <a:buNone/>
            </a:pPr>
            <a:endParaRPr sz="1200">
              <a:latin typeface="Calibri"/>
              <a:ea typeface="Calibri"/>
              <a:cs typeface="Calibri"/>
              <a:sym typeface="Calibri"/>
            </a:endParaRPr>
          </a:p>
          <a:p>
            <a:pPr marL="0" lvl="0" indent="0" algn="l" rtl="0">
              <a:spcBef>
                <a:spcPts val="0"/>
              </a:spcBef>
              <a:spcAft>
                <a:spcPts val="0"/>
              </a:spcAft>
              <a:buNone/>
            </a:pPr>
            <a:endParaRPr/>
          </a:p>
        </p:txBody>
      </p:sp>
      <p:sp>
        <p:nvSpPr>
          <p:cNvPr id="245" name="Google Shape;245;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7</a:t>
            </a:fld>
            <a:endParaRPr/>
          </a:p>
        </p:txBody>
      </p:sp>
    </p:spTree>
    <p:extLst>
      <p:ext uri="{BB962C8B-B14F-4D97-AF65-F5344CB8AC3E}">
        <p14:creationId xmlns:p14="http://schemas.microsoft.com/office/powerpoint/2010/main" val="7599804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2" name="Google Shape;252;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0" name="Google Shape;260;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re 7"/>
          <p:cNvSpPr>
            <a:spLocks noGrp="1"/>
          </p:cNvSpPr>
          <p:nvPr>
            <p:ph type="ctrTitle"/>
          </p:nvPr>
        </p:nvSpPr>
        <p:spPr>
          <a:xfrm>
            <a:off x="2362200" y="4038600"/>
            <a:ext cx="6477000" cy="1828800"/>
          </a:xfrm>
        </p:spPr>
        <p:txBody>
          <a:bodyPr anchor="b"/>
          <a:lstStyle>
            <a:lvl1pPr>
              <a:defRPr cap="all" baseline="0"/>
            </a:lvl1pPr>
          </a:lstStyle>
          <a:p>
            <a:r>
              <a:rPr kumimoji="0" lang="fr-FR"/>
              <a:t>Cliquez et modifiez le titre</a:t>
            </a:r>
            <a:endParaRPr kumimoji="0" lang="en-US"/>
          </a:p>
        </p:txBody>
      </p:sp>
      <p:sp>
        <p:nvSpPr>
          <p:cNvPr id="9" name="Sous-titr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fr-FR"/>
              <a:t>Cliquez pour modifier le style des sous-titres du masque</a:t>
            </a:r>
            <a:endParaRPr kumimoji="0" lang="en-US"/>
          </a:p>
        </p:txBody>
      </p:sp>
      <p:sp>
        <p:nvSpPr>
          <p:cNvPr id="28" name="Espace réservé de la date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C9605B63-6C19-B440-9376-41AC679F09F3}" type="datetime1">
              <a:rPr lang="en-US" smtClean="0"/>
              <a:pPr/>
              <a:t>11/29/2024</a:t>
            </a:fld>
            <a:endParaRPr lang="fr-FR"/>
          </a:p>
        </p:txBody>
      </p:sp>
      <p:sp>
        <p:nvSpPr>
          <p:cNvPr id="17" name="Espace réservé du pied de page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fr-FR"/>
          </a:p>
        </p:txBody>
      </p:sp>
      <p:sp>
        <p:nvSpPr>
          <p:cNvPr id="29" name="Espace réservé du numéro de diapositive 28"/>
          <p:cNvSpPr>
            <a:spLocks noGrp="1"/>
          </p:cNvSpPr>
          <p:nvPr>
            <p:ph type="sldNum" sz="quarter" idx="12"/>
          </p:nvPr>
        </p:nvSpPr>
        <p:spPr>
          <a:xfrm>
            <a:off x="8001000" y="228600"/>
            <a:ext cx="838200" cy="381000"/>
          </a:xfrm>
        </p:spPr>
        <p:txBody>
          <a:bodyPr/>
          <a:lstStyle>
            <a:lvl1pPr>
              <a:defRPr>
                <a:solidFill>
                  <a:schemeClr val="tx2"/>
                </a:solidFill>
              </a:defRPr>
            </a:lvl1pPr>
          </a:lstStyle>
          <a:p>
            <a:fld id="{A119A2D2-2489-4E43-B993-28AA332CFD17}" type="slidenum">
              <a:rPr lang="fr-FR" smtClean="0"/>
              <a:pPr/>
              <a:t>‹N°›</a:t>
            </a:fld>
            <a:endParaRPr lang="fr-FR"/>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a:t>Cliquez et modifiez le titre</a:t>
            </a:r>
            <a:endParaRPr kumimoji="0" lang="en-US"/>
          </a:p>
        </p:txBody>
      </p:sp>
      <p:sp>
        <p:nvSpPr>
          <p:cNvPr id="3" name="Espace réservé du texte vertical 2"/>
          <p:cNvSpPr>
            <a:spLocks noGrp="1"/>
          </p:cNvSpPr>
          <p:nvPr>
            <p:ph type="body" orient="vert" idx="1"/>
          </p:nvPr>
        </p:nvSpPr>
        <p:spPr/>
        <p:txBody>
          <a:bodyPr vert="eaVert"/>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Espace réservé de la date 3"/>
          <p:cNvSpPr>
            <a:spLocks noGrp="1"/>
          </p:cNvSpPr>
          <p:nvPr>
            <p:ph type="dt" sz="half" idx="10"/>
          </p:nvPr>
        </p:nvSpPr>
        <p:spPr/>
        <p:txBody>
          <a:bodyPr/>
          <a:lstStyle/>
          <a:p>
            <a:fld id="{A351724B-148F-0B4B-92B0-3E3E3CB47DAA}" type="datetime1">
              <a:rPr lang="en-US" smtClean="0"/>
              <a:pPr/>
              <a:t>11/29/2024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119A2D2-2489-4E43-B993-28AA332CFD17}"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bg>
      <p:bgRef idx="1001">
        <a:schemeClr val="bg1"/>
      </p:bgRef>
    </p:bg>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53200" y="609600"/>
            <a:ext cx="2057400" cy="5516563"/>
          </a:xfrm>
        </p:spPr>
        <p:txBody>
          <a:bodyPr vert="eaVert"/>
          <a:lstStyle/>
          <a:p>
            <a:r>
              <a:rPr kumimoji="0" lang="fr-FR"/>
              <a:t>Cliquez et modifiez le titre</a:t>
            </a:r>
            <a:endParaRPr kumimoji="0" lang="en-US"/>
          </a:p>
        </p:txBody>
      </p:sp>
      <p:sp>
        <p:nvSpPr>
          <p:cNvPr id="3" name="Espace réservé du texte vertical 2"/>
          <p:cNvSpPr>
            <a:spLocks noGrp="1"/>
          </p:cNvSpPr>
          <p:nvPr>
            <p:ph type="body" orient="vert" idx="1"/>
          </p:nvPr>
        </p:nvSpPr>
        <p:spPr>
          <a:xfrm>
            <a:off x="457200" y="609600"/>
            <a:ext cx="5562600" cy="5516564"/>
          </a:xfrm>
        </p:spPr>
        <p:txBody>
          <a:bodyPr vert="eaVert"/>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Espace réservé de la date 3"/>
          <p:cNvSpPr>
            <a:spLocks noGrp="1"/>
          </p:cNvSpPr>
          <p:nvPr>
            <p:ph type="dt" sz="half" idx="10"/>
          </p:nvPr>
        </p:nvSpPr>
        <p:spPr>
          <a:xfrm>
            <a:off x="6553200" y="6248402"/>
            <a:ext cx="2209800" cy="365125"/>
          </a:xfrm>
        </p:spPr>
        <p:txBody>
          <a:bodyPr/>
          <a:lstStyle/>
          <a:p>
            <a:fld id="{28E47869-5468-AA41-BF26-7EADABFC7296}" type="datetime1">
              <a:rPr lang="en-US" smtClean="0"/>
              <a:pPr/>
              <a:t>11/29/2024</a:t>
            </a:fld>
            <a:endParaRPr lang="fr-FR"/>
          </a:p>
        </p:txBody>
      </p:sp>
      <p:sp>
        <p:nvSpPr>
          <p:cNvPr id="5" name="Espace réservé du pied de page 4"/>
          <p:cNvSpPr>
            <a:spLocks noGrp="1"/>
          </p:cNvSpPr>
          <p:nvPr>
            <p:ph type="ftr" sz="quarter" idx="11"/>
          </p:nvPr>
        </p:nvSpPr>
        <p:spPr>
          <a:xfrm>
            <a:off x="457201" y="6248207"/>
            <a:ext cx="5573483" cy="365125"/>
          </a:xfrm>
        </p:spPr>
        <p:txBody>
          <a:bodyPr/>
          <a:lstStyle/>
          <a:p>
            <a:endParaRPr lang="fr-FR"/>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Espace réservé du numéro de diapositive 5"/>
          <p:cNvSpPr>
            <a:spLocks noGrp="1"/>
          </p:cNvSpPr>
          <p:nvPr>
            <p:ph type="sldNum" sz="quarter" idx="12"/>
          </p:nvPr>
        </p:nvSpPr>
        <p:spPr>
          <a:xfrm rot="5400000">
            <a:off x="5989638" y="144462"/>
            <a:ext cx="533400" cy="244476"/>
          </a:xfrm>
        </p:spPr>
        <p:txBody>
          <a:bodyPr/>
          <a:lstStyle/>
          <a:p>
            <a:fld id="{A119A2D2-2489-4E43-B993-28AA332CFD17}" type="slidenum">
              <a:rPr lang="fr-FR" smtClean="0"/>
              <a:pPr/>
              <a:t>‹N°›</a:t>
            </a:fld>
            <a:endParaRPr lang="fr-FR"/>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612648" y="228600"/>
            <a:ext cx="8153400" cy="990600"/>
          </a:xfrm>
        </p:spPr>
        <p:txBody>
          <a:bodyPr>
            <a:normAutofit/>
          </a:bodyPr>
          <a:lstStyle>
            <a:lvl1pPr>
              <a:defRPr lang="en-US" sz="3600" dirty="0"/>
            </a:lvl1pPr>
          </a:lstStyle>
          <a:p>
            <a:r>
              <a:rPr kumimoji="0" lang="fr-FR" dirty="0"/>
              <a:t>Cliquez et modifiez le titre</a:t>
            </a:r>
            <a:endParaRPr kumimoji="0" lang="en-US" dirty="0"/>
          </a:p>
        </p:txBody>
      </p:sp>
      <p:sp>
        <p:nvSpPr>
          <p:cNvPr id="5" name="Espace réservé du pied de page 4"/>
          <p:cNvSpPr>
            <a:spLocks noGrp="1"/>
          </p:cNvSpPr>
          <p:nvPr>
            <p:ph type="ftr" sz="quarter" idx="11"/>
          </p:nvPr>
        </p:nvSpPr>
        <p:spPr>
          <a:xfrm>
            <a:off x="1010094" y="6478447"/>
            <a:ext cx="7096736" cy="365125"/>
          </a:xfrm>
        </p:spPr>
        <p:txBody>
          <a:bodyPr/>
          <a:lstStyle/>
          <a:p>
            <a:endParaRPr lang="fr-FR" dirty="0"/>
          </a:p>
        </p:txBody>
      </p:sp>
      <p:sp>
        <p:nvSpPr>
          <p:cNvPr id="6" name="Espace réservé du numéro de diapositive 5"/>
          <p:cNvSpPr>
            <a:spLocks noGrp="1"/>
          </p:cNvSpPr>
          <p:nvPr>
            <p:ph type="sldNum" sz="quarter" idx="12"/>
          </p:nvPr>
        </p:nvSpPr>
        <p:spPr/>
        <p:txBody>
          <a:bodyPr/>
          <a:lstStyle>
            <a:lvl1pPr>
              <a:defRPr>
                <a:solidFill>
                  <a:srgbClr val="FFFFFF"/>
                </a:solidFill>
              </a:defRPr>
            </a:lvl1pPr>
          </a:lstStyle>
          <a:p>
            <a:fld id="{A119A2D2-2489-4E43-B993-28AA332CFD17}" type="slidenum">
              <a:rPr lang="fr-FR" smtClean="0"/>
              <a:pPr/>
              <a:t>‹N°›</a:t>
            </a:fld>
            <a:endParaRPr lang="fr-FR"/>
          </a:p>
        </p:txBody>
      </p:sp>
      <p:sp>
        <p:nvSpPr>
          <p:cNvPr id="8" name="Espace réservé du contenu 7"/>
          <p:cNvSpPr>
            <a:spLocks noGrp="1"/>
          </p:cNvSpPr>
          <p:nvPr>
            <p:ph sz="quarter" idx="1"/>
          </p:nvPr>
        </p:nvSpPr>
        <p:spPr>
          <a:xfrm>
            <a:off x="612648" y="1786176"/>
            <a:ext cx="8153400" cy="4495800"/>
          </a:xfrm>
        </p:spPr>
        <p:txBody>
          <a:bodyPr>
            <a:normAutofit/>
          </a:bodyPr>
          <a:lstStyle>
            <a:lvl1pPr>
              <a:defRPr sz="2400"/>
            </a:lvl1pPr>
            <a:lvl2pPr>
              <a:defRPr sz="2000"/>
            </a:lvl2pPr>
            <a:lvl3pPr>
              <a:defRPr sz="1800"/>
            </a:lvl3pPr>
            <a:lvl4pPr>
              <a:defRPr sz="1600"/>
            </a:lvl4pPr>
            <a:lvl5pPr>
              <a:defRPr sz="1600"/>
            </a:lvl5pPr>
          </a:lstStyle>
          <a:p>
            <a:pPr lvl="0" eaLnBrk="1" latinLnBrk="0" hangingPunct="1"/>
            <a:r>
              <a:rPr lang="fr-FR" dirty="0"/>
              <a:t>Cliquez pour modifier les styles du texte du masque</a:t>
            </a:r>
          </a:p>
          <a:p>
            <a:pPr lvl="1" eaLnBrk="1" latinLnBrk="0" hangingPunct="1"/>
            <a:r>
              <a:rPr lang="fr-FR" dirty="0"/>
              <a:t>Deuxième niveau</a:t>
            </a:r>
          </a:p>
          <a:p>
            <a:pPr lvl="2" eaLnBrk="1" latinLnBrk="0" hangingPunct="1"/>
            <a:r>
              <a:rPr lang="fr-FR" dirty="0"/>
              <a:t>Troisième niveau</a:t>
            </a:r>
          </a:p>
          <a:p>
            <a:pPr lvl="3" eaLnBrk="1" latinLnBrk="0" hangingPunct="1"/>
            <a:r>
              <a:rPr lang="fr-FR" dirty="0"/>
              <a:t>Quatrième niveau</a:t>
            </a:r>
          </a:p>
          <a:p>
            <a:pPr lvl="4" eaLnBrk="1" latinLnBrk="0" hangingPunct="1"/>
            <a:r>
              <a:rPr lang="fr-FR" dirty="0"/>
              <a:t>Cinquième niveau</a:t>
            </a:r>
            <a:endParaRPr kumimoji="0"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tête de section">
    <p:bg>
      <p:bgRef idx="1003">
        <a:schemeClr val="bg1"/>
      </p:bgRef>
    </p:bg>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a:t>Cliquez pour modifier les styles du texte du masque</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r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fr-FR"/>
              <a:t>Cliquez et modifiez le titre</a:t>
            </a:r>
            <a:endParaRPr kumimoji="0" lang="en-US"/>
          </a:p>
        </p:txBody>
      </p:sp>
      <p:sp>
        <p:nvSpPr>
          <p:cNvPr id="12" name="Espace réservé de la date 11"/>
          <p:cNvSpPr>
            <a:spLocks noGrp="1"/>
          </p:cNvSpPr>
          <p:nvPr>
            <p:ph type="dt" sz="half" idx="10"/>
          </p:nvPr>
        </p:nvSpPr>
        <p:spPr/>
        <p:txBody>
          <a:bodyPr/>
          <a:lstStyle/>
          <a:p>
            <a:fld id="{A586A054-09F0-6A49-9DFF-35B085B44640}" type="datetime1">
              <a:rPr lang="en-US" smtClean="0"/>
              <a:pPr/>
              <a:t>11/29/2024</a:t>
            </a:fld>
            <a:endParaRPr lang="fr-FR"/>
          </a:p>
        </p:txBody>
      </p:sp>
      <p:sp>
        <p:nvSpPr>
          <p:cNvPr id="13" name="Espace réservé du numéro de diapositive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A119A2D2-2489-4E43-B993-28AA332CFD17}" type="slidenum">
              <a:rPr lang="fr-FR" smtClean="0"/>
              <a:pPr/>
              <a:t>‹N°›</a:t>
            </a:fld>
            <a:endParaRPr lang="fr-FR"/>
          </a:p>
        </p:txBody>
      </p:sp>
      <p:sp>
        <p:nvSpPr>
          <p:cNvPr id="14" name="Espace réservé du pied de page 13"/>
          <p:cNvSpPr>
            <a:spLocks noGrp="1"/>
          </p:cNvSpPr>
          <p:nvPr>
            <p:ph type="ftr" sz="quarter" idx="12"/>
          </p:nvPr>
        </p:nvSpPr>
        <p:spPr/>
        <p:txBody>
          <a:bodyPr/>
          <a:lstStyle/>
          <a:p>
            <a:endParaRPr lang="fr-F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a:t>Cliquez et modifiez le titre</a:t>
            </a:r>
            <a:endParaRPr kumimoji="0" lang="en-US"/>
          </a:p>
        </p:txBody>
      </p:sp>
      <p:sp>
        <p:nvSpPr>
          <p:cNvPr id="9" name="Espace réservé du contenu 8"/>
          <p:cNvSpPr>
            <a:spLocks noGrp="1"/>
          </p:cNvSpPr>
          <p:nvPr>
            <p:ph sz="quarter" idx="1"/>
          </p:nvPr>
        </p:nvSpPr>
        <p:spPr>
          <a:xfrm>
            <a:off x="609600" y="1589567"/>
            <a:ext cx="3886200" cy="4572000"/>
          </a:xfrm>
        </p:spPr>
        <p:txBody>
          <a:bodyPr/>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11" name="Espace réservé du contenu 10"/>
          <p:cNvSpPr>
            <a:spLocks noGrp="1"/>
          </p:cNvSpPr>
          <p:nvPr>
            <p:ph sz="quarter" idx="2"/>
          </p:nvPr>
        </p:nvSpPr>
        <p:spPr>
          <a:xfrm>
            <a:off x="4844901" y="1589567"/>
            <a:ext cx="3886200" cy="4572000"/>
          </a:xfrm>
        </p:spPr>
        <p:txBody>
          <a:bodyPr/>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8" name="Espace réservé de la date 7"/>
          <p:cNvSpPr>
            <a:spLocks noGrp="1"/>
          </p:cNvSpPr>
          <p:nvPr>
            <p:ph type="dt" sz="half" idx="15"/>
          </p:nvPr>
        </p:nvSpPr>
        <p:spPr/>
        <p:txBody>
          <a:bodyPr rtlCol="0"/>
          <a:lstStyle/>
          <a:p>
            <a:fld id="{B032FB4A-300D-1A4C-A80E-4092F216AD5B}" type="datetime1">
              <a:rPr lang="en-US" smtClean="0"/>
              <a:pPr/>
              <a:t>11/29/2024</a:t>
            </a:fld>
            <a:endParaRPr lang="fr-FR"/>
          </a:p>
        </p:txBody>
      </p:sp>
      <p:sp>
        <p:nvSpPr>
          <p:cNvPr id="10" name="Espace réservé du numéro de diapositive 9"/>
          <p:cNvSpPr>
            <a:spLocks noGrp="1"/>
          </p:cNvSpPr>
          <p:nvPr>
            <p:ph type="sldNum" sz="quarter" idx="16"/>
          </p:nvPr>
        </p:nvSpPr>
        <p:spPr/>
        <p:txBody>
          <a:bodyPr rtlCol="0"/>
          <a:lstStyle/>
          <a:p>
            <a:fld id="{A119A2D2-2489-4E43-B993-28AA332CFD17}" type="slidenum">
              <a:rPr lang="fr-FR" smtClean="0"/>
              <a:pPr/>
              <a:t>‹N°›</a:t>
            </a:fld>
            <a:endParaRPr lang="fr-FR"/>
          </a:p>
        </p:txBody>
      </p:sp>
      <p:sp>
        <p:nvSpPr>
          <p:cNvPr id="12" name="Espace réservé du pied de page 11"/>
          <p:cNvSpPr>
            <a:spLocks noGrp="1"/>
          </p:cNvSpPr>
          <p:nvPr>
            <p:ph type="ftr" sz="quarter" idx="17"/>
          </p:nvPr>
        </p:nvSpPr>
        <p:spPr/>
        <p:txBody>
          <a:bodyPr rtlCol="0"/>
          <a:lstStyle/>
          <a:p>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533400" y="273050"/>
            <a:ext cx="8153400" cy="869950"/>
          </a:xfrm>
        </p:spPr>
        <p:txBody>
          <a:bodyPr anchor="ctr"/>
          <a:lstStyle>
            <a:lvl1pPr>
              <a:defRPr/>
            </a:lvl1pPr>
          </a:lstStyle>
          <a:p>
            <a:r>
              <a:rPr kumimoji="0" lang="fr-FR"/>
              <a:t>Cliquez et modifiez le titre</a:t>
            </a:r>
            <a:endParaRPr kumimoji="0" lang="en-US"/>
          </a:p>
        </p:txBody>
      </p:sp>
      <p:sp>
        <p:nvSpPr>
          <p:cNvPr id="11" name="Espace réservé du contenu 10"/>
          <p:cNvSpPr>
            <a:spLocks noGrp="1"/>
          </p:cNvSpPr>
          <p:nvPr>
            <p:ph sz="quarter" idx="2"/>
          </p:nvPr>
        </p:nvSpPr>
        <p:spPr>
          <a:xfrm>
            <a:off x="609600" y="2438400"/>
            <a:ext cx="3886200" cy="3581400"/>
          </a:xfrm>
        </p:spPr>
        <p:txBody>
          <a:bodyPr/>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13" name="Espace réservé du contenu 12"/>
          <p:cNvSpPr>
            <a:spLocks noGrp="1"/>
          </p:cNvSpPr>
          <p:nvPr>
            <p:ph sz="quarter" idx="4"/>
          </p:nvPr>
        </p:nvSpPr>
        <p:spPr>
          <a:xfrm>
            <a:off x="4800600" y="2438400"/>
            <a:ext cx="3886200" cy="3581400"/>
          </a:xfrm>
        </p:spPr>
        <p:txBody>
          <a:bodyPr/>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10" name="Espace réservé de la date 9"/>
          <p:cNvSpPr>
            <a:spLocks noGrp="1"/>
          </p:cNvSpPr>
          <p:nvPr>
            <p:ph type="dt" sz="half" idx="15"/>
          </p:nvPr>
        </p:nvSpPr>
        <p:spPr/>
        <p:txBody>
          <a:bodyPr rtlCol="0"/>
          <a:lstStyle/>
          <a:p>
            <a:fld id="{79B4F848-0080-7444-8BBA-801CF8F83DFF}" type="datetime1">
              <a:rPr lang="en-US" smtClean="0"/>
              <a:pPr/>
              <a:t>11/29/2024</a:t>
            </a:fld>
            <a:endParaRPr lang="fr-FR"/>
          </a:p>
        </p:txBody>
      </p:sp>
      <p:sp>
        <p:nvSpPr>
          <p:cNvPr id="12" name="Espace réservé du numéro de diapositive 11"/>
          <p:cNvSpPr>
            <a:spLocks noGrp="1"/>
          </p:cNvSpPr>
          <p:nvPr>
            <p:ph type="sldNum" sz="quarter" idx="16"/>
          </p:nvPr>
        </p:nvSpPr>
        <p:spPr/>
        <p:txBody>
          <a:bodyPr rtlCol="0"/>
          <a:lstStyle/>
          <a:p>
            <a:fld id="{A119A2D2-2489-4E43-B993-28AA332CFD17}" type="slidenum">
              <a:rPr lang="fr-FR" smtClean="0"/>
              <a:pPr/>
              <a:t>‹N°›</a:t>
            </a:fld>
            <a:endParaRPr lang="fr-FR"/>
          </a:p>
        </p:txBody>
      </p:sp>
      <p:sp>
        <p:nvSpPr>
          <p:cNvPr id="14" name="Espace réservé du pied de page 13"/>
          <p:cNvSpPr>
            <a:spLocks noGrp="1"/>
          </p:cNvSpPr>
          <p:nvPr>
            <p:ph type="ftr" sz="quarter" idx="17"/>
          </p:nvPr>
        </p:nvSpPr>
        <p:spPr/>
        <p:txBody>
          <a:bodyPr rtlCol="0"/>
          <a:lstStyle/>
          <a:p>
            <a:endParaRPr lang="fr-FR"/>
          </a:p>
        </p:txBody>
      </p:sp>
      <p:sp>
        <p:nvSpPr>
          <p:cNvPr id="16" name="Espace réservé du texte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fr-FR"/>
              <a:t>Cliquez pour modifier les styles du texte du masque</a:t>
            </a:r>
          </a:p>
        </p:txBody>
      </p:sp>
      <p:sp>
        <p:nvSpPr>
          <p:cNvPr id="15" name="Espace réservé du texte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fr-FR"/>
              <a:t>Cliquez pour modifier les styles du texte du masque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a:t>Cliquez et modifiez le titre</a:t>
            </a:r>
            <a:endParaRPr kumimoji="0" lang="en-US"/>
          </a:p>
        </p:txBody>
      </p:sp>
      <p:sp>
        <p:nvSpPr>
          <p:cNvPr id="3" name="Espace réservé de la date 2"/>
          <p:cNvSpPr>
            <a:spLocks noGrp="1"/>
          </p:cNvSpPr>
          <p:nvPr>
            <p:ph type="dt" sz="half" idx="10"/>
          </p:nvPr>
        </p:nvSpPr>
        <p:spPr/>
        <p:txBody>
          <a:bodyPr/>
          <a:lstStyle/>
          <a:p>
            <a:fld id="{E76B68BD-18A9-3F4B-9813-F801030D5C23}" type="datetime1">
              <a:rPr lang="en-US" smtClean="0"/>
              <a:pPr/>
              <a:t>11/29/2024</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lvl1pPr>
              <a:defRPr>
                <a:solidFill>
                  <a:srgbClr val="FFFFFF"/>
                </a:solidFill>
              </a:defRPr>
            </a:lvl1pPr>
          </a:lstStyle>
          <a:p>
            <a:fld id="{A119A2D2-2489-4E43-B993-28AA332CFD17}"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F1ECB80F-EC29-EA45-AB4E-74B0D2F3CB04}" type="datetime1">
              <a:rPr lang="en-US" smtClean="0"/>
              <a:pPr/>
              <a:t>11/29/2024</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a:xfrm>
            <a:off x="8496300" y="53975"/>
            <a:ext cx="533400" cy="381000"/>
          </a:xfrm>
        </p:spPr>
        <p:txBody>
          <a:bodyPr/>
          <a:lstStyle>
            <a:lvl1pPr>
              <a:defRPr>
                <a:solidFill>
                  <a:schemeClr val="tx2"/>
                </a:solidFill>
              </a:defRPr>
            </a:lvl1pPr>
          </a:lstStyle>
          <a:p>
            <a:fld id="{A119A2D2-2489-4E43-B993-28AA332CFD17}" type="slidenum">
              <a:rPr lang="fr-FR" smtClean="0"/>
              <a:pPr/>
              <a:t>‹N°›</a:t>
            </a:fld>
            <a:endParaRPr lang="fr-F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0" y="273050"/>
            <a:ext cx="8077200" cy="869950"/>
          </a:xfrm>
        </p:spPr>
        <p:txBody>
          <a:bodyPr anchor="ctr"/>
          <a:lstStyle>
            <a:lvl1pPr algn="l">
              <a:buNone/>
              <a:defRPr sz="4400" b="0"/>
            </a:lvl1pPr>
          </a:lstStyle>
          <a:p>
            <a:r>
              <a:rPr kumimoji="0" lang="fr-FR"/>
              <a:t>Cliquez et modifiez le titre</a:t>
            </a:r>
            <a:endParaRPr kumimoji="0" lang="en-US"/>
          </a:p>
        </p:txBody>
      </p:sp>
      <p:sp>
        <p:nvSpPr>
          <p:cNvPr id="5" name="Espace réservé de la date 4"/>
          <p:cNvSpPr>
            <a:spLocks noGrp="1"/>
          </p:cNvSpPr>
          <p:nvPr>
            <p:ph type="dt" sz="half" idx="10"/>
          </p:nvPr>
        </p:nvSpPr>
        <p:spPr/>
        <p:txBody>
          <a:bodyPr/>
          <a:lstStyle/>
          <a:p>
            <a:fld id="{91F06705-72DB-844D-9B4B-F668D5E19E1A}" type="datetime1">
              <a:rPr lang="en-US" smtClean="0"/>
              <a:pPr/>
              <a:t>11/29/2024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lvl1pPr>
              <a:defRPr>
                <a:solidFill>
                  <a:srgbClr val="FFFFFF"/>
                </a:solidFill>
              </a:defRPr>
            </a:lvl1pPr>
          </a:lstStyle>
          <a:p>
            <a:fld id="{A119A2D2-2489-4E43-B993-28AA332CFD17}" type="slidenum">
              <a:rPr lang="fr-FR" smtClean="0"/>
              <a:pPr/>
              <a:t>‹N°›</a:t>
            </a:fld>
            <a:endParaRPr lang="fr-FR"/>
          </a:p>
        </p:txBody>
      </p:sp>
      <p:sp>
        <p:nvSpPr>
          <p:cNvPr id="3" name="Espace réservé du texte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fr-FR"/>
              <a:t>Cliquez pour modifier les styles du texte du masque</a:t>
            </a:r>
          </a:p>
        </p:txBody>
      </p:sp>
      <p:sp>
        <p:nvSpPr>
          <p:cNvPr id="9" name="Espace réservé du contenu 8"/>
          <p:cNvSpPr>
            <a:spLocks noGrp="1"/>
          </p:cNvSpPr>
          <p:nvPr>
            <p:ph sz="quarter" idx="1"/>
          </p:nvPr>
        </p:nvSpPr>
        <p:spPr>
          <a:xfrm>
            <a:off x="2362200" y="1752600"/>
            <a:ext cx="6400800" cy="4419600"/>
          </a:xfrm>
        </p:spPr>
        <p:txBody>
          <a:bodyPr/>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bg>
      <p:bgRef idx="1003">
        <a:schemeClr val="bg2"/>
      </p:bgRef>
    </p:bg>
    <p:spTree>
      <p:nvGrpSpPr>
        <p:cNvPr id="1" name=""/>
        <p:cNvGrpSpPr/>
        <p:nvPr/>
      </p:nvGrpSpPr>
      <p:grpSpPr>
        <a:xfrm>
          <a:off x="0" y="0"/>
          <a:ext cx="0" cy="0"/>
          <a:chOff x="0" y="0"/>
          <a:chExt cx="0" cy="0"/>
        </a:xfrm>
      </p:grpSpPr>
      <p:sp>
        <p:nvSpPr>
          <p:cNvPr id="4" name="Espace réservé du texte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fr-FR"/>
              <a:t>Cliquez pour modifier les styles du texte du masque</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r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fr-FR"/>
              <a:t>Cliquez et modifiez le titre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Espace réservé de la date 11"/>
          <p:cNvSpPr>
            <a:spLocks noGrp="1"/>
          </p:cNvSpPr>
          <p:nvPr>
            <p:ph type="dt" sz="half" idx="10"/>
          </p:nvPr>
        </p:nvSpPr>
        <p:spPr>
          <a:xfrm>
            <a:off x="6248400" y="6248400"/>
            <a:ext cx="2667000" cy="365125"/>
          </a:xfrm>
        </p:spPr>
        <p:txBody>
          <a:bodyPr rtlCol="0"/>
          <a:lstStyle/>
          <a:p>
            <a:fld id="{FBE19E28-64AF-A048-B6FE-68AC455719E6}" type="datetime1">
              <a:rPr lang="en-US" smtClean="0"/>
              <a:pPr/>
              <a:t>11/29/2024</a:t>
            </a:fld>
            <a:endParaRPr lang="fr-FR"/>
          </a:p>
        </p:txBody>
      </p:sp>
      <p:sp>
        <p:nvSpPr>
          <p:cNvPr id="13" name="Espace réservé du numéro de diapositive 12"/>
          <p:cNvSpPr>
            <a:spLocks noGrp="1"/>
          </p:cNvSpPr>
          <p:nvPr>
            <p:ph type="sldNum" sz="quarter" idx="11"/>
          </p:nvPr>
        </p:nvSpPr>
        <p:spPr>
          <a:xfrm>
            <a:off x="0" y="4667249"/>
            <a:ext cx="1447800" cy="663578"/>
          </a:xfrm>
        </p:spPr>
        <p:txBody>
          <a:bodyPr rtlCol="0"/>
          <a:lstStyle>
            <a:lvl1pPr>
              <a:defRPr sz="2800"/>
            </a:lvl1pPr>
          </a:lstStyle>
          <a:p>
            <a:fld id="{A119A2D2-2489-4E43-B993-28AA332CFD17}" type="slidenum">
              <a:rPr lang="fr-FR" smtClean="0"/>
              <a:pPr/>
              <a:t>‹N°›</a:t>
            </a:fld>
            <a:endParaRPr lang="fr-FR"/>
          </a:p>
        </p:txBody>
      </p:sp>
      <p:sp>
        <p:nvSpPr>
          <p:cNvPr id="14" name="Espace réservé du pied de page 13"/>
          <p:cNvSpPr>
            <a:spLocks noGrp="1"/>
          </p:cNvSpPr>
          <p:nvPr>
            <p:ph type="ftr" sz="quarter" idx="12"/>
          </p:nvPr>
        </p:nvSpPr>
        <p:spPr>
          <a:xfrm>
            <a:off x="1600200" y="6248206"/>
            <a:ext cx="4572000" cy="365125"/>
          </a:xfrm>
        </p:spPr>
        <p:txBody>
          <a:bodyPr rtlCol="0"/>
          <a:lstStyle/>
          <a:p>
            <a:endParaRPr lang="fr-FR"/>
          </a:p>
        </p:txBody>
      </p:sp>
      <p:sp>
        <p:nvSpPr>
          <p:cNvPr id="3" name="Espace réservé pour une image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fr-FR"/>
              <a:t>Cliquez sur l'icône pour ajouter une image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Espace réservé du titre 21"/>
          <p:cNvSpPr>
            <a:spLocks noGrp="1"/>
          </p:cNvSpPr>
          <p:nvPr>
            <p:ph type="title"/>
          </p:nvPr>
        </p:nvSpPr>
        <p:spPr>
          <a:xfrm>
            <a:off x="609600" y="228600"/>
            <a:ext cx="8153400" cy="990600"/>
          </a:xfrm>
          <a:prstGeom prst="rect">
            <a:avLst/>
          </a:prstGeom>
        </p:spPr>
        <p:txBody>
          <a:bodyPr vert="horz" anchor="ctr">
            <a:normAutofit/>
          </a:bodyPr>
          <a:lstStyle/>
          <a:p>
            <a:r>
              <a:rPr kumimoji="0" lang="fr-FR"/>
              <a:t>Cliquez et modifiez le titre</a:t>
            </a:r>
            <a:endParaRPr kumimoji="0" lang="en-US"/>
          </a:p>
        </p:txBody>
      </p:sp>
      <p:sp>
        <p:nvSpPr>
          <p:cNvPr id="13" name="Espace réservé du texte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fr-FR"/>
              <a:t>Cliquez pour modifier les styles du texte du masque</a:t>
            </a:r>
          </a:p>
          <a:p>
            <a:pPr lvl="1" eaLnBrk="1" latinLnBrk="0" hangingPunct="1"/>
            <a:r>
              <a:rPr kumimoji="0" lang="fr-FR"/>
              <a:t>Deuxième niveau</a:t>
            </a:r>
          </a:p>
          <a:p>
            <a:pPr lvl="2" eaLnBrk="1" latinLnBrk="0" hangingPunct="1"/>
            <a:r>
              <a:rPr kumimoji="0" lang="fr-FR"/>
              <a:t>Troisième niveau</a:t>
            </a:r>
          </a:p>
          <a:p>
            <a:pPr lvl="3" eaLnBrk="1" latinLnBrk="0" hangingPunct="1"/>
            <a:r>
              <a:rPr kumimoji="0" lang="fr-FR"/>
              <a:t>Quatrième niveau</a:t>
            </a:r>
          </a:p>
          <a:p>
            <a:pPr lvl="4" eaLnBrk="1" latinLnBrk="0" hangingPunct="1"/>
            <a:r>
              <a:rPr kumimoji="0" lang="fr-FR"/>
              <a:t>Cinquième niveau</a:t>
            </a:r>
            <a:endParaRPr kumimoji="0" lang="en-US"/>
          </a:p>
        </p:txBody>
      </p:sp>
      <p:sp>
        <p:nvSpPr>
          <p:cNvPr id="14" name="Espace réservé de la date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A804C74A-8C1B-0645-B503-2394933465AA}" type="datetime1">
              <a:rPr lang="en-US" smtClean="0"/>
              <a:t>11/29/2024</a:t>
            </a:fld>
            <a:endParaRPr lang="fr-FR"/>
          </a:p>
        </p:txBody>
      </p:sp>
      <p:sp>
        <p:nvSpPr>
          <p:cNvPr id="3" name="Espace réservé du pied de page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fr-FR"/>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Espace réservé du numéro de diapositive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A119A2D2-2489-4E43-B993-28AA332CFD17}" type="slidenum">
              <a:rPr lang="fr-FR" smtClean="0"/>
              <a:t>‹N°›</a:t>
            </a:fld>
            <a:endParaRPr lang="fr-FR"/>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ftr="0" dt="0"/>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4.jpg"/><Relationship Id="rId5" Type="http://schemas.openxmlformats.org/officeDocument/2006/relationships/image" Target="../media/image13.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jpg"/><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hyperlink" Target="http://journalhivernage.canalblog.com/archives/2012/11/07/25519647.html" TargetMode="Externa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34.png"/></Relationships>
</file>

<file path=ppt/slides/_rels/slide23.xml.rels><?xml version="1.0" encoding="UTF-8" standalone="yes"?>
<Relationships xmlns="http://schemas.openxmlformats.org/package/2006/relationships"><Relationship Id="rId8" Type="http://schemas.openxmlformats.org/officeDocument/2006/relationships/image" Target="../media/image38.emf"/><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7.xml"/><Relationship Id="rId7" Type="http://schemas.openxmlformats.org/officeDocument/2006/relationships/image" Target="../media/image40.jpe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37.png"/><Relationship Id="rId5" Type="http://schemas.openxmlformats.org/officeDocument/2006/relationships/image" Target="../media/image29.png"/><Relationship Id="rId4"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8" Type="http://schemas.openxmlformats.org/officeDocument/2006/relationships/image" Target="../media/image611.png"/><Relationship Id="rId3" Type="http://schemas.openxmlformats.org/officeDocument/2006/relationships/image" Target="../media/image29.png"/><Relationship Id="rId7" Type="http://schemas.openxmlformats.org/officeDocument/2006/relationships/image" Target="../media/image44.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590.png"/><Relationship Id="rId5" Type="http://schemas.openxmlformats.org/officeDocument/2006/relationships/image" Target="../media/image57.png"/><Relationship Id="rId4" Type="http://schemas.openxmlformats.org/officeDocument/2006/relationships/image" Target="../media/image37.png"/><Relationship Id="rId9" Type="http://schemas.openxmlformats.org/officeDocument/2006/relationships/image" Target="../media/image621.png"/></Relationships>
</file>

<file path=ppt/slides/_rels/slide29.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48.jpeg"/><Relationship Id="rId3" Type="http://schemas.openxmlformats.org/officeDocument/2006/relationships/image" Target="../media/image45.png"/><Relationship Id="rId7" Type="http://schemas.openxmlformats.org/officeDocument/2006/relationships/image" Target="../media/image46.png"/><Relationship Id="rId12" Type="http://schemas.openxmlformats.org/officeDocument/2006/relationships/image" Target="../media/image450.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14.jpg"/><Relationship Id="rId11" Type="http://schemas.microsoft.com/office/2007/relationships/hdphoto" Target="../media/hdphoto2.wdp"/><Relationship Id="rId5" Type="http://schemas.openxmlformats.org/officeDocument/2006/relationships/image" Target="../media/image490.png"/><Relationship Id="rId10" Type="http://schemas.openxmlformats.org/officeDocument/2006/relationships/image" Target="../media/image47.png"/><Relationship Id="rId4" Type="http://schemas.openxmlformats.org/officeDocument/2006/relationships/image" Target="../media/image480.png"/><Relationship Id="rId9" Type="http://schemas.openxmlformats.org/officeDocument/2006/relationships/image" Target="../media/image44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45.png"/><Relationship Id="rId7" Type="http://schemas.openxmlformats.org/officeDocument/2006/relationships/image" Target="../media/image720.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710.png"/><Relationship Id="rId10" Type="http://schemas.openxmlformats.org/officeDocument/2006/relationships/image" Target="../media/image620.png"/><Relationship Id="rId9" Type="http://schemas.openxmlformats.org/officeDocument/2006/relationships/image" Target="../media/image600.png"/></Relationships>
</file>

<file path=ppt/slides/_rels/slide31.xml.rels><?xml version="1.0" encoding="UTF-8" standalone="yes"?>
<Relationships xmlns="http://schemas.openxmlformats.org/package/2006/relationships"><Relationship Id="rId8" Type="http://schemas.openxmlformats.org/officeDocument/2006/relationships/image" Target="../media/image910.png"/><Relationship Id="rId13" Type="http://schemas.openxmlformats.org/officeDocument/2006/relationships/image" Target="../media/image820.png"/><Relationship Id="rId18" Type="http://schemas.openxmlformats.org/officeDocument/2006/relationships/image" Target="../media/image840.png"/><Relationship Id="rId3" Type="http://schemas.openxmlformats.org/officeDocument/2006/relationships/image" Target="../media/image45.png"/><Relationship Id="rId7" Type="http://schemas.openxmlformats.org/officeDocument/2006/relationships/image" Target="../media/image900.png"/><Relationship Id="rId12" Type="http://schemas.openxmlformats.org/officeDocument/2006/relationships/image" Target="../media/image153.png"/><Relationship Id="rId17" Type="http://schemas.openxmlformats.org/officeDocument/2006/relationships/image" Target="../media/image156.png"/><Relationship Id="rId2" Type="http://schemas.openxmlformats.org/officeDocument/2006/relationships/notesSlide" Target="../notesSlides/notesSlide30.xml"/><Relationship Id="rId16" Type="http://schemas.openxmlformats.org/officeDocument/2006/relationships/image" Target="../media/image83.png"/><Relationship Id="rId1" Type="http://schemas.openxmlformats.org/officeDocument/2006/relationships/slideLayout" Target="../slideLayouts/slideLayout7.xml"/><Relationship Id="rId6" Type="http://schemas.openxmlformats.org/officeDocument/2006/relationships/image" Target="../media/image14.jpg"/><Relationship Id="rId11" Type="http://schemas.openxmlformats.org/officeDocument/2006/relationships/image" Target="../media/image37.png"/><Relationship Id="rId5" Type="http://schemas.openxmlformats.org/officeDocument/2006/relationships/image" Target="../media/image890.png"/><Relationship Id="rId15" Type="http://schemas.openxmlformats.org/officeDocument/2006/relationships/image" Target="../media/image154.png"/><Relationship Id="rId10" Type="http://schemas.openxmlformats.org/officeDocument/2006/relationships/image" Target="../media/image29.png"/><Relationship Id="rId4" Type="http://schemas.openxmlformats.org/officeDocument/2006/relationships/image" Target="../media/image880.png"/><Relationship Id="rId9" Type="http://schemas.openxmlformats.org/officeDocument/2006/relationships/image" Target="../media/image640.png"/><Relationship Id="rId14" Type="http://schemas.openxmlformats.org/officeDocument/2006/relationships/image" Target="../media/image951.png"/></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hyperlink" Target="http://www.climatedata.info/" TargetMode="External"/></Relationships>
</file>

<file path=ppt/slides/_rels/slide33.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72.png"/><Relationship Id="rId3" Type="http://schemas.openxmlformats.org/officeDocument/2006/relationships/image" Target="../media/image38.emf"/><Relationship Id="rId7" Type="http://schemas.openxmlformats.org/officeDocument/2006/relationships/image" Target="../media/image33.png"/><Relationship Id="rId12" Type="http://schemas.openxmlformats.org/officeDocument/2006/relationships/image" Target="../media/image71.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70.png"/><Relationship Id="rId11" Type="http://schemas.openxmlformats.org/officeDocument/2006/relationships/image" Target="../media/image39.png"/><Relationship Id="rId5" Type="http://schemas.openxmlformats.org/officeDocument/2006/relationships/image" Target="../media/image37.png"/><Relationship Id="rId10" Type="http://schemas.openxmlformats.org/officeDocument/2006/relationships/image" Target="../media/image29.png"/><Relationship Id="rId4" Type="http://schemas.openxmlformats.org/officeDocument/2006/relationships/image" Target="../media/image50.png"/><Relationship Id="rId9" Type="http://schemas.openxmlformats.org/officeDocument/2006/relationships/image" Target="../media/image52.png"/></Relationships>
</file>

<file path=ppt/slides/_rels/slide34.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72.png"/><Relationship Id="rId3" Type="http://schemas.openxmlformats.org/officeDocument/2006/relationships/image" Target="../media/image38.emf"/><Relationship Id="rId7" Type="http://schemas.openxmlformats.org/officeDocument/2006/relationships/image" Target="../media/image33.png"/><Relationship Id="rId12" Type="http://schemas.openxmlformats.org/officeDocument/2006/relationships/image" Target="../media/image71.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70.png"/><Relationship Id="rId11" Type="http://schemas.openxmlformats.org/officeDocument/2006/relationships/image" Target="../media/image39.png"/><Relationship Id="rId5" Type="http://schemas.openxmlformats.org/officeDocument/2006/relationships/image" Target="../media/image37.png"/><Relationship Id="rId10" Type="http://schemas.openxmlformats.org/officeDocument/2006/relationships/image" Target="../media/image29.png"/><Relationship Id="rId4" Type="http://schemas.openxmlformats.org/officeDocument/2006/relationships/image" Target="../media/image50.png"/><Relationship Id="rId9" Type="http://schemas.openxmlformats.org/officeDocument/2006/relationships/image" Target="../media/image52.png"/></Relationships>
</file>

<file path=ppt/slides/_rels/slide3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50.png"/><Relationship Id="rId7" Type="http://schemas.openxmlformats.org/officeDocument/2006/relationships/image" Target="../media/image51.png"/><Relationship Id="rId12" Type="http://schemas.openxmlformats.org/officeDocument/2006/relationships/image" Target="../media/image71.png"/><Relationship Id="rId2" Type="http://schemas.openxmlformats.org/officeDocument/2006/relationships/image" Target="../media/image38.emf"/><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66.png"/><Relationship Id="rId5" Type="http://schemas.openxmlformats.org/officeDocument/2006/relationships/image" Target="../media/image70.png"/><Relationship Id="rId10" Type="http://schemas.openxmlformats.org/officeDocument/2006/relationships/image" Target="../media/image39.png"/><Relationship Id="rId4" Type="http://schemas.openxmlformats.org/officeDocument/2006/relationships/image" Target="../media/image37.png"/><Relationship Id="rId9"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6.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
          <p:cNvSpPr/>
          <p:nvPr/>
        </p:nvSpPr>
        <p:spPr>
          <a:xfrm>
            <a:off x="1231605" y="1316353"/>
            <a:ext cx="6920174" cy="366250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3200" b="1" i="0" u="none" strike="noStrike" cap="none" dirty="0">
                <a:solidFill>
                  <a:schemeClr val="dk1"/>
                </a:solidFill>
                <a:latin typeface="Twentieth Century"/>
                <a:ea typeface="Twentieth Century"/>
                <a:cs typeface="Twentieth Century"/>
                <a:sym typeface="Twentieth Century"/>
              </a:rPr>
              <a:t>Comment expliquer l’influence du CO</a:t>
            </a:r>
            <a:r>
              <a:rPr lang="fr-FR" sz="3200" b="1" i="0" u="none" strike="noStrike" cap="none" baseline="-25000" dirty="0">
                <a:solidFill>
                  <a:schemeClr val="dk1"/>
                </a:solidFill>
                <a:latin typeface="Twentieth Century"/>
                <a:ea typeface="Twentieth Century"/>
                <a:cs typeface="Twentieth Century"/>
                <a:sym typeface="Twentieth Century"/>
              </a:rPr>
              <a:t>2</a:t>
            </a:r>
            <a:r>
              <a:rPr lang="fr-FR" sz="3200" b="1" i="0" u="none" strike="noStrike" cap="none" dirty="0">
                <a:solidFill>
                  <a:schemeClr val="dk1"/>
                </a:solidFill>
                <a:latin typeface="Twentieth Century"/>
                <a:ea typeface="Twentieth Century"/>
                <a:cs typeface="Twentieth Century"/>
                <a:sym typeface="Twentieth Century"/>
              </a:rPr>
              <a:t> sur le réchauffement climatique ?</a:t>
            </a:r>
            <a:endParaRPr dirty="0"/>
          </a:p>
          <a:p>
            <a:pPr marL="0" marR="0" lvl="0" indent="0" algn="l" rtl="0">
              <a:spcBef>
                <a:spcPts val="0"/>
              </a:spcBef>
              <a:spcAft>
                <a:spcPts val="0"/>
              </a:spcAft>
              <a:buNone/>
            </a:pPr>
            <a:r>
              <a:rPr lang="fr-FR" sz="3200" b="1" dirty="0">
                <a:solidFill>
                  <a:schemeClr val="dk1"/>
                </a:solidFill>
                <a:latin typeface="Twentieth Century"/>
                <a:ea typeface="Twentieth Century"/>
                <a:cs typeface="Twentieth Century"/>
                <a:sym typeface="Twentieth Century"/>
              </a:rPr>
              <a:t>- avec un minimum de prérequis</a:t>
            </a:r>
            <a:br>
              <a:rPr lang="fr-FR" sz="3200" b="1" dirty="0">
                <a:solidFill>
                  <a:schemeClr val="dk1"/>
                </a:solidFill>
                <a:latin typeface="Twentieth Century"/>
                <a:ea typeface="Twentieth Century"/>
                <a:cs typeface="Twentieth Century"/>
                <a:sym typeface="Twentieth Century"/>
              </a:rPr>
            </a:br>
            <a:r>
              <a:rPr lang="fr-FR" sz="3200" b="1" dirty="0">
                <a:solidFill>
                  <a:schemeClr val="dk1"/>
                </a:solidFill>
                <a:latin typeface="Twentieth Century"/>
                <a:ea typeface="Twentieth Century"/>
                <a:cs typeface="Twentieth Century"/>
                <a:sym typeface="Twentieth Century"/>
              </a:rPr>
              <a:t>- en s’appuyant sur des données expérimentales  </a:t>
            </a:r>
            <a:endParaRPr dirty="0"/>
          </a:p>
          <a:p>
            <a:pPr marL="0" marR="0" lvl="0" indent="0" algn="l" rtl="0">
              <a:spcBef>
                <a:spcPts val="0"/>
              </a:spcBef>
              <a:spcAft>
                <a:spcPts val="0"/>
              </a:spcAft>
              <a:buNone/>
            </a:pPr>
            <a:r>
              <a:rPr lang="fr-FR" sz="3600" dirty="0">
                <a:solidFill>
                  <a:schemeClr val="dk1"/>
                </a:solidFill>
                <a:latin typeface="Twentieth Century"/>
                <a:ea typeface="Twentieth Century"/>
                <a:cs typeface="Twentieth Century"/>
                <a:sym typeface="Twentieth Century"/>
              </a:rPr>
              <a:t>   </a:t>
            </a:r>
          </a:p>
          <a:p>
            <a:pPr marL="0" marR="0" lvl="0" indent="0" algn="ctr" rtl="0">
              <a:spcBef>
                <a:spcPts val="0"/>
              </a:spcBef>
              <a:spcAft>
                <a:spcPts val="0"/>
              </a:spcAft>
              <a:buNone/>
            </a:pPr>
            <a:r>
              <a:rPr lang="fr-FR" sz="3600" dirty="0">
                <a:solidFill>
                  <a:srgbClr val="FF0000"/>
                </a:solidFill>
              </a:rPr>
              <a:t>novembre 2024</a:t>
            </a:r>
          </a:p>
        </p:txBody>
      </p:sp>
    </p:spTree>
    <p:extLst>
      <p:ext uri="{BB962C8B-B14F-4D97-AF65-F5344CB8AC3E}">
        <p14:creationId xmlns:p14="http://schemas.microsoft.com/office/powerpoint/2010/main" val="5717932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pic>
        <p:nvPicPr>
          <p:cNvPr id="271" name="Google Shape;271;p1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704466" y="0"/>
            <a:ext cx="4439534" cy="4847440"/>
          </a:xfrm>
          <a:prstGeom prst="rect">
            <a:avLst/>
          </a:prstGeom>
          <a:noFill/>
          <a:ln>
            <a:noFill/>
          </a:ln>
        </p:spPr>
      </p:pic>
      <p:sp>
        <p:nvSpPr>
          <p:cNvPr id="272" name="Google Shape;272;p15"/>
          <p:cNvSpPr txBox="1"/>
          <p:nvPr/>
        </p:nvSpPr>
        <p:spPr>
          <a:xfrm>
            <a:off x="467923" y="362758"/>
            <a:ext cx="4055710" cy="4662775"/>
          </a:xfrm>
          <a:prstGeom prst="rect">
            <a:avLst/>
          </a:prstGeom>
          <a:solidFill>
            <a:schemeClr val="lt1"/>
          </a:solidFill>
          <a:ln>
            <a:noFill/>
          </a:ln>
        </p:spPr>
        <p:txBody>
          <a:bodyPr spcFirstLastPara="1" wrap="square" lIns="91425" tIns="45700" rIns="91425" bIns="45700" anchor="t" anchorCtr="0">
            <a:spAutoFit/>
          </a:bodyPr>
          <a:lstStyle/>
          <a:p>
            <a:r>
              <a:rPr lang="fr-FR" sz="1800" dirty="0">
                <a:solidFill>
                  <a:schemeClr val="dk1"/>
                </a:solidFill>
                <a:latin typeface="Calibri"/>
                <a:ea typeface="Calibri"/>
                <a:cs typeface="Calibri"/>
                <a:sym typeface="Calibri"/>
              </a:rPr>
              <a:t>Ce que détecte la caméra a donc </a:t>
            </a:r>
            <a:r>
              <a:rPr lang="fr-FR" sz="1800" dirty="0">
                <a:solidFill>
                  <a:schemeClr val="tx1"/>
                </a:solidFill>
                <a:latin typeface="Calibri"/>
                <a:ea typeface="Calibri"/>
                <a:cs typeface="Calibri"/>
                <a:sym typeface="Calibri"/>
              </a:rPr>
              <a:t>deux </a:t>
            </a:r>
            <a:r>
              <a:rPr lang="fr-FR" sz="1800" b="1" dirty="0">
                <a:solidFill>
                  <a:schemeClr val="tx1"/>
                </a:solidFill>
                <a:latin typeface="Calibri"/>
                <a:ea typeface="Calibri"/>
                <a:cs typeface="Calibri"/>
                <a:sym typeface="Calibri"/>
              </a:rPr>
              <a:t>points communs </a:t>
            </a:r>
            <a:r>
              <a:rPr lang="fr-FR" sz="1800" dirty="0">
                <a:solidFill>
                  <a:schemeClr val="dk1"/>
                </a:solidFill>
                <a:latin typeface="Calibri"/>
                <a:ea typeface="Calibri"/>
                <a:cs typeface="Calibri"/>
                <a:sym typeface="Calibri"/>
              </a:rPr>
              <a:t>avec la lumière : la capacité de </a:t>
            </a:r>
            <a:r>
              <a:rPr lang="fr-FR" sz="1800" b="1" dirty="0">
                <a:solidFill>
                  <a:schemeClr val="dk1"/>
                </a:solidFill>
                <a:latin typeface="Calibri"/>
                <a:ea typeface="Calibri"/>
                <a:cs typeface="Calibri"/>
                <a:sym typeface="Calibri"/>
              </a:rPr>
              <a:t>se refléter (1) </a:t>
            </a:r>
            <a:r>
              <a:rPr lang="fr-FR" sz="1800" dirty="0">
                <a:solidFill>
                  <a:schemeClr val="dk1"/>
                </a:solidFill>
                <a:latin typeface="Calibri"/>
                <a:ea typeface="Calibri"/>
                <a:cs typeface="Calibri"/>
                <a:sym typeface="Calibri"/>
              </a:rPr>
              <a:t>et de </a:t>
            </a:r>
            <a:r>
              <a:rPr lang="fr-FR" sz="1800" b="1" dirty="0">
                <a:solidFill>
                  <a:schemeClr val="dk1"/>
                </a:solidFill>
                <a:latin typeface="Calibri"/>
                <a:ea typeface="Calibri"/>
                <a:cs typeface="Calibri"/>
                <a:sym typeface="Calibri"/>
              </a:rPr>
              <a:t>traverser </a:t>
            </a:r>
            <a:r>
              <a:rPr lang="fr-FR" sz="1800" dirty="0">
                <a:solidFill>
                  <a:schemeClr val="dk1"/>
                </a:solidFill>
                <a:latin typeface="Calibri"/>
                <a:ea typeface="Calibri"/>
                <a:cs typeface="Calibri"/>
                <a:sym typeface="Calibri"/>
              </a:rPr>
              <a:t>certains matériaux </a:t>
            </a:r>
            <a:r>
              <a:rPr lang="fr-FR" sz="1800" b="1" dirty="0">
                <a:solidFill>
                  <a:schemeClr val="dk1"/>
                </a:solidFill>
                <a:latin typeface="Calibri"/>
                <a:ea typeface="Calibri"/>
                <a:cs typeface="Calibri"/>
                <a:sym typeface="Calibri"/>
              </a:rPr>
              <a:t>(2)</a:t>
            </a:r>
            <a:r>
              <a:rPr lang="fr-FR" sz="1800" dirty="0">
                <a:solidFill>
                  <a:schemeClr val="dk1"/>
                </a:solidFill>
                <a:latin typeface="Calibri"/>
                <a:ea typeface="Calibri"/>
                <a:cs typeface="Calibri"/>
                <a:sym typeface="Calibri"/>
              </a:rPr>
              <a:t>.</a:t>
            </a:r>
            <a:endParaRPr lang="fr-FR" sz="1800" dirty="0"/>
          </a:p>
          <a:p>
            <a:pPr marL="285750" marR="0" lvl="0" indent="-158750" algn="l" rtl="0">
              <a:spcBef>
                <a:spcPts val="0"/>
              </a:spcBef>
              <a:spcAft>
                <a:spcPts val="0"/>
              </a:spcAft>
              <a:buClr>
                <a:schemeClr val="dk1"/>
              </a:buClr>
              <a:buSzPts val="2000"/>
              <a:buFont typeface="Noto Sans Symbols"/>
              <a:buNone/>
            </a:pPr>
            <a:endParaRPr sz="1800" dirty="0">
              <a:solidFill>
                <a:schemeClr val="dk1"/>
              </a:solidFill>
              <a:latin typeface="Calibri"/>
              <a:ea typeface="Calibri"/>
              <a:cs typeface="Calibri"/>
              <a:sym typeface="Calibri"/>
            </a:endParaRPr>
          </a:p>
          <a:p>
            <a:pPr marR="0" lvl="0" algn="l" rtl="0">
              <a:spcBef>
                <a:spcPts val="0"/>
              </a:spcBef>
              <a:spcAft>
                <a:spcPts val="0"/>
              </a:spcAft>
              <a:buClr>
                <a:schemeClr val="dk1"/>
              </a:buClr>
              <a:buSzPts val="2000"/>
            </a:pPr>
            <a:r>
              <a:rPr lang="fr-FR" sz="1800" dirty="0">
                <a:solidFill>
                  <a:schemeClr val="dk1"/>
                </a:solidFill>
                <a:latin typeface="Calibri"/>
                <a:ea typeface="Calibri"/>
                <a:cs typeface="Calibri"/>
                <a:sym typeface="Calibri"/>
              </a:rPr>
              <a:t>Ces points communs permettent d’introduire un nouveau concept : le « </a:t>
            </a:r>
            <a:r>
              <a:rPr lang="fr-FR" sz="1800" b="1" dirty="0">
                <a:solidFill>
                  <a:schemeClr val="dk1"/>
                </a:solidFill>
                <a:latin typeface="Calibri"/>
                <a:ea typeface="Calibri"/>
                <a:cs typeface="Calibri"/>
                <a:sym typeface="Calibri"/>
              </a:rPr>
              <a:t>rayonnement</a:t>
            </a:r>
            <a:r>
              <a:rPr lang="fr-FR" sz="1800" dirty="0">
                <a:solidFill>
                  <a:schemeClr val="dk1"/>
                </a:solidFill>
                <a:latin typeface="Calibri"/>
                <a:ea typeface="Calibri"/>
                <a:cs typeface="Calibri"/>
                <a:sym typeface="Calibri"/>
              </a:rPr>
              <a:t> » qui est une généralisation de celui de « lumière ».</a:t>
            </a:r>
            <a:br>
              <a:rPr lang="fr-FR" sz="1200" dirty="0">
                <a:ea typeface="Calibri"/>
              </a:rPr>
            </a:br>
            <a:endParaRPr lang="fr-FR" sz="2000" dirty="0">
              <a:solidFill>
                <a:schemeClr val="dk1"/>
              </a:solidFill>
              <a:latin typeface="Calibri"/>
              <a:ea typeface="Calibri"/>
              <a:cs typeface="Calibri"/>
              <a:sym typeface="Calibri"/>
            </a:endParaRPr>
          </a:p>
          <a:p>
            <a:pPr marL="0" marR="0" lvl="0" indent="0" algn="l" rtl="0">
              <a:spcBef>
                <a:spcPts val="0"/>
              </a:spcBef>
              <a:spcAft>
                <a:spcPts val="0"/>
              </a:spcAft>
              <a:buNone/>
            </a:pPr>
            <a:r>
              <a:rPr lang="fr-FR" sz="700" i="1" dirty="0">
                <a:solidFill>
                  <a:schemeClr val="dk1"/>
                </a:solidFill>
                <a:latin typeface="Calibri"/>
                <a:ea typeface="Calibri"/>
                <a:cs typeface="Calibri"/>
                <a:sym typeface="Calibri"/>
              </a:rPr>
              <a:t> </a:t>
            </a:r>
            <a:br>
              <a:rPr lang="fr-FR" sz="2000" i="1" dirty="0">
                <a:solidFill>
                  <a:schemeClr val="dk1"/>
                </a:solidFill>
                <a:latin typeface="Calibri"/>
                <a:ea typeface="Calibri"/>
                <a:cs typeface="Calibri"/>
                <a:sym typeface="Calibri"/>
              </a:rPr>
            </a:br>
            <a:r>
              <a:rPr lang="fr-FR" sz="1800" dirty="0">
                <a:solidFill>
                  <a:schemeClr val="dk1"/>
                </a:solidFill>
                <a:latin typeface="Calibri"/>
                <a:ea typeface="Calibri"/>
                <a:cs typeface="Calibri"/>
                <a:sym typeface="Calibri"/>
              </a:rPr>
              <a:t>La lumière peut alors être considérée comme un cas de rayonnement « visible » (au sens où il est perceptible par notre œil) tandis que le type de rayonnement émis par un objet n’est perceptible qu’avec ce type de caméra.</a:t>
            </a:r>
            <a:endParaRPr sz="2000" dirty="0">
              <a:solidFill>
                <a:schemeClr val="dk1"/>
              </a:solidFill>
              <a:latin typeface="Calibri"/>
              <a:ea typeface="Calibri"/>
              <a:cs typeface="Calibri"/>
              <a:sym typeface="Calibri"/>
            </a:endParaRPr>
          </a:p>
        </p:txBody>
      </p:sp>
      <p:sp>
        <p:nvSpPr>
          <p:cNvPr id="273" name="Google Shape;273;p15"/>
          <p:cNvSpPr txBox="1"/>
          <p:nvPr/>
        </p:nvSpPr>
        <p:spPr>
          <a:xfrm>
            <a:off x="394495" y="5336801"/>
            <a:ext cx="8619942" cy="1200288"/>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dirty="0">
                <a:solidFill>
                  <a:schemeClr val="dk1"/>
                </a:solidFill>
                <a:latin typeface="Calibri"/>
                <a:ea typeface="Calibri"/>
                <a:cs typeface="Calibri"/>
                <a:sym typeface="Calibri"/>
              </a:rPr>
              <a:t>De même qu’une lumière peut être plus ou moins puissante, un rayonnement invisible peut aussi être plus ou </a:t>
            </a:r>
            <a:r>
              <a:rPr lang="fr-FR" dirty="0">
                <a:solidFill>
                  <a:schemeClr val="dk1"/>
                </a:solidFill>
                <a:latin typeface="Calibri"/>
                <a:ea typeface="Calibri"/>
                <a:cs typeface="Calibri"/>
                <a:sym typeface="Calibri"/>
              </a:rPr>
              <a:t>moins</a:t>
            </a:r>
            <a:r>
              <a:rPr lang="fr-FR" sz="1800" dirty="0">
                <a:solidFill>
                  <a:schemeClr val="dk1"/>
                </a:solidFill>
                <a:latin typeface="Calibri"/>
                <a:ea typeface="Calibri"/>
                <a:cs typeface="Calibri"/>
                <a:sym typeface="Calibri"/>
              </a:rPr>
              <a:t> puissant. La notion de « luminosité» pour la lumière (ou « puissance lumineuse ») peut être généralisée comme la « </a:t>
            </a:r>
            <a:r>
              <a:rPr lang="fr-FR" sz="1800" b="1" dirty="0">
                <a:solidFill>
                  <a:schemeClr val="dk1"/>
                </a:solidFill>
                <a:latin typeface="Calibri"/>
                <a:ea typeface="Calibri"/>
                <a:cs typeface="Calibri"/>
                <a:sym typeface="Calibri"/>
              </a:rPr>
              <a:t>puissance de rayonnement </a:t>
            </a:r>
            <a:r>
              <a:rPr lang="fr-FR" sz="1800" dirty="0">
                <a:solidFill>
                  <a:schemeClr val="dk1"/>
                </a:solidFill>
                <a:latin typeface="Calibri"/>
                <a:ea typeface="Calibri"/>
                <a:cs typeface="Calibri"/>
                <a:sym typeface="Calibri"/>
              </a:rPr>
              <a:t>».</a:t>
            </a:r>
          </a:p>
          <a:p>
            <a:pPr marL="0" marR="0" lvl="0" indent="0" algn="l" rtl="0">
              <a:spcBef>
                <a:spcPts val="0"/>
              </a:spcBef>
              <a:spcAft>
                <a:spcPts val="0"/>
              </a:spcAft>
              <a:buNone/>
            </a:pPr>
            <a:endParaRPr lang="fr-FR" sz="1800" dirty="0">
              <a:solidFill>
                <a:schemeClr val="dk1"/>
              </a:solidFill>
              <a:latin typeface="Calibri"/>
              <a:ea typeface="Calibri"/>
              <a:cs typeface="Calibri"/>
              <a:sym typeface="Calibri"/>
            </a:endParaRPr>
          </a:p>
        </p:txBody>
      </p:sp>
      <p:sp>
        <p:nvSpPr>
          <p:cNvPr id="274" name="Google Shape;274;p15"/>
          <p:cNvSpPr txBox="1"/>
          <p:nvPr/>
        </p:nvSpPr>
        <p:spPr>
          <a:xfrm>
            <a:off x="8496300" y="53975"/>
            <a:ext cx="533400" cy="381000"/>
          </a:xfrm>
          <a:prstGeom prst="rect">
            <a:avLst/>
          </a:prstGeom>
          <a:noFill/>
          <a:ln>
            <a:noFill/>
          </a:ln>
        </p:spPr>
        <p:txBody>
          <a:bodyPr spcFirstLastPara="1" wrap="square" lIns="91425" tIns="45700" rIns="91425" bIns="45700" anchor="ctr" anchorCtr="0">
            <a:normAutofit/>
          </a:bodyPr>
          <a:lstStyle/>
          <a:p>
            <a:pPr marL="0" marR="0" lvl="0" indent="0" algn="ctr" rtl="0">
              <a:spcBef>
                <a:spcPts val="0"/>
              </a:spcBef>
              <a:spcAft>
                <a:spcPts val="0"/>
              </a:spcAft>
              <a:buNone/>
            </a:pPr>
            <a:fld id="{00000000-1234-1234-1234-123412341234}" type="slidenum">
              <a:rPr lang="fr-FR" sz="1400" b="1">
                <a:solidFill>
                  <a:schemeClr val="dk1"/>
                </a:solidFill>
                <a:latin typeface="Twentieth Century"/>
                <a:ea typeface="Twentieth Century"/>
                <a:cs typeface="Twentieth Century"/>
                <a:sym typeface="Twentieth Century"/>
              </a:rPr>
              <a:t>10</a:t>
            </a:fld>
            <a:endParaRPr sz="1400" b="1">
              <a:solidFill>
                <a:schemeClr val="dk1"/>
              </a:solidFill>
              <a:latin typeface="Twentieth Century"/>
              <a:ea typeface="Twentieth Century"/>
              <a:cs typeface="Twentieth Century"/>
              <a:sym typeface="Twentieth Century"/>
            </a:endParaRPr>
          </a:p>
        </p:txBody>
      </p:sp>
      <p:sp>
        <p:nvSpPr>
          <p:cNvPr id="3" name="ZoneTexte 2">
            <a:extLst>
              <a:ext uri="{FF2B5EF4-FFF2-40B4-BE49-F238E27FC236}">
                <a16:creationId xmlns:a16="http://schemas.microsoft.com/office/drawing/2014/main" id="{5B2370BF-D20C-B4E7-10CB-8CF5382A0AC8}"/>
              </a:ext>
            </a:extLst>
          </p:cNvPr>
          <p:cNvSpPr txBox="1"/>
          <p:nvPr/>
        </p:nvSpPr>
        <p:spPr>
          <a:xfrm>
            <a:off x="5452280" y="951210"/>
            <a:ext cx="307075" cy="400110"/>
          </a:xfrm>
          <a:prstGeom prst="rect">
            <a:avLst/>
          </a:prstGeom>
          <a:noFill/>
        </p:spPr>
        <p:txBody>
          <a:bodyPr wrap="square">
            <a:spAutoFit/>
          </a:bodyPr>
          <a:lstStyle/>
          <a:p>
            <a:r>
              <a:rPr lang="fr-FR" sz="2000" b="1" dirty="0">
                <a:solidFill>
                  <a:schemeClr val="bg1"/>
                </a:solidFill>
                <a:latin typeface="Calibri"/>
                <a:ea typeface="Calibri"/>
                <a:cs typeface="Calibri"/>
                <a:sym typeface="Calibri"/>
              </a:rPr>
              <a:t>1</a:t>
            </a:r>
            <a:endParaRPr lang="fr-FR" sz="2000" dirty="0">
              <a:solidFill>
                <a:schemeClr val="bg1"/>
              </a:solidFill>
            </a:endParaRPr>
          </a:p>
        </p:txBody>
      </p:sp>
      <p:sp>
        <p:nvSpPr>
          <p:cNvPr id="4" name="ZoneTexte 3">
            <a:extLst>
              <a:ext uri="{FF2B5EF4-FFF2-40B4-BE49-F238E27FC236}">
                <a16:creationId xmlns:a16="http://schemas.microsoft.com/office/drawing/2014/main" id="{FED80335-BD18-E43D-1AEE-65E7173C2677}"/>
              </a:ext>
            </a:extLst>
          </p:cNvPr>
          <p:cNvSpPr txBox="1"/>
          <p:nvPr/>
        </p:nvSpPr>
        <p:spPr>
          <a:xfrm>
            <a:off x="6382602" y="3429000"/>
            <a:ext cx="307075" cy="400110"/>
          </a:xfrm>
          <a:prstGeom prst="rect">
            <a:avLst/>
          </a:prstGeom>
          <a:noFill/>
        </p:spPr>
        <p:txBody>
          <a:bodyPr wrap="square">
            <a:spAutoFit/>
          </a:bodyPr>
          <a:lstStyle/>
          <a:p>
            <a:r>
              <a:rPr lang="fr-FR" sz="2000" b="1" dirty="0">
                <a:solidFill>
                  <a:schemeClr val="bg1"/>
                </a:solidFill>
                <a:latin typeface="Calibri"/>
                <a:ea typeface="Calibri"/>
                <a:cs typeface="Calibri"/>
                <a:sym typeface="Calibri"/>
              </a:rPr>
              <a:t>1</a:t>
            </a:r>
            <a:endParaRPr lang="fr-FR" sz="2000" dirty="0">
              <a:solidFill>
                <a:schemeClr val="bg1"/>
              </a:solidFill>
            </a:endParaRPr>
          </a:p>
        </p:txBody>
      </p:sp>
      <p:sp>
        <p:nvSpPr>
          <p:cNvPr id="5" name="ZoneTexte 4">
            <a:extLst>
              <a:ext uri="{FF2B5EF4-FFF2-40B4-BE49-F238E27FC236}">
                <a16:creationId xmlns:a16="http://schemas.microsoft.com/office/drawing/2014/main" id="{855BAFAB-0385-CA2B-7E30-A92AE49E61A7}"/>
              </a:ext>
            </a:extLst>
          </p:cNvPr>
          <p:cNvSpPr txBox="1"/>
          <p:nvPr/>
        </p:nvSpPr>
        <p:spPr>
          <a:xfrm>
            <a:off x="6561761" y="903555"/>
            <a:ext cx="307075" cy="400110"/>
          </a:xfrm>
          <a:prstGeom prst="rect">
            <a:avLst/>
          </a:prstGeom>
          <a:noFill/>
        </p:spPr>
        <p:txBody>
          <a:bodyPr wrap="square">
            <a:spAutoFit/>
          </a:bodyPr>
          <a:lstStyle/>
          <a:p>
            <a:r>
              <a:rPr lang="fr-FR" sz="2000" b="1" dirty="0"/>
              <a:t>2</a:t>
            </a:r>
          </a:p>
        </p:txBody>
      </p:sp>
      <p:sp>
        <p:nvSpPr>
          <p:cNvPr id="6" name="ZoneTexte 5">
            <a:extLst>
              <a:ext uri="{FF2B5EF4-FFF2-40B4-BE49-F238E27FC236}">
                <a16:creationId xmlns:a16="http://schemas.microsoft.com/office/drawing/2014/main" id="{0CB49205-3C34-C6CD-B8E2-C703188DC370}"/>
              </a:ext>
            </a:extLst>
          </p:cNvPr>
          <p:cNvSpPr txBox="1"/>
          <p:nvPr/>
        </p:nvSpPr>
        <p:spPr>
          <a:xfrm>
            <a:off x="7447396" y="3297185"/>
            <a:ext cx="307075" cy="400110"/>
          </a:xfrm>
          <a:prstGeom prst="rect">
            <a:avLst/>
          </a:prstGeom>
          <a:noFill/>
        </p:spPr>
        <p:txBody>
          <a:bodyPr wrap="square">
            <a:spAutoFit/>
          </a:bodyPr>
          <a:lstStyle/>
          <a:p>
            <a:r>
              <a:rPr lang="fr-FR" sz="2000" b="1" dirty="0">
                <a:solidFill>
                  <a:schemeClr val="bg1"/>
                </a:solidFill>
              </a:rPr>
              <a:t>2</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16"/>
          <p:cNvSpPr txBox="1">
            <a:spLocks noGrp="1"/>
          </p:cNvSpPr>
          <p:nvPr>
            <p:ph type="sldNum" idx="12"/>
          </p:nvPr>
        </p:nvSpPr>
        <p:spPr>
          <a:xfrm>
            <a:off x="8496300" y="53975"/>
            <a:ext cx="533400" cy="381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fld id="{00000000-1234-1234-1234-123412341234}" type="slidenum">
              <a:rPr lang="fr-FR"/>
              <a:t>11</a:t>
            </a:fld>
            <a:endParaRPr/>
          </a:p>
        </p:txBody>
      </p:sp>
      <p:pic>
        <p:nvPicPr>
          <p:cNvPr id="282" name="Google Shape;282;p16"/>
          <p:cNvPicPr preferRelativeResize="0"/>
          <p:nvPr/>
        </p:nvPicPr>
        <p:blipFill rotWithShape="1">
          <a:blip r:embed="rId5">
            <a:alphaModFix/>
          </a:blip>
          <a:srcRect/>
          <a:stretch/>
        </p:blipFill>
        <p:spPr>
          <a:xfrm>
            <a:off x="0" y="1076959"/>
            <a:ext cx="4037996" cy="5781040"/>
          </a:xfrm>
          <a:prstGeom prst="rect">
            <a:avLst/>
          </a:prstGeom>
          <a:noFill/>
          <a:ln>
            <a:noFill/>
          </a:ln>
        </p:spPr>
      </p:pic>
      <p:sp>
        <p:nvSpPr>
          <p:cNvPr id="3" name="ZoneTexte 2">
            <a:extLst>
              <a:ext uri="{FF2B5EF4-FFF2-40B4-BE49-F238E27FC236}">
                <a16:creationId xmlns:a16="http://schemas.microsoft.com/office/drawing/2014/main" id="{D2F45249-F74C-D295-69ED-41540F64322C}"/>
              </a:ext>
            </a:extLst>
          </p:cNvPr>
          <p:cNvSpPr txBox="1"/>
          <p:nvPr/>
        </p:nvSpPr>
        <p:spPr>
          <a:xfrm>
            <a:off x="417297" y="107463"/>
            <a:ext cx="8265560" cy="1200329"/>
          </a:xfrm>
          <a:prstGeom prst="rect">
            <a:avLst/>
          </a:prstGeom>
          <a:noFill/>
        </p:spPr>
        <p:txBody>
          <a:bodyPr wrap="square">
            <a:spAutoFit/>
          </a:bodyPr>
          <a:lstStyle/>
          <a:p>
            <a:pPr marL="0" marR="0" lvl="0" indent="0" algn="l" rtl="0">
              <a:spcBef>
                <a:spcPts val="0"/>
              </a:spcBef>
              <a:spcAft>
                <a:spcPts val="0"/>
              </a:spcAft>
              <a:buNone/>
            </a:pPr>
            <a:r>
              <a:rPr lang="fr-FR" sz="2400" dirty="0">
                <a:solidFill>
                  <a:schemeClr val="dk1"/>
                </a:solidFill>
                <a:latin typeface="Calibri"/>
                <a:ea typeface="Calibri"/>
                <a:cs typeface="Calibri"/>
                <a:sym typeface="Calibri"/>
              </a:rPr>
              <a:t>Une situation permettant de faire le lien entre rayonnement visible et invisible : </a:t>
            </a:r>
            <a:br>
              <a:rPr lang="fr-FR" sz="2400" dirty="0">
                <a:solidFill>
                  <a:schemeClr val="dk1"/>
                </a:solidFill>
                <a:latin typeface="Calibri"/>
                <a:ea typeface="Calibri"/>
                <a:cs typeface="Calibri"/>
                <a:sym typeface="Calibri"/>
              </a:rPr>
            </a:br>
            <a:endParaRPr lang="fr-FR" sz="2400" dirty="0">
              <a:solidFill>
                <a:schemeClr val="dk1"/>
              </a:solidFill>
              <a:latin typeface="Twentieth Century"/>
              <a:ea typeface="Twentieth Century"/>
              <a:cs typeface="Twentieth Century"/>
              <a:sym typeface="Twentieth Century"/>
            </a:endParaRPr>
          </a:p>
        </p:txBody>
      </p:sp>
      <p:pic>
        <p:nvPicPr>
          <p:cNvPr id="5" name="barre de cuivre chauffée">
            <a:hlinkClick r:id="" action="ppaction://media"/>
            <a:extLst>
              <a:ext uri="{FF2B5EF4-FFF2-40B4-BE49-F238E27FC236}">
                <a16:creationId xmlns:a16="http://schemas.microsoft.com/office/drawing/2014/main" id="{2D610114-199B-D38F-01CF-42521C91691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26311" r="24369"/>
          <a:stretch>
            <a:fillRect/>
          </a:stretch>
        </p:blipFill>
        <p:spPr>
          <a:xfrm>
            <a:off x="4075145" y="1076960"/>
            <a:ext cx="5068855" cy="5781040"/>
          </a:xfrm>
          <a:prstGeom prst="rect">
            <a:avLst/>
          </a:prstGeom>
        </p:spPr>
      </p:pic>
      <p:sp>
        <p:nvSpPr>
          <p:cNvPr id="2" name="ZoneTexte 1">
            <a:extLst>
              <a:ext uri="{FF2B5EF4-FFF2-40B4-BE49-F238E27FC236}">
                <a16:creationId xmlns:a16="http://schemas.microsoft.com/office/drawing/2014/main" id="{749B4CB7-9EE5-43F3-0C4E-F6A7585A6E8D}"/>
              </a:ext>
            </a:extLst>
          </p:cNvPr>
          <p:cNvSpPr txBox="1"/>
          <p:nvPr/>
        </p:nvSpPr>
        <p:spPr>
          <a:xfrm>
            <a:off x="4211965" y="5781040"/>
            <a:ext cx="720069" cy="369332"/>
          </a:xfrm>
          <a:prstGeom prst="rect">
            <a:avLst/>
          </a:prstGeom>
          <a:noFill/>
        </p:spPr>
        <p:txBody>
          <a:bodyPr wrap="none" rtlCol="0">
            <a:spAutoFit/>
          </a:bodyPr>
          <a:lstStyle/>
          <a:p>
            <a:r>
              <a:rPr lang="fr-FR" b="1" dirty="0">
                <a:solidFill>
                  <a:schemeClr val="bg1"/>
                </a:solidFill>
              </a:rPr>
              <a:t>vidéo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66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17"/>
          <p:cNvSpPr txBox="1">
            <a:spLocks noGrp="1"/>
          </p:cNvSpPr>
          <p:nvPr>
            <p:ph type="sldNum" idx="12"/>
          </p:nvPr>
        </p:nvSpPr>
        <p:spPr>
          <a:xfrm>
            <a:off x="8496300" y="-57785"/>
            <a:ext cx="533400" cy="381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fld id="{00000000-1234-1234-1234-123412341234}" type="slidenum">
              <a:rPr lang="fr-FR"/>
              <a:t>12</a:t>
            </a:fld>
            <a:endParaRPr/>
          </a:p>
        </p:txBody>
      </p:sp>
      <p:sp>
        <p:nvSpPr>
          <p:cNvPr id="292" name="Google Shape;292;p17"/>
          <p:cNvSpPr txBox="1"/>
          <p:nvPr/>
        </p:nvSpPr>
        <p:spPr>
          <a:xfrm>
            <a:off x="125340" y="966692"/>
            <a:ext cx="3549048" cy="48936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endParaRPr lang="fr-FR" sz="20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endParaRPr lang="fr-FR" sz="20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r>
              <a:rPr lang="fr-FR" sz="2000" dirty="0">
                <a:solidFill>
                  <a:schemeClr val="dk1"/>
                </a:solidFill>
                <a:latin typeface="Calibri"/>
                <a:ea typeface="Calibri"/>
                <a:cs typeface="Calibri"/>
                <a:sym typeface="Calibri"/>
              </a:rPr>
              <a:t>A partir d’une certaine température, le métal </a:t>
            </a:r>
            <a:r>
              <a:rPr lang="fr-FR" sz="2000" b="1" dirty="0">
                <a:solidFill>
                  <a:schemeClr val="dk1"/>
                </a:solidFill>
                <a:latin typeface="Calibri"/>
                <a:ea typeface="Calibri"/>
                <a:cs typeface="Calibri"/>
                <a:sym typeface="Calibri"/>
              </a:rPr>
              <a:t>émet à la fois</a:t>
            </a:r>
            <a:r>
              <a:rPr lang="fr-FR" sz="2000" dirty="0">
                <a:solidFill>
                  <a:schemeClr val="dk1"/>
                </a:solidFill>
                <a:latin typeface="Calibri"/>
                <a:ea typeface="Calibri"/>
                <a:cs typeface="Calibri"/>
                <a:sym typeface="Calibri"/>
              </a:rPr>
              <a:t> du rayonnement </a:t>
            </a:r>
            <a:r>
              <a:rPr lang="fr-FR" sz="2000" b="1" dirty="0">
                <a:solidFill>
                  <a:schemeClr val="dk1"/>
                </a:solidFill>
                <a:latin typeface="Calibri"/>
                <a:ea typeface="Calibri"/>
                <a:cs typeface="Calibri"/>
                <a:sym typeface="Calibri"/>
              </a:rPr>
              <a:t>visible (1) </a:t>
            </a:r>
            <a:r>
              <a:rPr lang="fr-FR" sz="2000" dirty="0">
                <a:solidFill>
                  <a:schemeClr val="dk1"/>
                </a:solidFill>
                <a:latin typeface="Calibri"/>
                <a:ea typeface="Calibri"/>
                <a:cs typeface="Calibri"/>
                <a:sym typeface="Calibri"/>
              </a:rPr>
              <a:t>et du rayonnement </a:t>
            </a:r>
            <a:r>
              <a:rPr lang="fr-FR" sz="2000" b="1" dirty="0">
                <a:solidFill>
                  <a:schemeClr val="dk1"/>
                </a:solidFill>
                <a:latin typeface="Calibri"/>
                <a:ea typeface="Calibri"/>
                <a:cs typeface="Calibri"/>
                <a:sym typeface="Calibri"/>
              </a:rPr>
              <a:t>invisible (2) </a:t>
            </a:r>
            <a:r>
              <a:rPr lang="fr-FR" sz="2000" dirty="0">
                <a:solidFill>
                  <a:schemeClr val="dk1"/>
                </a:solidFill>
                <a:latin typeface="Calibri"/>
                <a:ea typeface="Calibri"/>
                <a:cs typeface="Calibri"/>
                <a:sym typeface="Calibri"/>
              </a:rPr>
              <a:t>détecté avec la caméra. </a:t>
            </a:r>
          </a:p>
          <a:p>
            <a:pPr marL="0" marR="0" lvl="0" indent="0" algn="l" rtl="0">
              <a:lnSpc>
                <a:spcPct val="100000"/>
              </a:lnSpc>
              <a:spcBef>
                <a:spcPts val="0"/>
              </a:spcBef>
              <a:spcAft>
                <a:spcPts val="0"/>
              </a:spcAft>
              <a:buClr>
                <a:schemeClr val="dk1"/>
              </a:buClr>
              <a:buSzPts val="1800"/>
              <a:buFont typeface="Calibri"/>
              <a:buNone/>
            </a:pPr>
            <a:endParaRPr lang="fr-FR" sz="20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r>
              <a:rPr lang="fr-FR" sz="2000" dirty="0">
                <a:solidFill>
                  <a:schemeClr val="dk1"/>
                </a:solidFill>
                <a:latin typeface="Calibri"/>
                <a:ea typeface="Calibri"/>
                <a:cs typeface="Calibri"/>
                <a:sym typeface="Calibri"/>
              </a:rPr>
              <a:t>Plus on s’éloigne de la flamme, </a:t>
            </a:r>
            <a:br>
              <a:rPr lang="fr-FR" sz="2000" dirty="0">
                <a:solidFill>
                  <a:schemeClr val="dk1"/>
                </a:solidFill>
                <a:latin typeface="Calibri"/>
                <a:ea typeface="Calibri"/>
                <a:cs typeface="Calibri"/>
                <a:sym typeface="Calibri"/>
              </a:rPr>
            </a:br>
            <a:r>
              <a:rPr lang="fr-FR" sz="2000" dirty="0">
                <a:solidFill>
                  <a:schemeClr val="dk1"/>
                </a:solidFill>
                <a:latin typeface="Calibri"/>
                <a:ea typeface="Calibri"/>
                <a:cs typeface="Calibri"/>
                <a:sym typeface="Calibri"/>
              </a:rPr>
              <a:t>plus la lumière émise est rouge sombre </a:t>
            </a:r>
            <a:r>
              <a:rPr lang="fr-FR" sz="2000" b="1" dirty="0">
                <a:solidFill>
                  <a:schemeClr val="dk1"/>
                </a:solidFill>
                <a:latin typeface="Calibri"/>
                <a:ea typeface="Calibri"/>
                <a:cs typeface="Calibri"/>
                <a:sym typeface="Calibri"/>
              </a:rPr>
              <a:t>(3)</a:t>
            </a:r>
            <a:r>
              <a:rPr lang="fr-FR" sz="2000" dirty="0">
                <a:solidFill>
                  <a:schemeClr val="dk1"/>
                </a:solidFill>
                <a:latin typeface="Calibri"/>
                <a:ea typeface="Calibri"/>
                <a:cs typeface="Calibri"/>
                <a:sym typeface="Calibri"/>
              </a:rPr>
              <a:t>.  </a:t>
            </a:r>
            <a:r>
              <a:rPr lang="fr-FR" sz="2000" b="1" dirty="0">
                <a:solidFill>
                  <a:schemeClr val="dk1"/>
                </a:solidFill>
                <a:latin typeface="Calibri"/>
                <a:ea typeface="Calibri"/>
                <a:cs typeface="Calibri"/>
                <a:sym typeface="Calibri"/>
              </a:rPr>
              <a:t>Après de cette zone rouge, il ne reste plus que le rayonnement invisible (2), qui est nommée </a:t>
            </a:r>
            <a:r>
              <a:rPr lang="fr-FR" sz="2000" b="1" dirty="0">
                <a:solidFill>
                  <a:srgbClr val="FF0000"/>
                </a:solidFill>
                <a:latin typeface="Calibri"/>
                <a:ea typeface="Calibri"/>
                <a:cs typeface="Calibri"/>
                <a:sym typeface="Calibri"/>
              </a:rPr>
              <a:t>rayonnement « infrarouge ».</a:t>
            </a:r>
            <a:endParaRPr sz="2000" dirty="0"/>
          </a:p>
          <a:p>
            <a:pPr marL="0" marR="0" lvl="0" indent="0" algn="l" rtl="0">
              <a:spcBef>
                <a:spcPts val="0"/>
              </a:spcBef>
              <a:spcAft>
                <a:spcPts val="0"/>
              </a:spcAft>
              <a:buNone/>
            </a:pPr>
            <a:r>
              <a:rPr lang="fr-FR" sz="1200" dirty="0">
                <a:solidFill>
                  <a:schemeClr val="dk1"/>
                </a:solidFill>
                <a:latin typeface="Calibri"/>
                <a:ea typeface="Calibri"/>
                <a:cs typeface="Calibri"/>
                <a:sym typeface="Calibri"/>
              </a:rPr>
              <a:t>  </a:t>
            </a:r>
            <a:endParaRPr sz="2000" dirty="0"/>
          </a:p>
        </p:txBody>
      </p:sp>
      <p:sp>
        <p:nvSpPr>
          <p:cNvPr id="293" name="Google Shape;293;p17"/>
          <p:cNvSpPr txBox="1"/>
          <p:nvPr/>
        </p:nvSpPr>
        <p:spPr>
          <a:xfrm>
            <a:off x="4313677" y="1984972"/>
            <a:ext cx="31130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b="1">
                <a:solidFill>
                  <a:schemeClr val="lt1"/>
                </a:solidFill>
                <a:latin typeface="Twentieth Century"/>
                <a:ea typeface="Twentieth Century"/>
                <a:cs typeface="Twentieth Century"/>
                <a:sym typeface="Twentieth Century"/>
              </a:rPr>
              <a:t>1</a:t>
            </a:r>
            <a:endParaRPr/>
          </a:p>
        </p:txBody>
      </p:sp>
      <p:sp>
        <p:nvSpPr>
          <p:cNvPr id="295" name="Google Shape;295;p17"/>
          <p:cNvSpPr txBox="1"/>
          <p:nvPr/>
        </p:nvSpPr>
        <p:spPr>
          <a:xfrm>
            <a:off x="6241112" y="1698623"/>
            <a:ext cx="30649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b="1">
                <a:solidFill>
                  <a:schemeClr val="lt1"/>
                </a:solidFill>
                <a:latin typeface="Twentieth Century"/>
                <a:ea typeface="Twentieth Century"/>
                <a:cs typeface="Twentieth Century"/>
                <a:sym typeface="Twentieth Century"/>
              </a:rPr>
              <a:t>2</a:t>
            </a:r>
            <a:endParaRPr/>
          </a:p>
        </p:txBody>
      </p:sp>
      <p:grpSp>
        <p:nvGrpSpPr>
          <p:cNvPr id="7" name="Groupe 6">
            <a:extLst>
              <a:ext uri="{FF2B5EF4-FFF2-40B4-BE49-F238E27FC236}">
                <a16:creationId xmlns:a16="http://schemas.microsoft.com/office/drawing/2014/main" id="{48D1D34B-8649-4343-8BAE-5927088FFF38}"/>
              </a:ext>
            </a:extLst>
          </p:cNvPr>
          <p:cNvGrpSpPr/>
          <p:nvPr/>
        </p:nvGrpSpPr>
        <p:grpSpPr>
          <a:xfrm>
            <a:off x="3862316" y="-25286"/>
            <a:ext cx="5282176" cy="6877565"/>
            <a:chOff x="3862316" y="-25286"/>
            <a:chExt cx="5282176" cy="6877565"/>
          </a:xfrm>
        </p:grpSpPr>
        <p:grpSp>
          <p:nvGrpSpPr>
            <p:cNvPr id="6" name="Groupe 5">
              <a:extLst>
                <a:ext uri="{FF2B5EF4-FFF2-40B4-BE49-F238E27FC236}">
                  <a16:creationId xmlns:a16="http://schemas.microsoft.com/office/drawing/2014/main" id="{06B5F2F8-0014-43E0-8457-FD6B86870219}"/>
                </a:ext>
              </a:extLst>
            </p:cNvPr>
            <p:cNvGrpSpPr/>
            <p:nvPr/>
          </p:nvGrpSpPr>
          <p:grpSpPr>
            <a:xfrm>
              <a:off x="3862316" y="-25286"/>
              <a:ext cx="5282176" cy="6877565"/>
              <a:chOff x="3862316" y="-25286"/>
              <a:chExt cx="5282176" cy="6877565"/>
            </a:xfrm>
          </p:grpSpPr>
          <p:pic>
            <p:nvPicPr>
              <p:cNvPr id="297" name="Google Shape;297;p17"/>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3862316" y="-25286"/>
                <a:ext cx="5278144" cy="6877565"/>
              </a:xfrm>
              <a:prstGeom prst="rect">
                <a:avLst/>
              </a:prstGeom>
              <a:noFill/>
              <a:ln>
                <a:noFill/>
              </a:ln>
            </p:spPr>
          </p:pic>
          <p:pic>
            <p:nvPicPr>
              <p:cNvPr id="298" name="Google Shape;298;p17"/>
              <p:cNvPicPr preferRelativeResize="0"/>
              <p:nvPr/>
            </p:nvPicPr>
            <p:blipFill rotWithShape="1">
              <a:blip r:embed="rId4">
                <a:alphaModFix/>
              </a:blip>
              <a:srcRect/>
              <a:stretch/>
            </p:blipFill>
            <p:spPr>
              <a:xfrm>
                <a:off x="6175954" y="-25286"/>
                <a:ext cx="2968538" cy="2881124"/>
              </a:xfrm>
              <a:prstGeom prst="rect">
                <a:avLst/>
              </a:prstGeom>
              <a:noFill/>
              <a:ln w="9525" cap="flat" cmpd="sng">
                <a:solidFill>
                  <a:srgbClr val="BFBFBF"/>
                </a:solidFill>
                <a:prstDash val="solid"/>
                <a:round/>
                <a:headEnd type="none" w="sm" len="sm"/>
                <a:tailEnd type="none" w="sm" len="sm"/>
              </a:ln>
            </p:spPr>
          </p:pic>
        </p:grpSp>
        <p:sp>
          <p:nvSpPr>
            <p:cNvPr id="299" name="Google Shape;299;p17"/>
            <p:cNvSpPr txBox="1"/>
            <p:nvPr/>
          </p:nvSpPr>
          <p:spPr>
            <a:xfrm>
              <a:off x="7463085" y="4447446"/>
              <a:ext cx="603709"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2800" b="1" dirty="0">
                  <a:solidFill>
                    <a:schemeClr val="lt1"/>
                  </a:solidFill>
                  <a:latin typeface="Twentieth Century"/>
                  <a:ea typeface="Twentieth Century"/>
                  <a:cs typeface="Twentieth Century"/>
                  <a:sym typeface="Twentieth Century"/>
                </a:rPr>
                <a:t>2</a:t>
              </a:r>
              <a:endParaRPr sz="2800" dirty="0"/>
            </a:p>
          </p:txBody>
        </p:sp>
        <p:sp>
          <p:nvSpPr>
            <p:cNvPr id="300" name="Google Shape;300;p17"/>
            <p:cNvSpPr txBox="1"/>
            <p:nvPr/>
          </p:nvSpPr>
          <p:spPr>
            <a:xfrm>
              <a:off x="7630695" y="429676"/>
              <a:ext cx="603709"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2800" b="1" dirty="0">
                  <a:solidFill>
                    <a:schemeClr val="lt1"/>
                  </a:solidFill>
                  <a:latin typeface="Twentieth Century"/>
                  <a:sym typeface="Twentieth Century"/>
                </a:rPr>
                <a:t>3</a:t>
              </a:r>
              <a:endParaRPr sz="2800" dirty="0"/>
            </a:p>
          </p:txBody>
        </p:sp>
        <p:sp>
          <p:nvSpPr>
            <p:cNvPr id="301" name="Google Shape;301;p17"/>
            <p:cNvSpPr txBox="1"/>
            <p:nvPr/>
          </p:nvSpPr>
          <p:spPr>
            <a:xfrm>
              <a:off x="4595947" y="272766"/>
              <a:ext cx="603709"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2800" b="1" dirty="0">
                  <a:solidFill>
                    <a:schemeClr val="lt1"/>
                  </a:solidFill>
                  <a:latin typeface="Twentieth Century"/>
                  <a:sym typeface="Twentieth Century"/>
                </a:rPr>
                <a:t>1</a:t>
              </a:r>
              <a:endParaRPr sz="2800" dirty="0"/>
            </a:p>
          </p:txBody>
        </p:sp>
      </p:grpSp>
      <p:sp>
        <p:nvSpPr>
          <p:cNvPr id="5" name="Rectangle 4">
            <a:extLst>
              <a:ext uri="{FF2B5EF4-FFF2-40B4-BE49-F238E27FC236}">
                <a16:creationId xmlns:a16="http://schemas.microsoft.com/office/drawing/2014/main" id="{5DB27CE3-6636-4CD1-806A-BADCBF77CF7F}"/>
              </a:ext>
            </a:extLst>
          </p:cNvPr>
          <p:cNvSpPr/>
          <p:nvPr/>
        </p:nvSpPr>
        <p:spPr>
          <a:xfrm>
            <a:off x="8159361" y="4424586"/>
            <a:ext cx="336939" cy="208374"/>
          </a:xfrm>
          <a:prstGeom prst="rect">
            <a:avLst/>
          </a:prstGeom>
          <a:solidFill>
            <a:srgbClr val="2018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4" name="Rectangle 23">
            <a:extLst>
              <a:ext uri="{FF2B5EF4-FFF2-40B4-BE49-F238E27FC236}">
                <a16:creationId xmlns:a16="http://schemas.microsoft.com/office/drawing/2014/main" id="{6430DBBA-3D75-4E44-8708-C3F91B8C10D9}"/>
              </a:ext>
            </a:extLst>
          </p:cNvPr>
          <p:cNvSpPr/>
          <p:nvPr/>
        </p:nvSpPr>
        <p:spPr>
          <a:xfrm>
            <a:off x="8089900" y="5993334"/>
            <a:ext cx="404291" cy="166464"/>
          </a:xfrm>
          <a:prstGeom prst="rect">
            <a:avLst/>
          </a:prstGeom>
          <a:solidFill>
            <a:srgbClr val="19147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6965744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17"/>
          <p:cNvSpPr txBox="1">
            <a:spLocks noGrp="1"/>
          </p:cNvSpPr>
          <p:nvPr>
            <p:ph type="sldNum" idx="12"/>
          </p:nvPr>
        </p:nvSpPr>
        <p:spPr>
          <a:xfrm>
            <a:off x="8496300" y="-57785"/>
            <a:ext cx="533400" cy="381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fld id="{00000000-1234-1234-1234-123412341234}" type="slidenum">
              <a:rPr lang="fr-FR"/>
              <a:t>13</a:t>
            </a:fld>
            <a:endParaRPr/>
          </a:p>
        </p:txBody>
      </p:sp>
      <p:sp>
        <p:nvSpPr>
          <p:cNvPr id="292" name="Google Shape;292;p17"/>
          <p:cNvSpPr txBox="1"/>
          <p:nvPr/>
        </p:nvSpPr>
        <p:spPr>
          <a:xfrm>
            <a:off x="482650" y="4543174"/>
            <a:ext cx="8432660" cy="12002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dirty="0">
                <a:solidFill>
                  <a:schemeClr val="dk1"/>
                </a:solidFill>
                <a:latin typeface="Calibri"/>
                <a:ea typeface="Calibri"/>
                <a:cs typeface="Calibri"/>
                <a:sym typeface="Calibri"/>
              </a:rPr>
              <a:t>  </a:t>
            </a:r>
            <a:endParaRPr sz="2000" dirty="0"/>
          </a:p>
          <a:p>
            <a:pPr marL="0" marR="0" lvl="0" indent="0" algn="l" rtl="0">
              <a:spcBef>
                <a:spcPts val="0"/>
              </a:spcBef>
              <a:spcAft>
                <a:spcPts val="0"/>
              </a:spcAft>
              <a:buNone/>
            </a:pPr>
            <a:r>
              <a:rPr lang="fr-FR" sz="2000" dirty="0">
                <a:solidFill>
                  <a:schemeClr val="dk1"/>
                </a:solidFill>
                <a:latin typeface="Calibri"/>
                <a:ea typeface="Calibri"/>
                <a:cs typeface="Calibri"/>
                <a:sym typeface="Calibri"/>
              </a:rPr>
              <a:t>La caméra permettant de détecter ce rayonnement peut donc être nommée: </a:t>
            </a:r>
            <a:r>
              <a:rPr lang="fr-FR" sz="2000" dirty="0">
                <a:solidFill>
                  <a:srgbClr val="FF0000"/>
                </a:solidFill>
                <a:latin typeface="Calibri"/>
                <a:ea typeface="Calibri"/>
                <a:cs typeface="Calibri"/>
                <a:sym typeface="Calibri"/>
              </a:rPr>
              <a:t>« </a:t>
            </a:r>
            <a:r>
              <a:rPr lang="fr-FR" sz="2000" b="1" dirty="0">
                <a:solidFill>
                  <a:srgbClr val="FF0000"/>
                </a:solidFill>
                <a:latin typeface="Calibri"/>
                <a:ea typeface="Calibri"/>
                <a:cs typeface="Calibri"/>
                <a:sym typeface="Calibri"/>
              </a:rPr>
              <a:t>caméra infrarouge </a:t>
            </a:r>
            <a:r>
              <a:rPr lang="fr-FR" sz="2000" dirty="0">
                <a:solidFill>
                  <a:srgbClr val="FF0000"/>
                </a:solidFill>
                <a:latin typeface="Calibri"/>
                <a:ea typeface="Calibri"/>
                <a:cs typeface="Calibri"/>
                <a:sym typeface="Calibri"/>
              </a:rPr>
              <a:t>». </a:t>
            </a:r>
            <a:r>
              <a:rPr lang="fr-FR" sz="2000" dirty="0">
                <a:solidFill>
                  <a:schemeClr val="dk1"/>
                </a:solidFill>
                <a:latin typeface="Calibri"/>
                <a:ea typeface="Calibri"/>
                <a:cs typeface="Calibri"/>
                <a:sym typeface="Calibri"/>
              </a:rPr>
              <a:t>Elle mesure une </a:t>
            </a:r>
            <a:r>
              <a:rPr lang="fr-FR" sz="2000" b="1" dirty="0">
                <a:solidFill>
                  <a:schemeClr val="dk1"/>
                </a:solidFill>
                <a:latin typeface="Calibri"/>
                <a:ea typeface="Calibri"/>
                <a:cs typeface="Calibri"/>
                <a:sym typeface="Calibri"/>
              </a:rPr>
              <a:t>puissance de rayonnement infrarouge </a:t>
            </a:r>
            <a:r>
              <a:rPr lang="fr-FR" sz="2000" dirty="0">
                <a:solidFill>
                  <a:schemeClr val="dk1"/>
                </a:solidFill>
                <a:latin typeface="Calibri"/>
                <a:ea typeface="Calibri"/>
                <a:cs typeface="Calibri"/>
                <a:sym typeface="Calibri"/>
              </a:rPr>
              <a:t>en chaque point de l’image, qui est représentée par une teinte de couleur. </a:t>
            </a:r>
            <a:endParaRPr sz="2000" dirty="0">
              <a:solidFill>
                <a:schemeClr val="dk1"/>
              </a:solidFill>
              <a:latin typeface="Twentieth Century"/>
              <a:ea typeface="Twentieth Century"/>
              <a:cs typeface="Twentieth Century"/>
              <a:sym typeface="Twentieth Century"/>
            </a:endParaRPr>
          </a:p>
        </p:txBody>
      </p:sp>
      <p:sp>
        <p:nvSpPr>
          <p:cNvPr id="293" name="Google Shape;293;p17"/>
          <p:cNvSpPr txBox="1"/>
          <p:nvPr/>
        </p:nvSpPr>
        <p:spPr>
          <a:xfrm>
            <a:off x="4313677" y="1984972"/>
            <a:ext cx="31130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b="1">
                <a:solidFill>
                  <a:schemeClr val="lt1"/>
                </a:solidFill>
                <a:latin typeface="Twentieth Century"/>
                <a:ea typeface="Twentieth Century"/>
                <a:cs typeface="Twentieth Century"/>
                <a:sym typeface="Twentieth Century"/>
              </a:rPr>
              <a:t>1</a:t>
            </a:r>
            <a:endParaRPr/>
          </a:p>
        </p:txBody>
      </p:sp>
      <p:sp>
        <p:nvSpPr>
          <p:cNvPr id="295" name="Google Shape;295;p17"/>
          <p:cNvSpPr txBox="1"/>
          <p:nvPr/>
        </p:nvSpPr>
        <p:spPr>
          <a:xfrm>
            <a:off x="6241112" y="1698623"/>
            <a:ext cx="30649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b="1">
                <a:solidFill>
                  <a:schemeClr val="lt1"/>
                </a:solidFill>
                <a:latin typeface="Twentieth Century"/>
                <a:ea typeface="Twentieth Century"/>
                <a:cs typeface="Twentieth Century"/>
                <a:sym typeface="Twentieth Century"/>
              </a:rPr>
              <a:t>2</a:t>
            </a:r>
            <a:endParaRPr/>
          </a:p>
        </p:txBody>
      </p:sp>
      <p:grpSp>
        <p:nvGrpSpPr>
          <p:cNvPr id="2" name="Groupe 1">
            <a:extLst>
              <a:ext uri="{FF2B5EF4-FFF2-40B4-BE49-F238E27FC236}">
                <a16:creationId xmlns:a16="http://schemas.microsoft.com/office/drawing/2014/main" id="{E0834FF9-58E9-4FF7-8C6B-77FA4CA247DE}"/>
              </a:ext>
            </a:extLst>
          </p:cNvPr>
          <p:cNvGrpSpPr/>
          <p:nvPr/>
        </p:nvGrpSpPr>
        <p:grpSpPr>
          <a:xfrm>
            <a:off x="5450272" y="-25286"/>
            <a:ext cx="3703551" cy="4448469"/>
            <a:chOff x="3418609" y="-25286"/>
            <a:chExt cx="5725883" cy="6877565"/>
          </a:xfrm>
        </p:grpSpPr>
        <p:grpSp>
          <p:nvGrpSpPr>
            <p:cNvPr id="6" name="Groupe 5">
              <a:extLst>
                <a:ext uri="{FF2B5EF4-FFF2-40B4-BE49-F238E27FC236}">
                  <a16:creationId xmlns:a16="http://schemas.microsoft.com/office/drawing/2014/main" id="{06B5F2F8-0014-43E0-8457-FD6B86870219}"/>
                </a:ext>
              </a:extLst>
            </p:cNvPr>
            <p:cNvGrpSpPr/>
            <p:nvPr/>
          </p:nvGrpSpPr>
          <p:grpSpPr>
            <a:xfrm>
              <a:off x="3418609" y="-25286"/>
              <a:ext cx="5725883" cy="6877565"/>
              <a:chOff x="3418609" y="-25286"/>
              <a:chExt cx="5725883" cy="6877565"/>
            </a:xfrm>
          </p:grpSpPr>
          <p:pic>
            <p:nvPicPr>
              <p:cNvPr id="297" name="Google Shape;297;p17"/>
              <p:cNvPicPr preferRelativeResize="0"/>
              <p:nvPr/>
            </p:nvPicPr>
            <p:blipFill rotWithShape="1">
              <a:blip r:embed="rId3">
                <a:alphaModFix/>
              </a:blip>
              <a:srcRect/>
              <a:stretch/>
            </p:blipFill>
            <p:spPr>
              <a:xfrm>
                <a:off x="3418609" y="-25286"/>
                <a:ext cx="5721851" cy="6877565"/>
              </a:xfrm>
              <a:prstGeom prst="rect">
                <a:avLst/>
              </a:prstGeom>
              <a:noFill/>
              <a:ln>
                <a:noFill/>
              </a:ln>
            </p:spPr>
          </p:pic>
          <p:pic>
            <p:nvPicPr>
              <p:cNvPr id="298" name="Google Shape;298;p17"/>
              <p:cNvPicPr preferRelativeResize="0"/>
              <p:nvPr/>
            </p:nvPicPr>
            <p:blipFill rotWithShape="1">
              <a:blip r:embed="rId4">
                <a:alphaModFix/>
              </a:blip>
              <a:srcRect/>
              <a:stretch/>
            </p:blipFill>
            <p:spPr>
              <a:xfrm>
                <a:off x="6175954" y="-25286"/>
                <a:ext cx="2968538" cy="2881124"/>
              </a:xfrm>
              <a:prstGeom prst="rect">
                <a:avLst/>
              </a:prstGeom>
              <a:noFill/>
              <a:ln w="9525" cap="flat" cmpd="sng">
                <a:solidFill>
                  <a:srgbClr val="BFBFBF"/>
                </a:solidFill>
                <a:prstDash val="solid"/>
                <a:round/>
                <a:headEnd type="none" w="sm" len="sm"/>
                <a:tailEnd type="none" w="sm" len="sm"/>
              </a:ln>
            </p:spPr>
          </p:pic>
        </p:grpSp>
        <p:sp>
          <p:nvSpPr>
            <p:cNvPr id="5" name="Rectangle 4">
              <a:extLst>
                <a:ext uri="{FF2B5EF4-FFF2-40B4-BE49-F238E27FC236}">
                  <a16:creationId xmlns:a16="http://schemas.microsoft.com/office/drawing/2014/main" id="{5DB27CE3-6636-4CD1-806A-BADCBF77CF7F}"/>
                </a:ext>
              </a:extLst>
            </p:cNvPr>
            <p:cNvSpPr/>
            <p:nvPr/>
          </p:nvSpPr>
          <p:spPr>
            <a:xfrm>
              <a:off x="8159361" y="4424586"/>
              <a:ext cx="336939" cy="208374"/>
            </a:xfrm>
            <a:prstGeom prst="rect">
              <a:avLst/>
            </a:prstGeom>
            <a:solidFill>
              <a:srgbClr val="2018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100"/>
            </a:p>
          </p:txBody>
        </p:sp>
        <p:sp>
          <p:nvSpPr>
            <p:cNvPr id="24" name="Rectangle 23">
              <a:extLst>
                <a:ext uri="{FF2B5EF4-FFF2-40B4-BE49-F238E27FC236}">
                  <a16:creationId xmlns:a16="http://schemas.microsoft.com/office/drawing/2014/main" id="{6430DBBA-3D75-4E44-8708-C3F91B8C10D9}"/>
                </a:ext>
              </a:extLst>
            </p:cNvPr>
            <p:cNvSpPr/>
            <p:nvPr/>
          </p:nvSpPr>
          <p:spPr>
            <a:xfrm>
              <a:off x="8089900" y="5993334"/>
              <a:ext cx="404291" cy="166464"/>
            </a:xfrm>
            <a:prstGeom prst="rect">
              <a:avLst/>
            </a:prstGeom>
            <a:solidFill>
              <a:srgbClr val="19147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100"/>
            </a:p>
          </p:txBody>
        </p:sp>
      </p:grpSp>
      <p:pic>
        <p:nvPicPr>
          <p:cNvPr id="16" name="Google Shape;217;p9">
            <a:extLst>
              <a:ext uri="{FF2B5EF4-FFF2-40B4-BE49-F238E27FC236}">
                <a16:creationId xmlns:a16="http://schemas.microsoft.com/office/drawing/2014/main" id="{48102D80-05B1-4EB5-9032-B8FE1C952597}"/>
              </a:ext>
            </a:extLst>
          </p:cNvPr>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2249556" y="-12645"/>
            <a:ext cx="2958981" cy="4423183"/>
          </a:xfrm>
          <a:prstGeom prst="rect">
            <a:avLst/>
          </a:prstGeom>
          <a:noFill/>
          <a:ln>
            <a:noFill/>
          </a:ln>
        </p:spPr>
      </p:pic>
      <p:grpSp>
        <p:nvGrpSpPr>
          <p:cNvPr id="17" name="Google Shape;320;p18">
            <a:extLst>
              <a:ext uri="{FF2B5EF4-FFF2-40B4-BE49-F238E27FC236}">
                <a16:creationId xmlns:a16="http://schemas.microsoft.com/office/drawing/2014/main" id="{B085F097-AC11-4F03-A8CA-4462C4093B6C}"/>
              </a:ext>
            </a:extLst>
          </p:cNvPr>
          <p:cNvGrpSpPr/>
          <p:nvPr/>
        </p:nvGrpSpPr>
        <p:grpSpPr>
          <a:xfrm>
            <a:off x="152367" y="627945"/>
            <a:ext cx="1976322" cy="3296339"/>
            <a:chOff x="288129" y="41726"/>
            <a:chExt cx="2092366" cy="4113585"/>
          </a:xfrm>
        </p:grpSpPr>
        <p:pic>
          <p:nvPicPr>
            <p:cNvPr id="18" name="Google Shape;321;p18">
              <a:extLst>
                <a:ext uri="{FF2B5EF4-FFF2-40B4-BE49-F238E27FC236}">
                  <a16:creationId xmlns:a16="http://schemas.microsoft.com/office/drawing/2014/main" id="{50346488-2068-4179-8450-B7B6FC0E19CD}"/>
                </a:ext>
              </a:extLst>
            </p:cNvPr>
            <p:cNvPicPr preferRelativeResize="0"/>
            <p:nvPr/>
          </p:nvPicPr>
          <p:blipFill rotWithShape="1">
            <a:blip r:embed="rId6">
              <a:alphaModFix/>
            </a:blip>
            <a:srcRect/>
            <a:stretch/>
          </p:blipFill>
          <p:spPr>
            <a:xfrm>
              <a:off x="288129" y="41726"/>
              <a:ext cx="364949" cy="4113585"/>
            </a:xfrm>
            <a:prstGeom prst="rect">
              <a:avLst/>
            </a:prstGeom>
            <a:noFill/>
            <a:ln>
              <a:noFill/>
            </a:ln>
          </p:spPr>
        </p:pic>
        <p:sp>
          <p:nvSpPr>
            <p:cNvPr id="19" name="Google Shape;322;p18">
              <a:extLst>
                <a:ext uri="{FF2B5EF4-FFF2-40B4-BE49-F238E27FC236}">
                  <a16:creationId xmlns:a16="http://schemas.microsoft.com/office/drawing/2014/main" id="{C4BCA1D6-7270-4950-9149-00C855826FB0}"/>
                </a:ext>
              </a:extLst>
            </p:cNvPr>
            <p:cNvSpPr txBox="1"/>
            <p:nvPr/>
          </p:nvSpPr>
          <p:spPr>
            <a:xfrm>
              <a:off x="637805" y="602882"/>
              <a:ext cx="1742690" cy="149787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b="1" dirty="0">
                  <a:solidFill>
                    <a:schemeClr val="dk1"/>
                  </a:solidFill>
                  <a:latin typeface="Twentieth Century"/>
                  <a:ea typeface="Twentieth Century"/>
                  <a:cs typeface="Twentieth Century"/>
                  <a:sym typeface="Twentieth Century"/>
                </a:rPr>
                <a:t>Forte puissance de rayonnement infrarouge</a:t>
              </a:r>
              <a:endParaRPr sz="2400" dirty="0"/>
            </a:p>
          </p:txBody>
        </p:sp>
        <p:sp>
          <p:nvSpPr>
            <p:cNvPr id="20" name="Google Shape;323;p18">
              <a:extLst>
                <a:ext uri="{FF2B5EF4-FFF2-40B4-BE49-F238E27FC236}">
                  <a16:creationId xmlns:a16="http://schemas.microsoft.com/office/drawing/2014/main" id="{101243BC-BF02-4B82-A79B-7CF555EF94F2}"/>
                </a:ext>
              </a:extLst>
            </p:cNvPr>
            <p:cNvSpPr txBox="1"/>
            <p:nvPr/>
          </p:nvSpPr>
          <p:spPr>
            <a:xfrm>
              <a:off x="589621" y="2325705"/>
              <a:ext cx="1790874" cy="149787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b="1" dirty="0">
                  <a:solidFill>
                    <a:schemeClr val="dk1"/>
                  </a:solidFill>
                  <a:latin typeface="Twentieth Century"/>
                  <a:ea typeface="Twentieth Century"/>
                  <a:cs typeface="Twentieth Century"/>
                  <a:sym typeface="Twentieth Century"/>
                </a:rPr>
                <a:t>Faible </a:t>
              </a:r>
              <a:br>
                <a:rPr lang="fr-FR" b="1" dirty="0">
                  <a:solidFill>
                    <a:schemeClr val="dk1"/>
                  </a:solidFill>
                  <a:latin typeface="Twentieth Century"/>
                  <a:ea typeface="Twentieth Century"/>
                  <a:cs typeface="Twentieth Century"/>
                  <a:sym typeface="Twentieth Century"/>
                </a:rPr>
              </a:br>
              <a:r>
                <a:rPr lang="fr-FR" b="1" dirty="0">
                  <a:solidFill>
                    <a:schemeClr val="dk1"/>
                  </a:solidFill>
                  <a:latin typeface="Twentieth Century"/>
                  <a:ea typeface="Twentieth Century"/>
                  <a:cs typeface="Twentieth Century"/>
                  <a:sym typeface="Twentieth Century"/>
                </a:rPr>
                <a:t>puissance de rayonnement infrarouge</a:t>
              </a:r>
              <a:endParaRPr sz="2400" dirty="0"/>
            </a:p>
          </p:txBody>
        </p:sp>
        <p:sp>
          <p:nvSpPr>
            <p:cNvPr id="21" name="Google Shape;324;p18">
              <a:extLst>
                <a:ext uri="{FF2B5EF4-FFF2-40B4-BE49-F238E27FC236}">
                  <a16:creationId xmlns:a16="http://schemas.microsoft.com/office/drawing/2014/main" id="{CA0FDDC4-937D-4F9B-B42C-BB9BC9D0659E}"/>
                </a:ext>
              </a:extLst>
            </p:cNvPr>
            <p:cNvSpPr/>
            <p:nvPr/>
          </p:nvSpPr>
          <p:spPr>
            <a:xfrm rot="5400000">
              <a:off x="1257409" y="3773495"/>
              <a:ext cx="309975" cy="435565"/>
            </a:xfrm>
            <a:prstGeom prst="rightArrow">
              <a:avLst>
                <a:gd name="adj1" fmla="val 50000"/>
                <a:gd name="adj2" fmla="val 50000"/>
              </a:avLst>
            </a:prstGeom>
            <a:noFill/>
            <a:ln w="10000" cap="flat" cmpd="sng">
              <a:solidFill>
                <a:schemeClr val="dk1"/>
              </a:solidFill>
              <a:prstDash val="solid"/>
              <a:round/>
              <a:headEnd type="none" w="sm" len="sm"/>
              <a:tailEnd type="none" w="sm" len="sm"/>
            </a:ln>
            <a:effectLst>
              <a:outerShdw blurRad="38100" dist="30000" dir="5400000" rotWithShape="0">
                <a:srgbClr val="000000">
                  <a:alpha val="4470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400" b="1">
                <a:solidFill>
                  <a:schemeClr val="lt1"/>
                </a:solidFill>
                <a:latin typeface="Twentieth Century"/>
                <a:ea typeface="Twentieth Century"/>
                <a:cs typeface="Twentieth Century"/>
                <a:sym typeface="Twentieth Century"/>
              </a:endParaRPr>
            </a:p>
          </p:txBody>
        </p:sp>
        <p:sp>
          <p:nvSpPr>
            <p:cNvPr id="22" name="Google Shape;325;p18">
              <a:extLst>
                <a:ext uri="{FF2B5EF4-FFF2-40B4-BE49-F238E27FC236}">
                  <a16:creationId xmlns:a16="http://schemas.microsoft.com/office/drawing/2014/main" id="{1D6424E0-EF3D-4A7B-BC0A-4C7EB4091F07}"/>
                </a:ext>
              </a:extLst>
            </p:cNvPr>
            <p:cNvSpPr/>
            <p:nvPr/>
          </p:nvSpPr>
          <p:spPr>
            <a:xfrm rot="-5400000">
              <a:off x="1307217" y="125842"/>
              <a:ext cx="309975" cy="435565"/>
            </a:xfrm>
            <a:prstGeom prst="rightArrow">
              <a:avLst>
                <a:gd name="adj1" fmla="val 50000"/>
                <a:gd name="adj2" fmla="val 50000"/>
              </a:avLst>
            </a:prstGeom>
            <a:noFill/>
            <a:ln w="10000" cap="flat" cmpd="sng">
              <a:solidFill>
                <a:schemeClr val="dk1"/>
              </a:solidFill>
              <a:prstDash val="solid"/>
              <a:round/>
              <a:headEnd type="none" w="sm" len="sm"/>
              <a:tailEnd type="none" w="sm" len="sm"/>
            </a:ln>
            <a:effectLst>
              <a:outerShdw blurRad="38100" dist="30000" dir="5400000" rotWithShape="0">
                <a:srgbClr val="000000">
                  <a:alpha val="4470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400" b="1">
                <a:solidFill>
                  <a:schemeClr val="lt1"/>
                </a:solidFill>
                <a:latin typeface="Twentieth Century"/>
                <a:ea typeface="Twentieth Century"/>
                <a:cs typeface="Twentieth Century"/>
                <a:sym typeface="Twentieth Century"/>
              </a:endParaRPr>
            </a:p>
          </p:txBody>
        </p:sp>
      </p:grpSp>
      <p:sp>
        <p:nvSpPr>
          <p:cNvPr id="23" name="Google Shape;328;p18">
            <a:extLst>
              <a:ext uri="{FF2B5EF4-FFF2-40B4-BE49-F238E27FC236}">
                <a16:creationId xmlns:a16="http://schemas.microsoft.com/office/drawing/2014/main" id="{B69CDE0D-FC8C-4D62-8C41-EC4243632525}"/>
              </a:ext>
            </a:extLst>
          </p:cNvPr>
          <p:cNvSpPr txBox="1"/>
          <p:nvPr/>
        </p:nvSpPr>
        <p:spPr>
          <a:xfrm>
            <a:off x="465680" y="5909127"/>
            <a:ext cx="7555731"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2000" b="1" dirty="0">
                <a:solidFill>
                  <a:srgbClr val="FF0000"/>
                </a:solidFill>
                <a:latin typeface="Calibri"/>
                <a:ea typeface="Calibri"/>
                <a:cs typeface="Calibri"/>
                <a:sym typeface="Calibri"/>
              </a:rPr>
              <a:t>La puissance du rayonnement infrarouge émis par un objet augmente avec sa température </a:t>
            </a:r>
            <a:endParaRPr sz="2000" dirty="0">
              <a:solidFill>
                <a:schemeClr val="dk1"/>
              </a:solidFill>
              <a:latin typeface="Twentieth Century"/>
              <a:ea typeface="Twentieth Century"/>
              <a:cs typeface="Twentieth Century"/>
              <a:sym typeface="Twentieth Century"/>
            </a:endParaRPr>
          </a:p>
        </p:txBody>
      </p:sp>
    </p:spTree>
    <p:extLst>
      <p:ext uri="{BB962C8B-B14F-4D97-AF65-F5344CB8AC3E}">
        <p14:creationId xmlns:p14="http://schemas.microsoft.com/office/powerpoint/2010/main" val="34344147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18"/>
          <p:cNvSpPr txBox="1">
            <a:spLocks noGrp="1"/>
          </p:cNvSpPr>
          <p:nvPr>
            <p:ph type="sldNum" idx="12"/>
          </p:nvPr>
        </p:nvSpPr>
        <p:spPr>
          <a:xfrm>
            <a:off x="8496300" y="-57785"/>
            <a:ext cx="533400" cy="381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fld id="{00000000-1234-1234-1234-123412341234}" type="slidenum">
              <a:rPr lang="fr-FR"/>
              <a:t>14</a:t>
            </a:fld>
            <a:endParaRPr/>
          </a:p>
        </p:txBody>
      </p:sp>
      <p:pic>
        <p:nvPicPr>
          <p:cNvPr id="313" name="Google Shape;313;p1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258609" y="-29600"/>
            <a:ext cx="2270652" cy="2590623"/>
          </a:xfrm>
          <a:prstGeom prst="rect">
            <a:avLst/>
          </a:prstGeom>
          <a:noFill/>
          <a:ln>
            <a:noFill/>
          </a:ln>
        </p:spPr>
      </p:pic>
      <p:pic>
        <p:nvPicPr>
          <p:cNvPr id="314" name="Google Shape;314;p1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987227" y="-40498"/>
            <a:ext cx="2270215" cy="2590624"/>
          </a:xfrm>
          <a:prstGeom prst="rect">
            <a:avLst/>
          </a:prstGeom>
          <a:noFill/>
          <a:ln>
            <a:noFill/>
          </a:ln>
        </p:spPr>
      </p:pic>
      <p:grpSp>
        <p:nvGrpSpPr>
          <p:cNvPr id="315" name="Google Shape;315;p18"/>
          <p:cNvGrpSpPr/>
          <p:nvPr/>
        </p:nvGrpSpPr>
        <p:grpSpPr>
          <a:xfrm>
            <a:off x="3039533" y="2804694"/>
            <a:ext cx="5903781" cy="1866899"/>
            <a:chOff x="1401701" y="3498333"/>
            <a:chExt cx="7664381" cy="2369174"/>
          </a:xfrm>
        </p:grpSpPr>
        <p:pic>
          <p:nvPicPr>
            <p:cNvPr id="316" name="Google Shape;316;p18"/>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263007" y="3513318"/>
              <a:ext cx="3803075" cy="2354189"/>
            </a:xfrm>
            <a:prstGeom prst="rect">
              <a:avLst/>
            </a:prstGeom>
            <a:noFill/>
            <a:ln>
              <a:noFill/>
            </a:ln>
          </p:spPr>
        </p:pic>
        <p:pic>
          <p:nvPicPr>
            <p:cNvPr id="317" name="Google Shape;317;p18"/>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401701" y="3498333"/>
              <a:ext cx="3675670" cy="2348554"/>
            </a:xfrm>
            <a:prstGeom prst="rect">
              <a:avLst/>
            </a:prstGeom>
            <a:noFill/>
            <a:ln>
              <a:noFill/>
            </a:ln>
          </p:spPr>
        </p:pic>
        <p:sp>
          <p:nvSpPr>
            <p:cNvPr id="318" name="Google Shape;318;p18"/>
            <p:cNvSpPr txBox="1"/>
            <p:nvPr/>
          </p:nvSpPr>
          <p:spPr>
            <a:xfrm>
              <a:off x="1713033" y="4386466"/>
              <a:ext cx="2809470" cy="74210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600" b="1">
                  <a:solidFill>
                    <a:schemeClr val="lt1"/>
                  </a:solidFill>
                  <a:latin typeface="Twentieth Century"/>
                  <a:ea typeface="Twentieth Century"/>
                  <a:cs typeface="Twentieth Century"/>
                  <a:sym typeface="Twentieth Century"/>
                </a:rPr>
                <a:t>Radiateur à température ambiante </a:t>
              </a:r>
              <a:endParaRPr sz="1600">
                <a:solidFill>
                  <a:schemeClr val="lt1"/>
                </a:solidFill>
                <a:latin typeface="Twentieth Century"/>
                <a:ea typeface="Twentieth Century"/>
                <a:cs typeface="Twentieth Century"/>
                <a:sym typeface="Twentieth Century"/>
              </a:endParaRPr>
            </a:p>
          </p:txBody>
        </p:sp>
        <p:sp>
          <p:nvSpPr>
            <p:cNvPr id="319" name="Google Shape;319;p18"/>
            <p:cNvSpPr txBox="1"/>
            <p:nvPr/>
          </p:nvSpPr>
          <p:spPr>
            <a:xfrm>
              <a:off x="5604829" y="4501600"/>
              <a:ext cx="2819537" cy="4296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600" b="1">
                  <a:solidFill>
                    <a:schemeClr val="dk1"/>
                  </a:solidFill>
                  <a:latin typeface="Twentieth Century"/>
                  <a:ea typeface="Twentieth Century"/>
                  <a:cs typeface="Twentieth Century"/>
                  <a:sym typeface="Twentieth Century"/>
                </a:rPr>
                <a:t>Radiateur plus chaud</a:t>
              </a:r>
              <a:endParaRPr sz="1600">
                <a:solidFill>
                  <a:schemeClr val="dk1"/>
                </a:solidFill>
                <a:latin typeface="Twentieth Century"/>
                <a:ea typeface="Twentieth Century"/>
                <a:cs typeface="Twentieth Century"/>
                <a:sym typeface="Twentieth Century"/>
              </a:endParaRPr>
            </a:p>
          </p:txBody>
        </p:sp>
      </p:grpSp>
      <p:grpSp>
        <p:nvGrpSpPr>
          <p:cNvPr id="320" name="Google Shape;320;p18"/>
          <p:cNvGrpSpPr/>
          <p:nvPr/>
        </p:nvGrpSpPr>
        <p:grpSpPr>
          <a:xfrm>
            <a:off x="883955" y="9380"/>
            <a:ext cx="1565034" cy="2610345"/>
            <a:chOff x="288129" y="41726"/>
            <a:chExt cx="2092366" cy="4113585"/>
          </a:xfrm>
        </p:grpSpPr>
        <p:pic>
          <p:nvPicPr>
            <p:cNvPr id="321" name="Google Shape;321;p18"/>
            <p:cNvPicPr preferRelativeResize="0"/>
            <p:nvPr/>
          </p:nvPicPr>
          <p:blipFill rotWithShape="1">
            <a:blip r:embed="rId7">
              <a:alphaModFix/>
            </a:blip>
            <a:srcRect/>
            <a:stretch/>
          </p:blipFill>
          <p:spPr>
            <a:xfrm>
              <a:off x="288129" y="41726"/>
              <a:ext cx="364949" cy="4113585"/>
            </a:xfrm>
            <a:prstGeom prst="rect">
              <a:avLst/>
            </a:prstGeom>
            <a:noFill/>
            <a:ln>
              <a:noFill/>
            </a:ln>
          </p:spPr>
        </p:pic>
        <p:sp>
          <p:nvSpPr>
            <p:cNvPr id="322" name="Google Shape;322;p18"/>
            <p:cNvSpPr txBox="1"/>
            <p:nvPr/>
          </p:nvSpPr>
          <p:spPr>
            <a:xfrm>
              <a:off x="637805" y="602882"/>
              <a:ext cx="1742690" cy="129568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400" b="1" dirty="0">
                  <a:solidFill>
                    <a:schemeClr val="dk1"/>
                  </a:solidFill>
                  <a:latin typeface="Twentieth Century"/>
                  <a:ea typeface="Twentieth Century"/>
                  <a:cs typeface="Twentieth Century"/>
                  <a:sym typeface="Twentieth Century"/>
                </a:rPr>
                <a:t>Forte puissance de rayonnement infrarouge</a:t>
              </a:r>
              <a:endParaRPr dirty="0"/>
            </a:p>
          </p:txBody>
        </p:sp>
        <p:sp>
          <p:nvSpPr>
            <p:cNvPr id="323" name="Google Shape;323;p18"/>
            <p:cNvSpPr txBox="1"/>
            <p:nvPr/>
          </p:nvSpPr>
          <p:spPr>
            <a:xfrm>
              <a:off x="589621" y="2325705"/>
              <a:ext cx="1790874" cy="115301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400" b="1" dirty="0">
                  <a:solidFill>
                    <a:schemeClr val="dk1"/>
                  </a:solidFill>
                  <a:latin typeface="Twentieth Century"/>
                  <a:ea typeface="Twentieth Century"/>
                  <a:cs typeface="Twentieth Century"/>
                  <a:sym typeface="Twentieth Century"/>
                </a:rPr>
                <a:t>Faible </a:t>
              </a:r>
              <a:br>
                <a:rPr lang="fr-FR" sz="1400" b="1" dirty="0">
                  <a:solidFill>
                    <a:schemeClr val="dk1"/>
                  </a:solidFill>
                  <a:latin typeface="Twentieth Century"/>
                  <a:ea typeface="Twentieth Century"/>
                  <a:cs typeface="Twentieth Century"/>
                  <a:sym typeface="Twentieth Century"/>
                </a:rPr>
              </a:br>
              <a:r>
                <a:rPr lang="fr-FR" sz="1400" b="1" dirty="0">
                  <a:solidFill>
                    <a:schemeClr val="dk1"/>
                  </a:solidFill>
                  <a:latin typeface="Twentieth Century"/>
                  <a:ea typeface="Twentieth Century"/>
                  <a:cs typeface="Twentieth Century"/>
                  <a:sym typeface="Twentieth Century"/>
                </a:rPr>
                <a:t>puissance de rayonnement infrarouge</a:t>
              </a:r>
              <a:endParaRPr dirty="0"/>
            </a:p>
          </p:txBody>
        </p:sp>
        <p:sp>
          <p:nvSpPr>
            <p:cNvPr id="324" name="Google Shape;324;p18"/>
            <p:cNvSpPr/>
            <p:nvPr/>
          </p:nvSpPr>
          <p:spPr>
            <a:xfrm rot="5400000">
              <a:off x="1257409" y="3773495"/>
              <a:ext cx="309975" cy="435565"/>
            </a:xfrm>
            <a:prstGeom prst="rightArrow">
              <a:avLst>
                <a:gd name="adj1" fmla="val 50000"/>
                <a:gd name="adj2" fmla="val 50000"/>
              </a:avLst>
            </a:prstGeom>
            <a:noFill/>
            <a:ln w="10000" cap="flat" cmpd="sng">
              <a:solidFill>
                <a:schemeClr val="dk1"/>
              </a:solidFill>
              <a:prstDash val="solid"/>
              <a:round/>
              <a:headEnd type="none" w="sm" len="sm"/>
              <a:tailEnd type="none" w="sm" len="sm"/>
            </a:ln>
            <a:effectLst>
              <a:outerShdw blurRad="38100" dist="30000" dir="5400000" rotWithShape="0">
                <a:srgbClr val="000000">
                  <a:alpha val="4470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100" b="1">
                <a:solidFill>
                  <a:schemeClr val="lt1"/>
                </a:solidFill>
                <a:latin typeface="Twentieth Century"/>
                <a:ea typeface="Twentieth Century"/>
                <a:cs typeface="Twentieth Century"/>
                <a:sym typeface="Twentieth Century"/>
              </a:endParaRPr>
            </a:p>
          </p:txBody>
        </p:sp>
        <p:sp>
          <p:nvSpPr>
            <p:cNvPr id="325" name="Google Shape;325;p18"/>
            <p:cNvSpPr/>
            <p:nvPr/>
          </p:nvSpPr>
          <p:spPr>
            <a:xfrm rot="-5400000">
              <a:off x="1307217" y="125842"/>
              <a:ext cx="309975" cy="435565"/>
            </a:xfrm>
            <a:prstGeom prst="rightArrow">
              <a:avLst>
                <a:gd name="adj1" fmla="val 50000"/>
                <a:gd name="adj2" fmla="val 50000"/>
              </a:avLst>
            </a:prstGeom>
            <a:noFill/>
            <a:ln w="10000" cap="flat" cmpd="sng">
              <a:solidFill>
                <a:schemeClr val="dk1"/>
              </a:solidFill>
              <a:prstDash val="solid"/>
              <a:round/>
              <a:headEnd type="none" w="sm" len="sm"/>
              <a:tailEnd type="none" w="sm" len="sm"/>
            </a:ln>
            <a:effectLst>
              <a:outerShdw blurRad="38100" dist="30000" dir="5400000" rotWithShape="0">
                <a:srgbClr val="000000">
                  <a:alpha val="4470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100" b="1">
                <a:solidFill>
                  <a:schemeClr val="lt1"/>
                </a:solidFill>
                <a:latin typeface="Twentieth Century"/>
                <a:ea typeface="Twentieth Century"/>
                <a:cs typeface="Twentieth Century"/>
                <a:sym typeface="Twentieth Century"/>
              </a:endParaRPr>
            </a:p>
          </p:txBody>
        </p:sp>
      </p:grpSp>
      <p:sp>
        <p:nvSpPr>
          <p:cNvPr id="327" name="Google Shape;327;p18"/>
          <p:cNvSpPr txBox="1"/>
          <p:nvPr/>
        </p:nvSpPr>
        <p:spPr>
          <a:xfrm>
            <a:off x="2190945" y="4785259"/>
            <a:ext cx="6705080" cy="17543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b="1" dirty="0">
                <a:solidFill>
                  <a:schemeClr val="dk1"/>
                </a:solidFill>
                <a:latin typeface="Calibri"/>
                <a:ea typeface="Calibri"/>
                <a:cs typeface="Calibri"/>
                <a:sym typeface="Calibri"/>
              </a:rPr>
              <a:t>Ainsi on peut réinterpréter plus précisément l’idée</a:t>
            </a:r>
            <a:r>
              <a:rPr lang="fr-FR" sz="1800" b="1" dirty="0">
                <a:solidFill>
                  <a:schemeClr val="tx1"/>
                </a:solidFill>
                <a:latin typeface="Calibri"/>
                <a:ea typeface="Calibri"/>
                <a:cs typeface="Calibri"/>
                <a:sym typeface="Calibri"/>
              </a:rPr>
              <a:t> qu’</a:t>
            </a:r>
            <a:r>
              <a:rPr lang="fr-FR" sz="1800" b="1" i="1" dirty="0">
                <a:solidFill>
                  <a:schemeClr val="tx1"/>
                </a:solidFill>
                <a:latin typeface="Calibri"/>
                <a:ea typeface="Calibri"/>
                <a:cs typeface="Calibri"/>
                <a:sym typeface="Calibri"/>
              </a:rPr>
              <a:t>un radiateur « envoie » une sorte de « chaleur  » vers les mains </a:t>
            </a:r>
            <a:r>
              <a:rPr lang="fr-FR" sz="1800" b="1" dirty="0">
                <a:solidFill>
                  <a:schemeClr val="tx1"/>
                </a:solidFill>
                <a:latin typeface="Calibri"/>
                <a:ea typeface="Calibri"/>
                <a:cs typeface="Calibri"/>
                <a:sym typeface="Calibri"/>
              </a:rPr>
              <a:t>en </a:t>
            </a:r>
            <a:r>
              <a:rPr lang="fr-FR" sz="1800" b="1" dirty="0">
                <a:solidFill>
                  <a:schemeClr val="dk1"/>
                </a:solidFill>
                <a:latin typeface="Calibri"/>
                <a:ea typeface="Calibri"/>
                <a:cs typeface="Calibri"/>
                <a:sym typeface="Calibri"/>
              </a:rPr>
              <a:t>disant : qu’il </a:t>
            </a:r>
            <a:r>
              <a:rPr lang="fr-FR" sz="1800" b="1" u="sng" dirty="0">
                <a:solidFill>
                  <a:srgbClr val="FF0000"/>
                </a:solidFill>
                <a:latin typeface="Calibri"/>
                <a:ea typeface="Calibri"/>
                <a:cs typeface="Calibri"/>
                <a:sym typeface="Calibri"/>
              </a:rPr>
              <a:t>émet</a:t>
            </a:r>
            <a:r>
              <a:rPr lang="fr-FR" sz="1800" b="1" dirty="0">
                <a:solidFill>
                  <a:schemeClr val="dk1"/>
                </a:solidFill>
                <a:latin typeface="Calibri"/>
                <a:ea typeface="Calibri"/>
                <a:cs typeface="Calibri"/>
                <a:sym typeface="Calibri"/>
              </a:rPr>
              <a:t> </a:t>
            </a:r>
            <a:r>
              <a:rPr lang="fr-FR" sz="1800" b="1" dirty="0">
                <a:solidFill>
                  <a:srgbClr val="FF0000"/>
                </a:solidFill>
                <a:latin typeface="Calibri"/>
                <a:ea typeface="Calibri"/>
                <a:cs typeface="Calibri"/>
                <a:sym typeface="Calibri"/>
              </a:rPr>
              <a:t>du </a:t>
            </a:r>
            <a:r>
              <a:rPr lang="fr-FR" sz="1800" b="1" u="sng" dirty="0">
                <a:solidFill>
                  <a:srgbClr val="FF0000"/>
                </a:solidFill>
                <a:latin typeface="Calibri"/>
                <a:ea typeface="Calibri"/>
                <a:cs typeface="Calibri"/>
                <a:sym typeface="Calibri"/>
              </a:rPr>
              <a:t>rayonnement infrarouge</a:t>
            </a:r>
            <a:r>
              <a:rPr lang="fr-FR" sz="1800" b="1" dirty="0">
                <a:solidFill>
                  <a:srgbClr val="FF0000"/>
                </a:solidFill>
                <a:latin typeface="Calibri"/>
                <a:ea typeface="Calibri"/>
                <a:cs typeface="Calibri"/>
                <a:sym typeface="Calibri"/>
              </a:rPr>
              <a:t> qui est </a:t>
            </a:r>
            <a:r>
              <a:rPr lang="fr-FR" sz="1800" b="1" u="sng" dirty="0">
                <a:solidFill>
                  <a:srgbClr val="FF0000"/>
                </a:solidFill>
                <a:latin typeface="Calibri"/>
                <a:ea typeface="Calibri"/>
                <a:cs typeface="Calibri"/>
                <a:sym typeface="Calibri"/>
              </a:rPr>
              <a:t>reçu</a:t>
            </a:r>
            <a:r>
              <a:rPr lang="fr-FR" sz="1800" b="1" dirty="0">
                <a:solidFill>
                  <a:srgbClr val="FF0000"/>
                </a:solidFill>
                <a:latin typeface="Calibri"/>
                <a:ea typeface="Calibri"/>
                <a:cs typeface="Calibri"/>
                <a:sym typeface="Calibri"/>
              </a:rPr>
              <a:t> par les mains. </a:t>
            </a:r>
            <a:r>
              <a:rPr lang="fr-FR" sz="1800" b="1" dirty="0">
                <a:solidFill>
                  <a:schemeClr val="dk1"/>
                </a:solidFill>
                <a:latin typeface="Calibri"/>
                <a:ea typeface="Calibri"/>
                <a:cs typeface="Calibri"/>
                <a:sym typeface="Calibri"/>
              </a:rPr>
              <a:t>Et de même que pour la barre de cuivre, plus le radiateur est chaud, puis la puissance de rayonnement infrarouge émis est grande.</a:t>
            </a:r>
            <a:endParaRPr sz="1800" b="1" dirty="0">
              <a:solidFill>
                <a:schemeClr val="dk1"/>
              </a:solidFill>
              <a:latin typeface="Calibri"/>
              <a:ea typeface="Calibri"/>
              <a:cs typeface="Calibri"/>
              <a:sym typeface="Calibri"/>
            </a:endParaRPr>
          </a:p>
          <a:p>
            <a:pPr marL="0" marR="0" lvl="0" indent="0" algn="l" rtl="0">
              <a:spcBef>
                <a:spcPts val="0"/>
              </a:spcBef>
              <a:spcAft>
                <a:spcPts val="0"/>
              </a:spcAft>
              <a:buNone/>
            </a:pPr>
            <a:endParaRPr sz="1800" b="1" dirty="0">
              <a:solidFill>
                <a:schemeClr val="dk1"/>
              </a:solidFill>
              <a:latin typeface="Calibri"/>
              <a:ea typeface="Calibri"/>
              <a:cs typeface="Calibri"/>
              <a:sym typeface="Calibri"/>
            </a:endParaRPr>
          </a:p>
        </p:txBody>
      </p:sp>
      <p:sp>
        <p:nvSpPr>
          <p:cNvPr id="328" name="Google Shape;328;p18"/>
          <p:cNvSpPr txBox="1"/>
          <p:nvPr/>
        </p:nvSpPr>
        <p:spPr>
          <a:xfrm>
            <a:off x="326337" y="2826789"/>
            <a:ext cx="2276991" cy="147732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b="1" dirty="0">
                <a:solidFill>
                  <a:srgbClr val="FF0000"/>
                </a:solidFill>
                <a:latin typeface="Calibri"/>
                <a:ea typeface="Calibri"/>
                <a:cs typeface="Calibri"/>
                <a:sym typeface="Calibri"/>
              </a:rPr>
              <a:t>La puissance du rayonnement infrarouge émis par un objet augmente avec sa température </a:t>
            </a:r>
            <a:endParaRPr sz="1800" dirty="0">
              <a:solidFill>
                <a:schemeClr val="dk1"/>
              </a:solidFill>
              <a:latin typeface="Twentieth Century"/>
              <a:ea typeface="Twentieth Century"/>
              <a:cs typeface="Twentieth Century"/>
              <a:sym typeface="Twentieth Century"/>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320;p18">
            <a:extLst>
              <a:ext uri="{FF2B5EF4-FFF2-40B4-BE49-F238E27FC236}">
                <a16:creationId xmlns:a16="http://schemas.microsoft.com/office/drawing/2014/main" id="{21405A59-8C7F-A1C1-71EA-D1515C351187}"/>
              </a:ext>
            </a:extLst>
          </p:cNvPr>
          <p:cNvGrpSpPr/>
          <p:nvPr/>
        </p:nvGrpSpPr>
        <p:grpSpPr>
          <a:xfrm>
            <a:off x="7469742" y="651904"/>
            <a:ext cx="1565034" cy="2623655"/>
            <a:chOff x="288129" y="41726"/>
            <a:chExt cx="2092366" cy="4134560"/>
          </a:xfrm>
        </p:grpSpPr>
        <p:pic>
          <p:nvPicPr>
            <p:cNvPr id="3" name="Google Shape;321;p18">
              <a:extLst>
                <a:ext uri="{FF2B5EF4-FFF2-40B4-BE49-F238E27FC236}">
                  <a16:creationId xmlns:a16="http://schemas.microsoft.com/office/drawing/2014/main" id="{991129C1-ED29-B32D-5D62-6FF16831DF63}"/>
                </a:ext>
              </a:extLst>
            </p:cNvPr>
            <p:cNvPicPr preferRelativeResize="0"/>
            <p:nvPr/>
          </p:nvPicPr>
          <p:blipFill rotWithShape="1">
            <a:blip r:embed="rId2">
              <a:alphaModFix/>
            </a:blip>
            <a:srcRect/>
            <a:stretch/>
          </p:blipFill>
          <p:spPr>
            <a:xfrm>
              <a:off x="288129" y="41726"/>
              <a:ext cx="364949" cy="4113585"/>
            </a:xfrm>
            <a:prstGeom prst="rect">
              <a:avLst/>
            </a:prstGeom>
            <a:noFill/>
            <a:ln>
              <a:noFill/>
            </a:ln>
          </p:spPr>
        </p:pic>
        <p:sp>
          <p:nvSpPr>
            <p:cNvPr id="4" name="Google Shape;322;p18">
              <a:extLst>
                <a:ext uri="{FF2B5EF4-FFF2-40B4-BE49-F238E27FC236}">
                  <a16:creationId xmlns:a16="http://schemas.microsoft.com/office/drawing/2014/main" id="{F3820356-E75D-842F-AA4F-FE6B34050A3A}"/>
                </a:ext>
              </a:extLst>
            </p:cNvPr>
            <p:cNvSpPr txBox="1"/>
            <p:nvPr/>
          </p:nvSpPr>
          <p:spPr>
            <a:xfrm>
              <a:off x="637805" y="602882"/>
              <a:ext cx="1742690" cy="129568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400" b="1" dirty="0">
                  <a:solidFill>
                    <a:schemeClr val="dk1"/>
                  </a:solidFill>
                  <a:latin typeface="Twentieth Century"/>
                  <a:ea typeface="Twentieth Century"/>
                  <a:cs typeface="Twentieth Century"/>
                  <a:sym typeface="Twentieth Century"/>
                </a:rPr>
                <a:t>Forte puissance de rayonnement infrarouge</a:t>
              </a:r>
              <a:endParaRPr dirty="0"/>
            </a:p>
          </p:txBody>
        </p:sp>
        <p:sp>
          <p:nvSpPr>
            <p:cNvPr id="5" name="Google Shape;323;p18">
              <a:extLst>
                <a:ext uri="{FF2B5EF4-FFF2-40B4-BE49-F238E27FC236}">
                  <a16:creationId xmlns:a16="http://schemas.microsoft.com/office/drawing/2014/main" id="{9282AAB3-E876-2409-1909-21EA17BABB1D}"/>
                </a:ext>
              </a:extLst>
            </p:cNvPr>
            <p:cNvSpPr txBox="1"/>
            <p:nvPr/>
          </p:nvSpPr>
          <p:spPr>
            <a:xfrm>
              <a:off x="589621" y="2325705"/>
              <a:ext cx="1790874" cy="115301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400" b="1">
                  <a:solidFill>
                    <a:schemeClr val="dk1"/>
                  </a:solidFill>
                  <a:latin typeface="Twentieth Century"/>
                  <a:ea typeface="Twentieth Century"/>
                  <a:cs typeface="Twentieth Century"/>
                  <a:sym typeface="Twentieth Century"/>
                </a:rPr>
                <a:t>Faible </a:t>
              </a:r>
              <a:br>
                <a:rPr lang="fr-FR" sz="1400" b="1">
                  <a:solidFill>
                    <a:schemeClr val="dk1"/>
                  </a:solidFill>
                  <a:latin typeface="Twentieth Century"/>
                  <a:ea typeface="Twentieth Century"/>
                  <a:cs typeface="Twentieth Century"/>
                  <a:sym typeface="Twentieth Century"/>
                </a:rPr>
              </a:br>
              <a:r>
                <a:rPr lang="fr-FR" sz="1400" b="1">
                  <a:solidFill>
                    <a:schemeClr val="dk1"/>
                  </a:solidFill>
                  <a:latin typeface="Twentieth Century"/>
                  <a:ea typeface="Twentieth Century"/>
                  <a:cs typeface="Twentieth Century"/>
                  <a:sym typeface="Twentieth Century"/>
                </a:rPr>
                <a:t>puissance de rayonnement infrarouge</a:t>
              </a:r>
              <a:endParaRPr/>
            </a:p>
          </p:txBody>
        </p:sp>
        <p:sp>
          <p:nvSpPr>
            <p:cNvPr id="6" name="Google Shape;324;p18">
              <a:extLst>
                <a:ext uri="{FF2B5EF4-FFF2-40B4-BE49-F238E27FC236}">
                  <a16:creationId xmlns:a16="http://schemas.microsoft.com/office/drawing/2014/main" id="{3B0233FB-260F-4BFC-DA8B-8B7CF0A75388}"/>
                </a:ext>
              </a:extLst>
            </p:cNvPr>
            <p:cNvSpPr/>
            <p:nvPr/>
          </p:nvSpPr>
          <p:spPr>
            <a:xfrm rot="5400000">
              <a:off x="1257409" y="3803516"/>
              <a:ext cx="309975" cy="435565"/>
            </a:xfrm>
            <a:prstGeom prst="rightArrow">
              <a:avLst>
                <a:gd name="adj1" fmla="val 50000"/>
                <a:gd name="adj2" fmla="val 50000"/>
              </a:avLst>
            </a:prstGeom>
            <a:noFill/>
            <a:ln w="10000" cap="flat" cmpd="sng">
              <a:solidFill>
                <a:schemeClr val="dk1"/>
              </a:solidFill>
              <a:prstDash val="solid"/>
              <a:round/>
              <a:headEnd type="none" w="sm" len="sm"/>
              <a:tailEnd type="none" w="sm" len="sm"/>
            </a:ln>
            <a:effectLst>
              <a:outerShdw blurRad="38100" dist="30000" dir="5400000" rotWithShape="0">
                <a:srgbClr val="000000">
                  <a:alpha val="4470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100" b="1">
                <a:solidFill>
                  <a:schemeClr val="lt1"/>
                </a:solidFill>
                <a:latin typeface="Twentieth Century"/>
                <a:ea typeface="Twentieth Century"/>
                <a:cs typeface="Twentieth Century"/>
                <a:sym typeface="Twentieth Century"/>
              </a:endParaRPr>
            </a:p>
          </p:txBody>
        </p:sp>
        <p:sp>
          <p:nvSpPr>
            <p:cNvPr id="7" name="Google Shape;325;p18">
              <a:extLst>
                <a:ext uri="{FF2B5EF4-FFF2-40B4-BE49-F238E27FC236}">
                  <a16:creationId xmlns:a16="http://schemas.microsoft.com/office/drawing/2014/main" id="{9F4C02FB-80F1-3CFB-E4A6-8172B63AC817}"/>
                </a:ext>
              </a:extLst>
            </p:cNvPr>
            <p:cNvSpPr/>
            <p:nvPr/>
          </p:nvSpPr>
          <p:spPr>
            <a:xfrm rot="-5400000">
              <a:off x="1307217" y="125842"/>
              <a:ext cx="309975" cy="435565"/>
            </a:xfrm>
            <a:prstGeom prst="rightArrow">
              <a:avLst>
                <a:gd name="adj1" fmla="val 50000"/>
                <a:gd name="adj2" fmla="val 50000"/>
              </a:avLst>
            </a:prstGeom>
            <a:noFill/>
            <a:ln w="10000" cap="flat" cmpd="sng">
              <a:solidFill>
                <a:schemeClr val="dk1"/>
              </a:solidFill>
              <a:prstDash val="solid"/>
              <a:round/>
              <a:headEnd type="none" w="sm" len="sm"/>
              <a:tailEnd type="none" w="sm" len="sm"/>
            </a:ln>
            <a:effectLst>
              <a:outerShdw blurRad="38100" dist="30000" dir="5400000" rotWithShape="0">
                <a:srgbClr val="000000">
                  <a:alpha val="4470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100" b="1">
                <a:solidFill>
                  <a:schemeClr val="lt1"/>
                </a:solidFill>
                <a:latin typeface="Twentieth Century"/>
                <a:ea typeface="Twentieth Century"/>
                <a:cs typeface="Twentieth Century"/>
                <a:sym typeface="Twentieth Century"/>
              </a:endParaRPr>
            </a:p>
          </p:txBody>
        </p:sp>
      </p:grpSp>
      <p:pic>
        <p:nvPicPr>
          <p:cNvPr id="8" name="Google Shape;217;p9">
            <a:extLst>
              <a:ext uri="{FF2B5EF4-FFF2-40B4-BE49-F238E27FC236}">
                <a16:creationId xmlns:a16="http://schemas.microsoft.com/office/drawing/2014/main" id="{2C8D4379-8D13-894D-1D81-4E1511A4B736}"/>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572000" y="676994"/>
            <a:ext cx="2660296" cy="2387871"/>
          </a:xfrm>
          <a:prstGeom prst="rect">
            <a:avLst/>
          </a:prstGeom>
          <a:noFill/>
          <a:ln>
            <a:noFill/>
          </a:ln>
        </p:spPr>
      </p:pic>
      <p:sp>
        <p:nvSpPr>
          <p:cNvPr id="10" name="ZoneTexte 9">
            <a:extLst>
              <a:ext uri="{FF2B5EF4-FFF2-40B4-BE49-F238E27FC236}">
                <a16:creationId xmlns:a16="http://schemas.microsoft.com/office/drawing/2014/main" id="{BAD5CEFA-C44F-10D1-A9A7-A916025ACEF3}"/>
              </a:ext>
            </a:extLst>
          </p:cNvPr>
          <p:cNvSpPr txBox="1"/>
          <p:nvPr/>
        </p:nvSpPr>
        <p:spPr>
          <a:xfrm>
            <a:off x="147103" y="1007995"/>
            <a:ext cx="4424897" cy="1569660"/>
          </a:xfrm>
          <a:prstGeom prst="rect">
            <a:avLst/>
          </a:prstGeom>
          <a:noFill/>
        </p:spPr>
        <p:txBody>
          <a:bodyPr wrap="square" rtlCol="0">
            <a:spAutoFit/>
          </a:bodyPr>
          <a:lstStyle/>
          <a:p>
            <a:r>
              <a:rPr lang="fr-FR" sz="1600" dirty="0"/>
              <a:t>« Chaud » ou « froid », c’est toujours relatif à une référence. En général l’échelle de couleur s’ajuste à la plus grande puissance de rayonnement IR reçu, ici le visage, à 35°C. </a:t>
            </a:r>
          </a:p>
          <a:p>
            <a:endParaRPr lang="fr-FR" sz="1600" dirty="0"/>
          </a:p>
          <a:p>
            <a:r>
              <a:rPr lang="fr-FR" sz="1600" dirty="0"/>
              <a:t>Là la barre de cuivre, à 150°C</a:t>
            </a:r>
          </a:p>
        </p:txBody>
      </p:sp>
      <p:sp>
        <p:nvSpPr>
          <p:cNvPr id="12" name="ZoneTexte 11">
            <a:extLst>
              <a:ext uri="{FF2B5EF4-FFF2-40B4-BE49-F238E27FC236}">
                <a16:creationId xmlns:a16="http://schemas.microsoft.com/office/drawing/2014/main" id="{A76C56BD-7498-DE0D-82F6-E259DF1DCAB2}"/>
              </a:ext>
            </a:extLst>
          </p:cNvPr>
          <p:cNvSpPr txBox="1"/>
          <p:nvPr/>
        </p:nvSpPr>
        <p:spPr>
          <a:xfrm>
            <a:off x="455027" y="59885"/>
            <a:ext cx="8208081" cy="369332"/>
          </a:xfrm>
          <a:prstGeom prst="rect">
            <a:avLst/>
          </a:prstGeom>
          <a:noFill/>
        </p:spPr>
        <p:txBody>
          <a:bodyPr wrap="none" rtlCol="0">
            <a:spAutoFit/>
          </a:bodyPr>
          <a:lstStyle/>
          <a:p>
            <a:r>
              <a:rPr lang="fr-FR" b="1" dirty="0">
                <a:solidFill>
                  <a:srgbClr val="00B050"/>
                </a:solidFill>
              </a:rPr>
              <a:t>Ok et donc il n’y a que les objets chauds qui émettent du rayonnement infrarouge ? </a:t>
            </a:r>
          </a:p>
        </p:txBody>
      </p:sp>
      <p:pic>
        <p:nvPicPr>
          <p:cNvPr id="13" name="Google Shape;297;p17">
            <a:extLst>
              <a:ext uri="{FF2B5EF4-FFF2-40B4-BE49-F238E27FC236}">
                <a16:creationId xmlns:a16="http://schemas.microsoft.com/office/drawing/2014/main" id="{A56833B9-63E9-AFBB-DE41-BEB4C417246E}"/>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76122" y="2659759"/>
            <a:ext cx="2450327" cy="2945250"/>
          </a:xfrm>
          <a:prstGeom prst="rect">
            <a:avLst/>
          </a:prstGeom>
          <a:noFill/>
          <a:ln>
            <a:noFill/>
          </a:ln>
        </p:spPr>
      </p:pic>
      <p:sp>
        <p:nvSpPr>
          <p:cNvPr id="14" name="ZoneTexte 13">
            <a:extLst>
              <a:ext uri="{FF2B5EF4-FFF2-40B4-BE49-F238E27FC236}">
                <a16:creationId xmlns:a16="http://schemas.microsoft.com/office/drawing/2014/main" id="{1418F110-A1C9-69BE-2526-03E3D00EDA6A}"/>
              </a:ext>
            </a:extLst>
          </p:cNvPr>
          <p:cNvSpPr txBox="1"/>
          <p:nvPr/>
        </p:nvSpPr>
        <p:spPr>
          <a:xfrm>
            <a:off x="2967996" y="3199360"/>
            <a:ext cx="3364500" cy="3539430"/>
          </a:xfrm>
          <a:prstGeom prst="rect">
            <a:avLst/>
          </a:prstGeom>
          <a:noFill/>
        </p:spPr>
        <p:txBody>
          <a:bodyPr wrap="square" rtlCol="0">
            <a:spAutoFit/>
          </a:bodyPr>
          <a:lstStyle/>
          <a:p>
            <a:r>
              <a:rPr lang="fr-FR" sz="1600" b="1" dirty="0"/>
              <a:t>En fait tout les objets, quelle que soit leur température émettent du rayonnement IR</a:t>
            </a:r>
            <a:r>
              <a:rPr lang="fr-FR" sz="1600" dirty="0"/>
              <a:t>, simplement à une puissance plus faible. </a:t>
            </a:r>
          </a:p>
          <a:p>
            <a:endParaRPr lang="fr-FR" sz="1600" dirty="0"/>
          </a:p>
          <a:p>
            <a:r>
              <a:rPr lang="fr-FR" sz="1600" dirty="0"/>
              <a:t>Même dans un frigo par exemple, on peut visualiser les différences de puissances émises par les objets dedans et les parois du frigo, plus froides. </a:t>
            </a:r>
          </a:p>
          <a:p>
            <a:endParaRPr lang="fr-FR" sz="1600" dirty="0"/>
          </a:p>
          <a:p>
            <a:r>
              <a:rPr lang="fr-FR" sz="1600" i="1" dirty="0">
                <a:solidFill>
                  <a:srgbClr val="0070C0"/>
                </a:solidFill>
              </a:rPr>
              <a:t>(image à refaire avec uniquement l’intérieur du frigo, avec les objets en jaune et les parois en bleu)</a:t>
            </a:r>
          </a:p>
        </p:txBody>
      </p:sp>
      <p:pic>
        <p:nvPicPr>
          <p:cNvPr id="1026" name="Picture 2" descr="r/mildlyinteresting - a infrared image of a refrigerator">
            <a:extLst>
              <a:ext uri="{FF2B5EF4-FFF2-40B4-BE49-F238E27FC236}">
                <a16:creationId xmlns:a16="http://schemas.microsoft.com/office/drawing/2014/main" id="{930DF1F6-46BF-5030-6F7A-41C15881670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781618" y="3609429"/>
            <a:ext cx="2450327" cy="3266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33986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20"/>
          <p:cNvSpPr txBox="1">
            <a:spLocks noGrp="1"/>
          </p:cNvSpPr>
          <p:nvPr>
            <p:ph type="sldNum" idx="12"/>
          </p:nvPr>
        </p:nvSpPr>
        <p:spPr>
          <a:xfrm>
            <a:off x="8496300" y="53975"/>
            <a:ext cx="533400" cy="381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fld id="{00000000-1234-1234-1234-123412341234}" type="slidenum">
              <a:rPr lang="fr-FR"/>
              <a:t>16</a:t>
            </a:fld>
            <a:endParaRPr/>
          </a:p>
        </p:txBody>
      </p:sp>
      <p:sp>
        <p:nvSpPr>
          <p:cNvPr id="343" name="Google Shape;343;p20"/>
          <p:cNvSpPr txBox="1"/>
          <p:nvPr/>
        </p:nvSpPr>
        <p:spPr>
          <a:xfrm>
            <a:off x="419100" y="112727"/>
            <a:ext cx="8610600" cy="4151865"/>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None/>
            </a:pPr>
            <a:r>
              <a:rPr lang="fr-FR" sz="2000" dirty="0">
                <a:solidFill>
                  <a:schemeClr val="dk1"/>
                </a:solidFill>
                <a:latin typeface="Twentieth Century"/>
                <a:ea typeface="Twentieth Century"/>
                <a:cs typeface="Twentieth Century"/>
                <a:sym typeface="Twentieth Century"/>
              </a:rPr>
              <a:t>Maintenant qu’on a vu tout ça, on peut revenir à notre question de départ : </a:t>
            </a:r>
            <a:r>
              <a:rPr lang="fr-FR" sz="2000" b="1" dirty="0">
                <a:solidFill>
                  <a:schemeClr val="dk1"/>
                </a:solidFill>
                <a:latin typeface="Twentieth Century"/>
                <a:ea typeface="Twentieth Century"/>
                <a:cs typeface="Twentieth Century"/>
                <a:sym typeface="Twentieth Century"/>
              </a:rPr>
              <a:t>Quelles causes possibles du réchauffement de la Terre ? Ou encore, de quoi peut dépendre la température de la Terre ?</a:t>
            </a:r>
            <a:br>
              <a:rPr lang="fr-FR" sz="2000" b="1" dirty="0">
                <a:solidFill>
                  <a:schemeClr val="dk1"/>
                </a:solidFill>
                <a:latin typeface="Twentieth Century"/>
                <a:ea typeface="Twentieth Century"/>
                <a:cs typeface="Twentieth Century"/>
                <a:sym typeface="Twentieth Century"/>
              </a:rPr>
            </a:br>
            <a:r>
              <a:rPr lang="fr-FR" sz="2000" dirty="0">
                <a:solidFill>
                  <a:schemeClr val="dk1"/>
                </a:solidFill>
                <a:latin typeface="Twentieth Century"/>
                <a:ea typeface="Twentieth Century"/>
                <a:cs typeface="Twentieth Century"/>
                <a:sym typeface="Twentieth Century"/>
              </a:rPr>
              <a:t>	</a:t>
            </a:r>
            <a:endParaRPr lang="fr-FR" sz="2400" dirty="0">
              <a:solidFill>
                <a:schemeClr val="dk1"/>
              </a:solidFill>
              <a:latin typeface="Twentieth Century"/>
              <a:ea typeface="Twentieth Century"/>
              <a:cs typeface="Twentieth Century"/>
              <a:sym typeface="Twentieth Century"/>
            </a:endParaRPr>
          </a:p>
          <a:p>
            <a:pPr marL="342900" marR="0" lvl="0" indent="-342900" algn="l" rtl="0">
              <a:lnSpc>
                <a:spcPct val="115000"/>
              </a:lnSpc>
              <a:spcBef>
                <a:spcPts val="0"/>
              </a:spcBef>
              <a:spcAft>
                <a:spcPts val="0"/>
              </a:spcAft>
              <a:buFont typeface="Arial" panose="020B0604020202020204" pitchFamily="34" charset="0"/>
              <a:buChar char="•"/>
            </a:pPr>
            <a:r>
              <a:rPr lang="fr-FR" sz="2000" dirty="0">
                <a:solidFill>
                  <a:schemeClr val="dk1"/>
                </a:solidFill>
                <a:latin typeface="Twentieth Century"/>
                <a:ea typeface="Twentieth Century"/>
                <a:cs typeface="Twentieth Century"/>
                <a:sym typeface="Twentieth Century"/>
              </a:rPr>
              <a:t>On a vu le lien entre exposition au rayonnement du Soleil et réchauffement (jour/nuit, été/hiver)</a:t>
            </a:r>
            <a:endParaRPr lang="fr-FR" sz="1200" dirty="0">
              <a:ea typeface="Twentieth Century"/>
            </a:endParaRPr>
          </a:p>
          <a:p>
            <a:pPr marL="342900" marR="0" lvl="0" indent="-342900" algn="l" rtl="0">
              <a:lnSpc>
                <a:spcPct val="115000"/>
              </a:lnSpc>
              <a:spcBef>
                <a:spcPts val="0"/>
              </a:spcBef>
              <a:spcAft>
                <a:spcPts val="0"/>
              </a:spcAft>
              <a:buFont typeface="Arial" panose="020B0604020202020204" pitchFamily="34" charset="0"/>
              <a:buChar char="•"/>
            </a:pPr>
            <a:r>
              <a:rPr lang="fr-FR" sz="2000" dirty="0">
                <a:solidFill>
                  <a:schemeClr val="dk1"/>
                </a:solidFill>
                <a:latin typeface="Twentieth Century"/>
                <a:ea typeface="Twentieth Century"/>
                <a:cs typeface="Twentieth Century"/>
                <a:sym typeface="Twentieth Century"/>
              </a:rPr>
              <a:t>Et on vient de voir aussi le lien entre la température d’un objet et son émission de rayonnement infrarouge.</a:t>
            </a:r>
          </a:p>
          <a:p>
            <a:pPr marL="0" marR="0" lvl="0" indent="0" algn="l" rtl="0">
              <a:lnSpc>
                <a:spcPct val="115000"/>
              </a:lnSpc>
              <a:spcBef>
                <a:spcPts val="800"/>
              </a:spcBef>
              <a:spcAft>
                <a:spcPts val="0"/>
              </a:spcAft>
              <a:buNone/>
            </a:pPr>
            <a:endParaRPr sz="1600" dirty="0">
              <a:solidFill>
                <a:srgbClr val="000000"/>
              </a:solidFill>
              <a:latin typeface="Calibri"/>
              <a:ea typeface="Calibri"/>
              <a:cs typeface="Calibri"/>
              <a:sym typeface="Calibri"/>
            </a:endParaRPr>
          </a:p>
          <a:p>
            <a:pPr marL="342900" marR="0" lvl="0" indent="-228600" algn="l" rtl="0">
              <a:lnSpc>
                <a:spcPct val="115000"/>
              </a:lnSpc>
              <a:spcBef>
                <a:spcPts val="800"/>
              </a:spcBef>
              <a:spcAft>
                <a:spcPts val="0"/>
              </a:spcAft>
              <a:buClr>
                <a:schemeClr val="dk1"/>
              </a:buClr>
              <a:buSzPts val="1800"/>
              <a:buFont typeface="Noto Sans Symbols"/>
              <a:buNone/>
            </a:pPr>
            <a:endParaRPr sz="1800" dirty="0">
              <a:solidFill>
                <a:srgbClr val="000000"/>
              </a:solidFill>
              <a:latin typeface="Calibri"/>
              <a:ea typeface="Calibri"/>
              <a:cs typeface="Calibri"/>
              <a:sym typeface="Calibri"/>
            </a:endParaRPr>
          </a:p>
          <a:p>
            <a:pPr marL="0" marR="0" lvl="0" indent="0" algn="l" rtl="0">
              <a:lnSpc>
                <a:spcPct val="115000"/>
              </a:lnSpc>
              <a:spcBef>
                <a:spcPts val="800"/>
              </a:spcBef>
              <a:spcAft>
                <a:spcPts val="0"/>
              </a:spcAft>
              <a:buNone/>
            </a:pPr>
            <a:endParaRPr sz="1800" dirty="0">
              <a:solidFill>
                <a:srgbClr val="000000"/>
              </a:solidFill>
              <a:latin typeface="Calibri"/>
              <a:ea typeface="Calibri"/>
              <a:cs typeface="Calibri"/>
              <a:sym typeface="Calibri"/>
            </a:endParaRPr>
          </a:p>
        </p:txBody>
      </p:sp>
      <p:pic>
        <p:nvPicPr>
          <p:cNvPr id="345" name="Google Shape;345;p20" descr="ESA Science &amp; Technology - VIRTIS view of the Earth (IR-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983907" y="2922303"/>
            <a:ext cx="1855292" cy="1790696"/>
          </a:xfrm>
          <a:prstGeom prst="rect">
            <a:avLst/>
          </a:prstGeom>
          <a:noFill/>
          <a:ln>
            <a:noFill/>
          </a:ln>
        </p:spPr>
      </p:pic>
      <p:sp>
        <p:nvSpPr>
          <p:cNvPr id="3" name="ZoneTexte 2">
            <a:extLst>
              <a:ext uri="{FF2B5EF4-FFF2-40B4-BE49-F238E27FC236}">
                <a16:creationId xmlns:a16="http://schemas.microsoft.com/office/drawing/2014/main" id="{925DCCF6-D4A2-D7C6-744F-870AF664C297}"/>
              </a:ext>
            </a:extLst>
          </p:cNvPr>
          <p:cNvSpPr txBox="1"/>
          <p:nvPr/>
        </p:nvSpPr>
        <p:spPr>
          <a:xfrm>
            <a:off x="304801" y="3366803"/>
            <a:ext cx="6426497" cy="3257045"/>
          </a:xfrm>
          <a:prstGeom prst="rect">
            <a:avLst/>
          </a:prstGeom>
          <a:noFill/>
        </p:spPr>
        <p:txBody>
          <a:bodyPr wrap="square">
            <a:spAutoFit/>
          </a:bodyPr>
          <a:lstStyle/>
          <a:p>
            <a:pPr marR="0" lvl="0" algn="l" rtl="0">
              <a:lnSpc>
                <a:spcPct val="115000"/>
              </a:lnSpc>
              <a:spcBef>
                <a:spcPts val="0"/>
              </a:spcBef>
              <a:spcAft>
                <a:spcPts val="0"/>
              </a:spcAft>
            </a:pPr>
            <a:r>
              <a:rPr lang="fr-FR" sz="2000" dirty="0">
                <a:solidFill>
                  <a:schemeClr val="dk1"/>
                </a:solidFill>
                <a:latin typeface="Twentieth Century"/>
                <a:ea typeface="Twentieth Century"/>
                <a:cs typeface="Twentieth Century"/>
                <a:sym typeface="Twentieth Century"/>
              </a:rPr>
              <a:t>La Terre, comme tous les objets, émet aussi du rayonnement infrarouge, ce qu’on peut voir avec une caméra infrarouge embarquée sur un satellite. </a:t>
            </a:r>
            <a:br>
              <a:rPr lang="fr-FR" sz="2000" dirty="0">
                <a:solidFill>
                  <a:schemeClr val="dk1"/>
                </a:solidFill>
                <a:latin typeface="Twentieth Century"/>
                <a:ea typeface="Twentieth Century"/>
                <a:cs typeface="Twentieth Century"/>
                <a:sym typeface="Twentieth Century"/>
              </a:rPr>
            </a:br>
            <a:endParaRPr lang="fr-FR" sz="2000" dirty="0">
              <a:solidFill>
                <a:schemeClr val="dk1"/>
              </a:solidFill>
              <a:latin typeface="Twentieth Century"/>
              <a:ea typeface="Twentieth Century"/>
              <a:cs typeface="Twentieth Century"/>
              <a:sym typeface="Twentieth Century"/>
            </a:endParaRPr>
          </a:p>
          <a:p>
            <a:pPr>
              <a:lnSpc>
                <a:spcPct val="115000"/>
              </a:lnSpc>
            </a:pPr>
            <a:r>
              <a:rPr lang="fr-FR" sz="2000" dirty="0">
                <a:solidFill>
                  <a:schemeClr val="dk1"/>
                </a:solidFill>
                <a:latin typeface="Twentieth Century"/>
                <a:ea typeface="Twentieth Century"/>
                <a:cs typeface="Twentieth Century"/>
                <a:sym typeface="Twentieth Century"/>
              </a:rPr>
              <a:t>La température de la Terre pourrait donc dépendre a priori de</a:t>
            </a:r>
            <a:r>
              <a:rPr lang="fr-FR" sz="2000" b="1" dirty="0">
                <a:solidFill>
                  <a:srgbClr val="FF0000"/>
                </a:solidFill>
                <a:latin typeface="Twentieth Century"/>
                <a:ea typeface="Twentieth Century"/>
                <a:cs typeface="Twentieth Century"/>
                <a:sym typeface="Twentieth Century"/>
              </a:rPr>
              <a:t> </a:t>
            </a:r>
            <a:r>
              <a:rPr lang="fr-FR" sz="2000" b="1" dirty="0">
                <a:solidFill>
                  <a:schemeClr val="tx1"/>
                </a:solidFill>
                <a:latin typeface="Twentieth Century"/>
                <a:ea typeface="Twentieth Century"/>
                <a:cs typeface="Twentieth Century"/>
                <a:sym typeface="Twentieth Century"/>
              </a:rPr>
              <a:t>l’ensemble des puissances de rayonnements qui lui parviennent et qui en partent, c’est ce qu’on appelle en physique le « bilan des rayonnements », ou encore « bilan radiatif ». Quel bilan pour la Terre donc ? </a:t>
            </a:r>
            <a:endParaRPr lang="fr-FR" sz="2000" dirty="0">
              <a:solidFill>
                <a:schemeClr val="tx1"/>
              </a:solidFill>
              <a:latin typeface="Twentieth Century"/>
              <a:ea typeface="Twentieth Century"/>
              <a:cs typeface="Twentieth Century"/>
              <a:sym typeface="Twentieth Century"/>
            </a:endParaRPr>
          </a:p>
        </p:txBody>
      </p:sp>
      <p:sp>
        <p:nvSpPr>
          <p:cNvPr id="4" name="ZoneTexte 3">
            <a:extLst>
              <a:ext uri="{FF2B5EF4-FFF2-40B4-BE49-F238E27FC236}">
                <a16:creationId xmlns:a16="http://schemas.microsoft.com/office/drawing/2014/main" id="{F4E0A11D-4D1E-CBF9-DB80-97B8A6095D5E}"/>
              </a:ext>
            </a:extLst>
          </p:cNvPr>
          <p:cNvSpPr txBox="1"/>
          <p:nvPr/>
        </p:nvSpPr>
        <p:spPr>
          <a:xfrm>
            <a:off x="7288707" y="4898751"/>
            <a:ext cx="1855293" cy="600164"/>
          </a:xfrm>
          <a:prstGeom prst="rect">
            <a:avLst/>
          </a:prstGeom>
          <a:noFill/>
        </p:spPr>
        <p:txBody>
          <a:bodyPr wrap="square" rtlCol="0">
            <a:spAutoFit/>
          </a:bodyPr>
          <a:lstStyle/>
          <a:p>
            <a:r>
              <a:rPr lang="fr-FR" sz="1100" i="1" dirty="0"/>
              <a:t>(il faudrait en trouver une avec la même gamme de couleur idéalement)</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21"/>
          <p:cNvSpPr/>
          <p:nvPr/>
        </p:nvSpPr>
        <p:spPr>
          <a:xfrm rot="10800000" flipH="1">
            <a:off x="21314" y="1785033"/>
            <a:ext cx="4550686" cy="4191000"/>
          </a:xfrm>
          <a:prstGeom prst="rect">
            <a:avLst/>
          </a:prstGeom>
          <a:solidFill>
            <a:schemeClr val="dk1">
              <a:alpha val="57647"/>
            </a:schemeClr>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354" name="Google Shape;354;p21"/>
          <p:cNvSpPr txBox="1">
            <a:spLocks noGrp="1"/>
          </p:cNvSpPr>
          <p:nvPr>
            <p:ph type="sldNum" idx="12"/>
          </p:nvPr>
        </p:nvSpPr>
        <p:spPr>
          <a:xfrm>
            <a:off x="8496300" y="53975"/>
            <a:ext cx="533400" cy="381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fld id="{00000000-1234-1234-1234-123412341234}" type="slidenum">
              <a:rPr lang="fr-FR"/>
              <a:t>17</a:t>
            </a:fld>
            <a:endParaRPr/>
          </a:p>
        </p:txBody>
      </p:sp>
      <p:sp>
        <p:nvSpPr>
          <p:cNvPr id="355" name="Google Shape;355;p21"/>
          <p:cNvSpPr/>
          <p:nvPr/>
        </p:nvSpPr>
        <p:spPr>
          <a:xfrm>
            <a:off x="1063841" y="2687668"/>
            <a:ext cx="2616200" cy="2511140"/>
          </a:xfrm>
          <a:prstGeom prst="ellipse">
            <a:avLst/>
          </a:prstGeom>
          <a:solidFill>
            <a:srgbClr val="D3E1EC"/>
          </a:solidFill>
          <a:ln w="100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pic>
        <p:nvPicPr>
          <p:cNvPr id="356" name="Google Shape;356;p21"/>
          <p:cNvPicPr preferRelativeResize="0"/>
          <p:nvPr/>
        </p:nvPicPr>
        <p:blipFill rotWithShape="1">
          <a:blip r:embed="rId3">
            <a:alphaModFix/>
          </a:blip>
          <a:srcRect/>
          <a:stretch/>
        </p:blipFill>
        <p:spPr>
          <a:xfrm>
            <a:off x="1382999" y="3012116"/>
            <a:ext cx="2019777" cy="1918929"/>
          </a:xfrm>
          <a:prstGeom prst="rect">
            <a:avLst/>
          </a:prstGeom>
          <a:noFill/>
          <a:ln>
            <a:noFill/>
          </a:ln>
        </p:spPr>
      </p:pic>
      <p:sp>
        <p:nvSpPr>
          <p:cNvPr id="357" name="Google Shape;357;p21"/>
          <p:cNvSpPr txBox="1"/>
          <p:nvPr/>
        </p:nvSpPr>
        <p:spPr>
          <a:xfrm>
            <a:off x="142755" y="1975502"/>
            <a:ext cx="1061509"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2400" b="1">
                <a:solidFill>
                  <a:schemeClr val="dk1"/>
                </a:solidFill>
                <a:latin typeface="Twentieth Century"/>
                <a:ea typeface="Twentieth Century"/>
                <a:cs typeface="Twentieth Century"/>
                <a:sym typeface="Twentieth Century"/>
              </a:rPr>
              <a:t>Espace</a:t>
            </a:r>
            <a:endParaRPr sz="2400" b="1">
              <a:solidFill>
                <a:schemeClr val="dk1"/>
              </a:solidFill>
              <a:latin typeface="Twentieth Century"/>
              <a:ea typeface="Twentieth Century"/>
              <a:cs typeface="Twentieth Century"/>
              <a:sym typeface="Twentieth Century"/>
            </a:endParaRPr>
          </a:p>
        </p:txBody>
      </p:sp>
      <p:sp>
        <p:nvSpPr>
          <p:cNvPr id="358" name="Google Shape;358;p21"/>
          <p:cNvSpPr txBox="1"/>
          <p:nvPr/>
        </p:nvSpPr>
        <p:spPr>
          <a:xfrm>
            <a:off x="4891158" y="2572704"/>
            <a:ext cx="4110087" cy="230828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2400" dirty="0">
                <a:solidFill>
                  <a:schemeClr val="dk1"/>
                </a:solidFill>
                <a:latin typeface="Twentieth Century"/>
                <a:ea typeface="Twentieth Century"/>
                <a:cs typeface="Twentieth Century"/>
                <a:sym typeface="Twentieth Century"/>
              </a:rPr>
              <a:t>Nous allons considérer seulement que le rayonnement sortant et entrant dans le </a:t>
            </a:r>
            <a:r>
              <a:rPr lang="fr-FR" sz="2400" b="1" dirty="0">
                <a:solidFill>
                  <a:srgbClr val="FF0000"/>
                </a:solidFill>
                <a:latin typeface="Twentieth Century"/>
                <a:ea typeface="Twentieth Century"/>
                <a:cs typeface="Twentieth Century"/>
                <a:sym typeface="Twentieth Century"/>
              </a:rPr>
              <a:t>système Terre </a:t>
            </a:r>
            <a:r>
              <a:rPr lang="fr-FR" sz="2400" dirty="0">
                <a:solidFill>
                  <a:schemeClr val="dk1"/>
                </a:solidFill>
                <a:latin typeface="Twentieth Century"/>
                <a:ea typeface="Twentieth Century"/>
                <a:cs typeface="Twentieth Century"/>
                <a:sym typeface="Twentieth Century"/>
              </a:rPr>
              <a:t>(Terre + Atmosphère), c’est-à-dire </a:t>
            </a:r>
            <a:r>
              <a:rPr lang="fr-FR" sz="2400" b="1" dirty="0">
                <a:solidFill>
                  <a:srgbClr val="FF0000"/>
                </a:solidFill>
                <a:latin typeface="Twentieth Century"/>
                <a:ea typeface="Twentieth Century"/>
                <a:cs typeface="Twentieth Century"/>
                <a:sym typeface="Twentieth Century"/>
              </a:rPr>
              <a:t>à l’interface avec l’Espace</a:t>
            </a:r>
            <a:r>
              <a:rPr lang="fr-FR" sz="2400" b="1" dirty="0">
                <a:solidFill>
                  <a:schemeClr val="dk1"/>
                </a:solidFill>
                <a:latin typeface="Twentieth Century"/>
                <a:ea typeface="Twentieth Century"/>
                <a:cs typeface="Twentieth Century"/>
                <a:sym typeface="Twentieth Century"/>
              </a:rPr>
              <a:t>. </a:t>
            </a:r>
            <a:endParaRPr dirty="0"/>
          </a:p>
        </p:txBody>
      </p:sp>
      <p:sp>
        <p:nvSpPr>
          <p:cNvPr id="359" name="Google Shape;359;p21"/>
          <p:cNvSpPr txBox="1"/>
          <p:nvPr/>
        </p:nvSpPr>
        <p:spPr>
          <a:xfrm>
            <a:off x="431060" y="185479"/>
            <a:ext cx="7709639"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3200" dirty="0">
                <a:solidFill>
                  <a:schemeClr val="dk1"/>
                </a:solidFill>
                <a:latin typeface="Twentieth Century"/>
                <a:ea typeface="Twentieth Century"/>
                <a:cs typeface="Twentieth Century"/>
                <a:sym typeface="Twentieth Century"/>
              </a:rPr>
              <a:t>Bilan des rayonnements sortant et entrant du </a:t>
            </a:r>
            <a:r>
              <a:rPr lang="fr-FR" sz="3200" dirty="0">
                <a:solidFill>
                  <a:srgbClr val="FF0000"/>
                </a:solidFill>
                <a:latin typeface="Twentieth Century"/>
                <a:ea typeface="Twentieth Century"/>
                <a:cs typeface="Twentieth Century"/>
                <a:sym typeface="Twentieth Century"/>
              </a:rPr>
              <a:t>système Terre</a:t>
            </a:r>
            <a:endParaRPr sz="3200" dirty="0">
              <a:solidFill>
                <a:srgbClr val="FF0000"/>
              </a:solidFill>
              <a:latin typeface="Twentieth Century"/>
              <a:ea typeface="Twentieth Century"/>
              <a:cs typeface="Twentieth Century"/>
              <a:sym typeface="Twentieth Century"/>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22"/>
          <p:cNvSpPr/>
          <p:nvPr/>
        </p:nvSpPr>
        <p:spPr>
          <a:xfrm rot="10800000" flipH="1">
            <a:off x="21314" y="1785033"/>
            <a:ext cx="4550686" cy="4191000"/>
          </a:xfrm>
          <a:prstGeom prst="rect">
            <a:avLst/>
          </a:prstGeom>
          <a:solidFill>
            <a:schemeClr val="dk1">
              <a:alpha val="57647"/>
            </a:schemeClr>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366" name="Google Shape;366;p22"/>
          <p:cNvSpPr txBox="1">
            <a:spLocks noGrp="1"/>
          </p:cNvSpPr>
          <p:nvPr>
            <p:ph type="sldNum" idx="12"/>
          </p:nvPr>
        </p:nvSpPr>
        <p:spPr>
          <a:xfrm>
            <a:off x="8496300" y="53975"/>
            <a:ext cx="533400" cy="381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fld id="{00000000-1234-1234-1234-123412341234}" type="slidenum">
              <a:rPr lang="fr-FR"/>
              <a:t>18</a:t>
            </a:fld>
            <a:endParaRPr/>
          </a:p>
        </p:txBody>
      </p:sp>
      <p:sp>
        <p:nvSpPr>
          <p:cNvPr id="367" name="Google Shape;367;p22"/>
          <p:cNvSpPr/>
          <p:nvPr/>
        </p:nvSpPr>
        <p:spPr>
          <a:xfrm>
            <a:off x="1063841" y="2687668"/>
            <a:ext cx="2616200" cy="2511140"/>
          </a:xfrm>
          <a:prstGeom prst="ellipse">
            <a:avLst/>
          </a:prstGeom>
          <a:solidFill>
            <a:srgbClr val="D3E1EC"/>
          </a:solidFill>
          <a:ln w="100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pic>
        <p:nvPicPr>
          <p:cNvPr id="368" name="Google Shape;368;p22"/>
          <p:cNvPicPr preferRelativeResize="0"/>
          <p:nvPr/>
        </p:nvPicPr>
        <p:blipFill rotWithShape="1">
          <a:blip r:embed="rId3">
            <a:alphaModFix/>
          </a:blip>
          <a:srcRect/>
          <a:stretch/>
        </p:blipFill>
        <p:spPr>
          <a:xfrm>
            <a:off x="1382999" y="3012116"/>
            <a:ext cx="2019777" cy="1918929"/>
          </a:xfrm>
          <a:prstGeom prst="rect">
            <a:avLst/>
          </a:prstGeom>
          <a:noFill/>
          <a:ln>
            <a:noFill/>
          </a:ln>
        </p:spPr>
      </p:pic>
      <p:sp>
        <p:nvSpPr>
          <p:cNvPr id="369" name="Google Shape;369;p22"/>
          <p:cNvSpPr txBox="1"/>
          <p:nvPr/>
        </p:nvSpPr>
        <p:spPr>
          <a:xfrm>
            <a:off x="142755" y="1975502"/>
            <a:ext cx="1061509"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2400" b="1">
                <a:solidFill>
                  <a:schemeClr val="dk1"/>
                </a:solidFill>
                <a:latin typeface="Twentieth Century"/>
                <a:ea typeface="Twentieth Century"/>
                <a:cs typeface="Twentieth Century"/>
                <a:sym typeface="Twentieth Century"/>
              </a:rPr>
              <a:t>Espace</a:t>
            </a:r>
            <a:endParaRPr sz="2400" b="1">
              <a:solidFill>
                <a:schemeClr val="dk1"/>
              </a:solidFill>
              <a:latin typeface="Twentieth Century"/>
              <a:ea typeface="Twentieth Century"/>
              <a:cs typeface="Twentieth Century"/>
              <a:sym typeface="Twentieth Century"/>
            </a:endParaRPr>
          </a:p>
        </p:txBody>
      </p:sp>
      <p:sp>
        <p:nvSpPr>
          <p:cNvPr id="370" name="Google Shape;370;p22"/>
          <p:cNvSpPr/>
          <p:nvPr/>
        </p:nvSpPr>
        <p:spPr>
          <a:xfrm>
            <a:off x="1069087" y="2692491"/>
            <a:ext cx="2632359" cy="2531973"/>
          </a:xfrm>
          <a:prstGeom prst="ellipse">
            <a:avLst/>
          </a:prstGeom>
          <a:blipFill rotWithShape="1">
            <a:blip r:embed="rId4" cstate="screen">
              <a:alphaModFix amt="45000"/>
              <a:extLst>
                <a:ext uri="{28A0092B-C50C-407E-A947-70E740481C1C}">
                  <a14:useLocalDpi xmlns:a14="http://schemas.microsoft.com/office/drawing/2010/main"/>
                </a:ext>
              </a:extLst>
            </a:blip>
            <a:stretch>
              <a:fillRect/>
            </a:stretch>
          </a:blipFill>
          <a:ln w="28575" cap="flat" cmpd="sng">
            <a:solidFill>
              <a:schemeClr val="dk1"/>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371" name="Google Shape;371;p22"/>
          <p:cNvSpPr txBox="1"/>
          <p:nvPr/>
        </p:nvSpPr>
        <p:spPr>
          <a:xfrm>
            <a:off x="1118982" y="3276621"/>
            <a:ext cx="2561059" cy="138499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3200">
                <a:solidFill>
                  <a:schemeClr val="dk1"/>
                </a:solidFill>
                <a:latin typeface="Twentieth Century"/>
                <a:ea typeface="Twentieth Century"/>
                <a:cs typeface="Twentieth Century"/>
                <a:sym typeface="Twentieth Century"/>
              </a:rPr>
              <a:t>Système </a:t>
            </a:r>
            <a:endParaRPr/>
          </a:p>
          <a:p>
            <a:pPr marL="0" marR="0" lvl="0" indent="0" algn="ctr" rtl="0">
              <a:spcBef>
                <a:spcPts val="0"/>
              </a:spcBef>
              <a:spcAft>
                <a:spcPts val="0"/>
              </a:spcAft>
              <a:buNone/>
            </a:pPr>
            <a:r>
              <a:rPr lang="fr-FR" sz="3200">
                <a:solidFill>
                  <a:schemeClr val="dk1"/>
                </a:solidFill>
                <a:latin typeface="Twentieth Century"/>
                <a:ea typeface="Twentieth Century"/>
                <a:cs typeface="Twentieth Century"/>
                <a:sym typeface="Twentieth Century"/>
              </a:rPr>
              <a:t>Terre</a:t>
            </a:r>
            <a:br>
              <a:rPr lang="fr-FR" sz="2000">
                <a:solidFill>
                  <a:schemeClr val="dk1"/>
                </a:solidFill>
                <a:latin typeface="Twentieth Century"/>
                <a:ea typeface="Twentieth Century"/>
                <a:cs typeface="Twentieth Century"/>
                <a:sym typeface="Twentieth Century"/>
              </a:rPr>
            </a:br>
            <a:r>
              <a:rPr lang="fr-FR" sz="2000">
                <a:solidFill>
                  <a:schemeClr val="dk1"/>
                </a:solidFill>
                <a:latin typeface="Twentieth Century"/>
                <a:ea typeface="Twentieth Century"/>
                <a:cs typeface="Twentieth Century"/>
                <a:sym typeface="Twentieth Century"/>
              </a:rPr>
              <a:t>(Terre </a:t>
            </a:r>
            <a:r>
              <a:rPr lang="fr-FR" sz="2000" b="1">
                <a:solidFill>
                  <a:schemeClr val="dk1"/>
                </a:solidFill>
                <a:latin typeface="Twentieth Century"/>
                <a:ea typeface="Twentieth Century"/>
                <a:cs typeface="Twentieth Century"/>
                <a:sym typeface="Twentieth Century"/>
              </a:rPr>
              <a:t>+</a:t>
            </a:r>
            <a:r>
              <a:rPr lang="fr-FR" sz="2000">
                <a:solidFill>
                  <a:schemeClr val="dk1"/>
                </a:solidFill>
                <a:latin typeface="Twentieth Century"/>
                <a:ea typeface="Twentieth Century"/>
                <a:cs typeface="Twentieth Century"/>
                <a:sym typeface="Twentieth Century"/>
              </a:rPr>
              <a:t> atmosphère)</a:t>
            </a:r>
            <a:endParaRPr sz="3600">
              <a:solidFill>
                <a:schemeClr val="dk1"/>
              </a:solidFill>
              <a:latin typeface="Twentieth Century"/>
              <a:ea typeface="Twentieth Century"/>
              <a:cs typeface="Twentieth Century"/>
              <a:sym typeface="Twentieth Century"/>
            </a:endParaRPr>
          </a:p>
        </p:txBody>
      </p:sp>
      <p:sp>
        <p:nvSpPr>
          <p:cNvPr id="372" name="Google Shape;372;p22"/>
          <p:cNvSpPr txBox="1"/>
          <p:nvPr/>
        </p:nvSpPr>
        <p:spPr>
          <a:xfrm>
            <a:off x="431060" y="185479"/>
            <a:ext cx="7310859"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3200">
                <a:solidFill>
                  <a:schemeClr val="dk1"/>
                </a:solidFill>
                <a:latin typeface="Twentieth Century"/>
                <a:ea typeface="Twentieth Century"/>
                <a:cs typeface="Twentieth Century"/>
                <a:sym typeface="Twentieth Century"/>
              </a:rPr>
              <a:t>Bilan des rayonnements sortant et entrant du </a:t>
            </a:r>
            <a:r>
              <a:rPr lang="fr-FR" sz="3200">
                <a:solidFill>
                  <a:srgbClr val="FF0000"/>
                </a:solidFill>
                <a:latin typeface="Twentieth Century"/>
                <a:ea typeface="Twentieth Century"/>
                <a:cs typeface="Twentieth Century"/>
                <a:sym typeface="Twentieth Century"/>
              </a:rPr>
              <a:t>système Terre</a:t>
            </a:r>
            <a:endParaRPr sz="3200">
              <a:solidFill>
                <a:srgbClr val="FF0000"/>
              </a:solidFill>
              <a:latin typeface="Twentieth Century"/>
              <a:ea typeface="Twentieth Century"/>
              <a:cs typeface="Twentieth Century"/>
              <a:sym typeface="Twentieth Century"/>
            </a:endParaRPr>
          </a:p>
        </p:txBody>
      </p:sp>
      <p:sp>
        <p:nvSpPr>
          <p:cNvPr id="2" name="Google Shape;358;p21">
            <a:extLst>
              <a:ext uri="{FF2B5EF4-FFF2-40B4-BE49-F238E27FC236}">
                <a16:creationId xmlns:a16="http://schemas.microsoft.com/office/drawing/2014/main" id="{E063D42E-06B1-8209-12D3-CF674F2B5F81}"/>
              </a:ext>
            </a:extLst>
          </p:cNvPr>
          <p:cNvSpPr txBox="1"/>
          <p:nvPr/>
        </p:nvSpPr>
        <p:spPr>
          <a:xfrm>
            <a:off x="4891158" y="2572704"/>
            <a:ext cx="4110087" cy="230828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2400" dirty="0">
                <a:solidFill>
                  <a:schemeClr val="dk1"/>
                </a:solidFill>
                <a:latin typeface="Twentieth Century"/>
                <a:ea typeface="Twentieth Century"/>
                <a:cs typeface="Twentieth Century"/>
                <a:sym typeface="Twentieth Century"/>
              </a:rPr>
              <a:t>Nous allons considérer seulement que le rayonnement sortant et entrant dans le </a:t>
            </a:r>
            <a:r>
              <a:rPr lang="fr-FR" sz="2400" b="1" dirty="0">
                <a:solidFill>
                  <a:srgbClr val="FF0000"/>
                </a:solidFill>
                <a:latin typeface="Twentieth Century"/>
                <a:ea typeface="Twentieth Century"/>
                <a:cs typeface="Twentieth Century"/>
                <a:sym typeface="Twentieth Century"/>
              </a:rPr>
              <a:t>système Terre </a:t>
            </a:r>
            <a:r>
              <a:rPr lang="fr-FR" sz="2400" dirty="0">
                <a:solidFill>
                  <a:schemeClr val="dk1"/>
                </a:solidFill>
                <a:latin typeface="Twentieth Century"/>
                <a:ea typeface="Twentieth Century"/>
                <a:cs typeface="Twentieth Century"/>
                <a:sym typeface="Twentieth Century"/>
              </a:rPr>
              <a:t>(Terre + Atmosphère), c’est-à-dire </a:t>
            </a:r>
            <a:r>
              <a:rPr lang="fr-FR" sz="2400" b="1" dirty="0">
                <a:solidFill>
                  <a:srgbClr val="FF0000"/>
                </a:solidFill>
                <a:latin typeface="Twentieth Century"/>
                <a:ea typeface="Twentieth Century"/>
                <a:cs typeface="Twentieth Century"/>
                <a:sym typeface="Twentieth Century"/>
              </a:rPr>
              <a:t>à l’interface avec l’Espace</a:t>
            </a:r>
            <a:r>
              <a:rPr lang="fr-FR" sz="2400" b="1" dirty="0">
                <a:solidFill>
                  <a:schemeClr val="dk1"/>
                </a:solidFill>
                <a:latin typeface="Twentieth Century"/>
                <a:ea typeface="Twentieth Century"/>
                <a:cs typeface="Twentieth Century"/>
                <a:sym typeface="Twentieth Century"/>
              </a:rPr>
              <a:t>. </a:t>
            </a:r>
            <a:endParaRPr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23"/>
          <p:cNvSpPr txBox="1">
            <a:spLocks noGrp="1"/>
          </p:cNvSpPr>
          <p:nvPr>
            <p:ph type="sldNum" idx="12"/>
          </p:nvPr>
        </p:nvSpPr>
        <p:spPr>
          <a:xfrm>
            <a:off x="8496300" y="53975"/>
            <a:ext cx="533400" cy="381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fld id="{00000000-1234-1234-1234-123412341234}" type="slidenum">
              <a:rPr lang="fr-FR"/>
              <a:t>19</a:t>
            </a:fld>
            <a:endParaRPr/>
          </a:p>
        </p:txBody>
      </p:sp>
      <p:sp>
        <p:nvSpPr>
          <p:cNvPr id="380" name="Google Shape;380;p23"/>
          <p:cNvSpPr txBox="1"/>
          <p:nvPr/>
        </p:nvSpPr>
        <p:spPr>
          <a:xfrm>
            <a:off x="4881705" y="3621471"/>
            <a:ext cx="3952166" cy="255450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2000" b="1" dirty="0">
                <a:solidFill>
                  <a:srgbClr val="FF0000"/>
                </a:solidFill>
                <a:latin typeface="Twentieth Century"/>
                <a:ea typeface="Twentieth Century"/>
                <a:cs typeface="Twentieth Century"/>
                <a:sym typeface="Twentieth Century"/>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Comme on l’a vu, de même que n’importe quel objet, le système Terre émet du rayonnement infrarouge</a:t>
            </a:r>
            <a:br>
              <a:rPr lang="fr-FR" sz="2000" b="1" dirty="0">
                <a:solidFill>
                  <a:srgbClr val="FF0000"/>
                </a:solidFill>
                <a:latin typeface="Twentieth Century"/>
                <a:ea typeface="Twentieth Century"/>
                <a:cs typeface="Twentieth Century"/>
                <a:sym typeface="Twentieth Century"/>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br>
            <a:endParaRPr sz="2000" b="1" dirty="0">
              <a:solidFill>
                <a:schemeClr val="dk1"/>
              </a:solidFill>
              <a:latin typeface="Twentieth Century"/>
              <a:ea typeface="Twentieth Century"/>
              <a:cs typeface="Twentieth Century"/>
              <a:sym typeface="Twentieth Century"/>
            </a:endParaRPr>
          </a:p>
          <a:p>
            <a:pPr marL="0" marR="0" lvl="0" indent="0" algn="l" rtl="0">
              <a:spcBef>
                <a:spcPts val="0"/>
              </a:spcBef>
              <a:spcAft>
                <a:spcPts val="0"/>
              </a:spcAft>
              <a:buNone/>
            </a:pPr>
            <a:r>
              <a:rPr lang="fr-FR" sz="2000" dirty="0">
                <a:solidFill>
                  <a:schemeClr val="dk1"/>
                </a:solidFill>
                <a:latin typeface="Twentieth Century"/>
                <a:ea typeface="Twentieth Century"/>
                <a:cs typeface="Twentieth Century"/>
                <a:sym typeface="Twentieth Century"/>
              </a:rPr>
              <a:t>Ce rayonnement est émis dans toutes les directions.</a:t>
            </a:r>
            <a:br>
              <a:rPr lang="fr-FR" sz="2000" dirty="0">
                <a:solidFill>
                  <a:schemeClr val="dk1"/>
                </a:solidFill>
                <a:latin typeface="Twentieth Century"/>
                <a:ea typeface="Twentieth Century"/>
                <a:cs typeface="Twentieth Century"/>
                <a:sym typeface="Twentieth Century"/>
              </a:rPr>
            </a:br>
            <a:endParaRPr sz="2000" dirty="0">
              <a:solidFill>
                <a:schemeClr val="dk1"/>
              </a:solidFill>
              <a:latin typeface="Twentieth Century"/>
              <a:ea typeface="Twentieth Century"/>
              <a:cs typeface="Twentieth Century"/>
              <a:sym typeface="Twentieth Century"/>
            </a:endParaRPr>
          </a:p>
        </p:txBody>
      </p:sp>
      <p:sp>
        <p:nvSpPr>
          <p:cNvPr id="381" name="Google Shape;381;p23"/>
          <p:cNvSpPr txBox="1"/>
          <p:nvPr/>
        </p:nvSpPr>
        <p:spPr>
          <a:xfrm>
            <a:off x="431060" y="185479"/>
            <a:ext cx="7696940"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3200" dirty="0">
                <a:solidFill>
                  <a:schemeClr val="dk1"/>
                </a:solidFill>
                <a:latin typeface="Twentieth Century"/>
                <a:ea typeface="Twentieth Century"/>
                <a:cs typeface="Twentieth Century"/>
                <a:sym typeface="Twentieth Century"/>
              </a:rPr>
              <a:t>Bilan des rayonnements </a:t>
            </a:r>
            <a:r>
              <a:rPr lang="fr-FR" sz="3200" dirty="0">
                <a:solidFill>
                  <a:srgbClr val="FF0000"/>
                </a:solidFill>
                <a:latin typeface="Twentieth Century"/>
                <a:ea typeface="Twentieth Century"/>
                <a:cs typeface="Twentieth Century"/>
                <a:sym typeface="Twentieth Century"/>
              </a:rPr>
              <a:t>sortant</a:t>
            </a:r>
            <a:r>
              <a:rPr lang="fr-FR" sz="3200" dirty="0">
                <a:solidFill>
                  <a:schemeClr val="dk1"/>
                </a:solidFill>
                <a:latin typeface="Twentieth Century"/>
                <a:ea typeface="Twentieth Century"/>
                <a:cs typeface="Twentieth Century"/>
                <a:sym typeface="Twentieth Century"/>
              </a:rPr>
              <a:t> et entrant du système Terre</a:t>
            </a:r>
            <a:endParaRPr sz="3200" dirty="0">
              <a:solidFill>
                <a:schemeClr val="dk1"/>
              </a:solidFill>
              <a:latin typeface="Twentieth Century"/>
              <a:ea typeface="Twentieth Century"/>
              <a:cs typeface="Twentieth Century"/>
              <a:sym typeface="Twentieth Century"/>
            </a:endParaRPr>
          </a:p>
        </p:txBody>
      </p:sp>
      <p:sp>
        <p:nvSpPr>
          <p:cNvPr id="382" name="Google Shape;382;p23"/>
          <p:cNvSpPr/>
          <p:nvPr/>
        </p:nvSpPr>
        <p:spPr>
          <a:xfrm rot="10800000" flipH="1">
            <a:off x="21314" y="1785033"/>
            <a:ext cx="4550686" cy="4191000"/>
          </a:xfrm>
          <a:prstGeom prst="rect">
            <a:avLst/>
          </a:prstGeom>
          <a:solidFill>
            <a:schemeClr val="dk1">
              <a:alpha val="57647"/>
            </a:schemeClr>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383" name="Google Shape;383;p23"/>
          <p:cNvSpPr/>
          <p:nvPr/>
        </p:nvSpPr>
        <p:spPr>
          <a:xfrm>
            <a:off x="1063841" y="2687668"/>
            <a:ext cx="2616200" cy="2511140"/>
          </a:xfrm>
          <a:prstGeom prst="ellipse">
            <a:avLst/>
          </a:prstGeom>
          <a:solidFill>
            <a:srgbClr val="D3E1EC"/>
          </a:solidFill>
          <a:ln w="100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384" name="Google Shape;384;p23"/>
          <p:cNvSpPr/>
          <p:nvPr/>
        </p:nvSpPr>
        <p:spPr>
          <a:xfrm>
            <a:off x="3701446" y="3629351"/>
            <a:ext cx="294198" cy="406400"/>
          </a:xfrm>
          <a:prstGeom prst="rightArrow">
            <a:avLst>
              <a:gd name="adj1" fmla="val 50000"/>
              <a:gd name="adj2" fmla="val 50000"/>
            </a:avLst>
          </a:prstGeom>
          <a:solidFill>
            <a:srgbClr val="B85B22"/>
          </a:solidFill>
          <a:ln w="19050" cap="flat" cmpd="sng">
            <a:solidFill>
              <a:srgbClr val="7B3C1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385" name="Google Shape;385;p23"/>
          <p:cNvSpPr/>
          <p:nvPr/>
        </p:nvSpPr>
        <p:spPr>
          <a:xfrm rot="2847845">
            <a:off x="3203808" y="4805372"/>
            <a:ext cx="399012" cy="406400"/>
          </a:xfrm>
          <a:prstGeom prst="rightArrow">
            <a:avLst>
              <a:gd name="adj1" fmla="val 50000"/>
              <a:gd name="adj2" fmla="val 50000"/>
            </a:avLst>
          </a:prstGeom>
          <a:solidFill>
            <a:srgbClr val="B85B22"/>
          </a:solidFill>
          <a:ln w="19050" cap="flat" cmpd="sng">
            <a:solidFill>
              <a:srgbClr val="7B3C1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386" name="Google Shape;386;p23"/>
          <p:cNvSpPr/>
          <p:nvPr/>
        </p:nvSpPr>
        <p:spPr>
          <a:xfrm rot="-3146121">
            <a:off x="3091980" y="2634109"/>
            <a:ext cx="373464" cy="406400"/>
          </a:xfrm>
          <a:prstGeom prst="rightArrow">
            <a:avLst>
              <a:gd name="adj1" fmla="val 50000"/>
              <a:gd name="adj2" fmla="val 50000"/>
            </a:avLst>
          </a:prstGeom>
          <a:solidFill>
            <a:srgbClr val="B85B22"/>
          </a:solidFill>
          <a:ln w="19050" cap="flat" cmpd="sng">
            <a:solidFill>
              <a:srgbClr val="7B3C1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387" name="Google Shape;387;p23"/>
          <p:cNvSpPr/>
          <p:nvPr/>
        </p:nvSpPr>
        <p:spPr>
          <a:xfrm rot="-6103447">
            <a:off x="2002097" y="2331539"/>
            <a:ext cx="330194" cy="406400"/>
          </a:xfrm>
          <a:prstGeom prst="rightArrow">
            <a:avLst>
              <a:gd name="adj1" fmla="val 50000"/>
              <a:gd name="adj2" fmla="val 50000"/>
            </a:avLst>
          </a:prstGeom>
          <a:solidFill>
            <a:srgbClr val="B85B22"/>
          </a:solidFill>
          <a:ln w="19050" cap="flat" cmpd="sng">
            <a:solidFill>
              <a:srgbClr val="7B3C1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388" name="Google Shape;388;p23"/>
          <p:cNvSpPr/>
          <p:nvPr/>
        </p:nvSpPr>
        <p:spPr>
          <a:xfrm rot="-9073457">
            <a:off x="957422" y="2995232"/>
            <a:ext cx="321189" cy="406400"/>
          </a:xfrm>
          <a:prstGeom prst="rightArrow">
            <a:avLst>
              <a:gd name="adj1" fmla="val 50000"/>
              <a:gd name="adj2" fmla="val 50000"/>
            </a:avLst>
          </a:prstGeom>
          <a:solidFill>
            <a:srgbClr val="B85B22"/>
          </a:solidFill>
          <a:ln w="19050" cap="flat" cmpd="sng">
            <a:solidFill>
              <a:srgbClr val="7B3C1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389" name="Google Shape;389;p23"/>
          <p:cNvSpPr/>
          <p:nvPr/>
        </p:nvSpPr>
        <p:spPr>
          <a:xfrm rot="8781746">
            <a:off x="958638" y="4505732"/>
            <a:ext cx="330397" cy="406400"/>
          </a:xfrm>
          <a:prstGeom prst="rightArrow">
            <a:avLst>
              <a:gd name="adj1" fmla="val 50000"/>
              <a:gd name="adj2" fmla="val 50000"/>
            </a:avLst>
          </a:prstGeom>
          <a:solidFill>
            <a:srgbClr val="B85B22"/>
          </a:solidFill>
          <a:ln w="19050" cap="flat" cmpd="sng">
            <a:solidFill>
              <a:srgbClr val="7B3C1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390" name="Google Shape;390;p23"/>
          <p:cNvSpPr/>
          <p:nvPr/>
        </p:nvSpPr>
        <p:spPr>
          <a:xfrm rot="5800316">
            <a:off x="2035066" y="5171067"/>
            <a:ext cx="356622" cy="406400"/>
          </a:xfrm>
          <a:prstGeom prst="rightArrow">
            <a:avLst>
              <a:gd name="adj1" fmla="val 50000"/>
              <a:gd name="adj2" fmla="val 50000"/>
            </a:avLst>
          </a:prstGeom>
          <a:solidFill>
            <a:srgbClr val="B85B22"/>
          </a:solidFill>
          <a:ln w="19050" cap="flat" cmpd="sng">
            <a:solidFill>
              <a:srgbClr val="7B3C1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pic>
        <p:nvPicPr>
          <p:cNvPr id="391" name="Google Shape;391;p23"/>
          <p:cNvPicPr preferRelativeResize="0"/>
          <p:nvPr/>
        </p:nvPicPr>
        <p:blipFill rotWithShape="1">
          <a:blip r:embed="rId3">
            <a:alphaModFix/>
          </a:blip>
          <a:srcRect/>
          <a:stretch/>
        </p:blipFill>
        <p:spPr>
          <a:xfrm>
            <a:off x="1382999" y="3012116"/>
            <a:ext cx="2019777" cy="1918929"/>
          </a:xfrm>
          <a:prstGeom prst="rect">
            <a:avLst/>
          </a:prstGeom>
          <a:noFill/>
          <a:ln>
            <a:noFill/>
          </a:ln>
        </p:spPr>
      </p:pic>
      <p:sp>
        <p:nvSpPr>
          <p:cNvPr id="392" name="Google Shape;392;p23"/>
          <p:cNvSpPr txBox="1"/>
          <p:nvPr/>
        </p:nvSpPr>
        <p:spPr>
          <a:xfrm>
            <a:off x="142755" y="1975502"/>
            <a:ext cx="1061509"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2400" b="1">
                <a:solidFill>
                  <a:schemeClr val="dk1"/>
                </a:solidFill>
                <a:latin typeface="Twentieth Century"/>
                <a:ea typeface="Twentieth Century"/>
                <a:cs typeface="Twentieth Century"/>
                <a:sym typeface="Twentieth Century"/>
              </a:rPr>
              <a:t>Espace</a:t>
            </a:r>
            <a:endParaRPr sz="2400" b="1">
              <a:solidFill>
                <a:schemeClr val="dk1"/>
              </a:solidFill>
              <a:latin typeface="Twentieth Century"/>
              <a:ea typeface="Twentieth Century"/>
              <a:cs typeface="Twentieth Century"/>
              <a:sym typeface="Twentieth Century"/>
            </a:endParaRPr>
          </a:p>
        </p:txBody>
      </p:sp>
      <p:sp>
        <p:nvSpPr>
          <p:cNvPr id="393" name="Google Shape;393;p23"/>
          <p:cNvSpPr/>
          <p:nvPr/>
        </p:nvSpPr>
        <p:spPr>
          <a:xfrm>
            <a:off x="1069087" y="2692491"/>
            <a:ext cx="2632359" cy="2531973"/>
          </a:xfrm>
          <a:prstGeom prst="ellipse">
            <a:avLst/>
          </a:prstGeom>
          <a:blipFill rotWithShape="1">
            <a:blip r:embed="rId4" cstate="screen">
              <a:alphaModFix amt="45000"/>
              <a:extLst>
                <a:ext uri="{28A0092B-C50C-407E-A947-70E740481C1C}">
                  <a14:useLocalDpi xmlns:a14="http://schemas.microsoft.com/office/drawing/2010/main"/>
                </a:ext>
              </a:extLst>
            </a:blip>
            <a:stretch>
              <a:fillRect/>
            </a:stretch>
          </a:blipFill>
          <a:ln w="28575" cap="flat" cmpd="sng">
            <a:solidFill>
              <a:schemeClr val="dk1"/>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394" name="Google Shape;394;p23"/>
          <p:cNvSpPr txBox="1"/>
          <p:nvPr/>
        </p:nvSpPr>
        <p:spPr>
          <a:xfrm>
            <a:off x="1118982" y="3276621"/>
            <a:ext cx="2561059" cy="138499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3200">
                <a:solidFill>
                  <a:schemeClr val="dk1"/>
                </a:solidFill>
                <a:latin typeface="Twentieth Century"/>
                <a:ea typeface="Twentieth Century"/>
                <a:cs typeface="Twentieth Century"/>
                <a:sym typeface="Twentieth Century"/>
              </a:rPr>
              <a:t>Système </a:t>
            </a:r>
            <a:endParaRPr/>
          </a:p>
          <a:p>
            <a:pPr marL="0" marR="0" lvl="0" indent="0" algn="ctr" rtl="0">
              <a:spcBef>
                <a:spcPts val="0"/>
              </a:spcBef>
              <a:spcAft>
                <a:spcPts val="0"/>
              </a:spcAft>
              <a:buNone/>
            </a:pPr>
            <a:r>
              <a:rPr lang="fr-FR" sz="3200">
                <a:solidFill>
                  <a:schemeClr val="dk1"/>
                </a:solidFill>
                <a:latin typeface="Twentieth Century"/>
                <a:ea typeface="Twentieth Century"/>
                <a:cs typeface="Twentieth Century"/>
                <a:sym typeface="Twentieth Century"/>
              </a:rPr>
              <a:t>Terre</a:t>
            </a:r>
            <a:br>
              <a:rPr lang="fr-FR" sz="2000">
                <a:solidFill>
                  <a:schemeClr val="dk1"/>
                </a:solidFill>
                <a:latin typeface="Twentieth Century"/>
                <a:ea typeface="Twentieth Century"/>
                <a:cs typeface="Twentieth Century"/>
                <a:sym typeface="Twentieth Century"/>
              </a:rPr>
            </a:br>
            <a:r>
              <a:rPr lang="fr-FR" sz="2000">
                <a:solidFill>
                  <a:schemeClr val="dk1"/>
                </a:solidFill>
                <a:latin typeface="Twentieth Century"/>
                <a:ea typeface="Twentieth Century"/>
                <a:cs typeface="Twentieth Century"/>
                <a:sym typeface="Twentieth Century"/>
              </a:rPr>
              <a:t>(Terre </a:t>
            </a:r>
            <a:r>
              <a:rPr lang="fr-FR" sz="2000" b="1">
                <a:solidFill>
                  <a:schemeClr val="dk1"/>
                </a:solidFill>
                <a:latin typeface="Twentieth Century"/>
                <a:ea typeface="Twentieth Century"/>
                <a:cs typeface="Twentieth Century"/>
                <a:sym typeface="Twentieth Century"/>
              </a:rPr>
              <a:t>+</a:t>
            </a:r>
            <a:r>
              <a:rPr lang="fr-FR" sz="2000">
                <a:solidFill>
                  <a:schemeClr val="dk1"/>
                </a:solidFill>
                <a:latin typeface="Twentieth Century"/>
                <a:ea typeface="Twentieth Century"/>
                <a:cs typeface="Twentieth Century"/>
                <a:sym typeface="Twentieth Century"/>
              </a:rPr>
              <a:t> atmosphère)</a:t>
            </a:r>
            <a:endParaRPr sz="3600">
              <a:solidFill>
                <a:schemeClr val="dk1"/>
              </a:solidFill>
              <a:latin typeface="Twentieth Century"/>
              <a:ea typeface="Twentieth Century"/>
              <a:cs typeface="Twentieth Century"/>
              <a:sym typeface="Twentieth Century"/>
            </a:endParaRPr>
          </a:p>
        </p:txBody>
      </p:sp>
      <p:pic>
        <p:nvPicPr>
          <p:cNvPr id="395" name="Google Shape;395;p23" descr="ESA Science &amp; Technology - VIRTIS view of the Earth (IR-2)"/>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962574" y="1235301"/>
            <a:ext cx="1952625" cy="2057400"/>
          </a:xfrm>
          <a:prstGeom prst="rect">
            <a:avLst/>
          </a:prstGeom>
          <a:noFill/>
          <a:ln>
            <a:noFill/>
          </a:ln>
        </p:spPr>
      </p:pic>
      <p:pic>
        <p:nvPicPr>
          <p:cNvPr id="396" name="Google Shape;396;p23"/>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4850528" y="1506592"/>
            <a:ext cx="1880278" cy="1660044"/>
          </a:xfrm>
          <a:prstGeom prst="rect">
            <a:avLst/>
          </a:prstGeom>
          <a:noFill/>
          <a:ln>
            <a:noFill/>
          </a:ln>
        </p:spPr>
      </p:pic>
      <p:sp>
        <p:nvSpPr>
          <p:cNvPr id="2" name="ZoneTexte 1">
            <a:extLst>
              <a:ext uri="{FF2B5EF4-FFF2-40B4-BE49-F238E27FC236}">
                <a16:creationId xmlns:a16="http://schemas.microsoft.com/office/drawing/2014/main" id="{2797A411-CFAA-53DB-BE7A-2B494C5C4B94}"/>
              </a:ext>
            </a:extLst>
          </p:cNvPr>
          <p:cNvSpPr txBox="1"/>
          <p:nvPr/>
        </p:nvSpPr>
        <p:spPr>
          <a:xfrm>
            <a:off x="29997" y="6027003"/>
            <a:ext cx="4274394" cy="830997"/>
          </a:xfrm>
          <a:prstGeom prst="rect">
            <a:avLst/>
          </a:prstGeom>
          <a:noFill/>
        </p:spPr>
        <p:txBody>
          <a:bodyPr wrap="square" rtlCol="0">
            <a:spAutoFit/>
          </a:bodyPr>
          <a:lstStyle/>
          <a:p>
            <a:r>
              <a:rPr lang="fr-FR" sz="1200" i="1" dirty="0">
                <a:solidFill>
                  <a:srgbClr val="0070C0"/>
                </a:solidFill>
              </a:rPr>
              <a:t>C’est intentionnel de démarrer par là, pour éviter de renforcer la tendance à une lecture chronologique du bilan (« d’abord ça chauffe avec le rayonnement solaire, ensuite ça émet… »), alors que le bilan est à un instant donné</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6"/>
          <p:cNvSpPr txBox="1">
            <a:spLocks noGrp="1"/>
          </p:cNvSpPr>
          <p:nvPr>
            <p:ph type="sldNum" idx="12"/>
          </p:nvPr>
        </p:nvSpPr>
        <p:spPr>
          <a:xfrm>
            <a:off x="8496300" y="53975"/>
            <a:ext cx="533400" cy="381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fld id="{00000000-1234-1234-1234-123412341234}" type="slidenum">
              <a:rPr lang="fr-FR"/>
              <a:t>2</a:t>
            </a:fld>
            <a:endParaRPr/>
          </a:p>
        </p:txBody>
      </p:sp>
      <p:sp>
        <p:nvSpPr>
          <p:cNvPr id="188" name="Google Shape;188;p6"/>
          <p:cNvSpPr txBox="1"/>
          <p:nvPr/>
        </p:nvSpPr>
        <p:spPr>
          <a:xfrm>
            <a:off x="498675" y="697220"/>
            <a:ext cx="8331925" cy="53245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3200" b="1" dirty="0">
                <a:solidFill>
                  <a:schemeClr val="dk1"/>
                </a:solidFill>
                <a:latin typeface="Twentieth Century"/>
                <a:ea typeface="Twentieth Century"/>
                <a:cs typeface="Twentieth Century"/>
                <a:sym typeface="Twentieth Century"/>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Comment expliquer </a:t>
            </a:r>
            <a:r>
              <a:rPr lang="fr-FR" sz="3200" b="1" dirty="0">
                <a:solidFill>
                  <a:schemeClr val="dk1"/>
                </a:solidFill>
                <a:latin typeface="Twentieth Century"/>
                <a:ea typeface="Twentieth Century"/>
                <a:cs typeface="Twentieth Century"/>
                <a:sym typeface="Twentieth Century"/>
              </a:rPr>
              <a:t>l’influence du CO</a:t>
            </a:r>
            <a:r>
              <a:rPr lang="fr-FR" sz="3200" b="1" baseline="-25000" dirty="0">
                <a:solidFill>
                  <a:schemeClr val="dk1"/>
                </a:solidFill>
                <a:latin typeface="Twentieth Century"/>
                <a:ea typeface="Twentieth Century"/>
                <a:cs typeface="Twentieth Century"/>
                <a:sym typeface="Twentieth Century"/>
              </a:rPr>
              <a:t>2</a:t>
            </a:r>
            <a:r>
              <a:rPr lang="fr-FR" sz="3200" b="1" dirty="0">
                <a:solidFill>
                  <a:schemeClr val="dk1"/>
                </a:solidFill>
                <a:latin typeface="Twentieth Century"/>
                <a:ea typeface="Twentieth Century"/>
                <a:cs typeface="Twentieth Century"/>
                <a:sym typeface="Twentieth Century"/>
              </a:rPr>
              <a:t> sur le réchauffement climatique ?</a:t>
            </a:r>
            <a:endParaRPr dirty="0"/>
          </a:p>
          <a:p>
            <a:pPr marL="0" marR="0" lvl="0" indent="0" algn="l" rtl="0">
              <a:spcBef>
                <a:spcPts val="0"/>
              </a:spcBef>
              <a:spcAft>
                <a:spcPts val="0"/>
              </a:spcAft>
              <a:buNone/>
            </a:pPr>
            <a:br>
              <a:rPr lang="fr-FR" sz="2400" dirty="0">
                <a:solidFill>
                  <a:schemeClr val="dk1"/>
                </a:solidFill>
                <a:latin typeface="Twentieth Century"/>
                <a:ea typeface="Twentieth Century"/>
                <a:cs typeface="Twentieth Century"/>
                <a:sym typeface="Twentieth Century"/>
              </a:rPr>
            </a:br>
            <a:endParaRPr sz="2400" dirty="0">
              <a:solidFill>
                <a:schemeClr val="dk1"/>
              </a:solidFill>
              <a:latin typeface="Twentieth Century"/>
              <a:ea typeface="Twentieth Century"/>
              <a:cs typeface="Twentieth Century"/>
              <a:sym typeface="Twentieth Century"/>
            </a:endParaRPr>
          </a:p>
          <a:p>
            <a:pPr marL="0" marR="0" lvl="0" indent="0" algn="l" rtl="0">
              <a:spcBef>
                <a:spcPts val="0"/>
              </a:spcBef>
              <a:spcAft>
                <a:spcPts val="0"/>
              </a:spcAft>
              <a:buNone/>
            </a:pPr>
            <a:r>
              <a:rPr lang="fr-FR" sz="2800" b="1" dirty="0">
                <a:solidFill>
                  <a:schemeClr val="dk1"/>
                </a:solidFill>
                <a:latin typeface="Twentieth Century"/>
                <a:ea typeface="Twentieth Century"/>
                <a:cs typeface="Twentieth Century"/>
                <a:sym typeface="Twentieth Century"/>
              </a:rPr>
              <a:t>=&gt; Deux questions intermédiaires : </a:t>
            </a:r>
            <a:endParaRPr sz="2800" b="1" dirty="0">
              <a:solidFill>
                <a:schemeClr val="dk1"/>
              </a:solidFill>
              <a:latin typeface="Twentieth Century"/>
              <a:ea typeface="Twentieth Century"/>
              <a:cs typeface="Twentieth Century"/>
              <a:sym typeface="Twentieth Century"/>
            </a:endParaRPr>
          </a:p>
          <a:p>
            <a:pPr marL="0" marR="0" lvl="0" indent="0" algn="l" rtl="0">
              <a:spcBef>
                <a:spcPts val="0"/>
              </a:spcBef>
              <a:spcAft>
                <a:spcPts val="0"/>
              </a:spcAft>
              <a:buNone/>
            </a:pPr>
            <a:endParaRPr sz="2000" dirty="0">
              <a:solidFill>
                <a:schemeClr val="dk1"/>
              </a:solidFill>
              <a:latin typeface="Twentieth Century"/>
              <a:ea typeface="Twentieth Century"/>
              <a:cs typeface="Twentieth Century"/>
              <a:sym typeface="Twentieth Century"/>
            </a:endParaRPr>
          </a:p>
          <a:p>
            <a:pPr marL="342900" marR="0" lvl="0" indent="-342900" algn="l" rtl="0">
              <a:spcBef>
                <a:spcPts val="0"/>
              </a:spcBef>
              <a:spcAft>
                <a:spcPts val="0"/>
              </a:spcAft>
              <a:buClr>
                <a:schemeClr val="dk1"/>
              </a:buClr>
              <a:buSzPts val="2800"/>
              <a:buFont typeface="Twentieth Century"/>
              <a:buChar char="-"/>
            </a:pPr>
            <a:r>
              <a:rPr lang="fr-FR" sz="2800" dirty="0">
                <a:solidFill>
                  <a:schemeClr val="dk1"/>
                </a:solidFill>
                <a:latin typeface="Twentieth Century"/>
                <a:ea typeface="Twentieth Century"/>
                <a:cs typeface="Twentieth Century"/>
                <a:sym typeface="Twentieth Century"/>
              </a:rPr>
              <a:t>Quelles sont les causes possibles du réchauffement d’objet, en général ?	</a:t>
            </a:r>
            <a:br>
              <a:rPr lang="fr-FR" sz="2800" dirty="0">
                <a:solidFill>
                  <a:schemeClr val="dk1"/>
                </a:solidFill>
                <a:latin typeface="Twentieth Century"/>
                <a:ea typeface="Twentieth Century"/>
                <a:cs typeface="Twentieth Century"/>
                <a:sym typeface="Twentieth Century"/>
              </a:rPr>
            </a:br>
            <a:endParaRPr sz="2800" dirty="0">
              <a:solidFill>
                <a:schemeClr val="dk1"/>
              </a:solidFill>
              <a:latin typeface="Twentieth Century"/>
              <a:ea typeface="Twentieth Century"/>
              <a:cs typeface="Twentieth Century"/>
              <a:sym typeface="Twentieth Century"/>
            </a:endParaRPr>
          </a:p>
          <a:p>
            <a:pPr marL="342900" marR="0" lvl="0" indent="-342900" algn="l" rtl="0">
              <a:spcBef>
                <a:spcPts val="0"/>
              </a:spcBef>
              <a:spcAft>
                <a:spcPts val="0"/>
              </a:spcAft>
              <a:buClr>
                <a:schemeClr val="dk1"/>
              </a:buClr>
              <a:buSzPts val="2800"/>
              <a:buFont typeface="Twentieth Century"/>
              <a:buChar char="-"/>
            </a:pPr>
            <a:r>
              <a:rPr lang="fr-FR" sz="2800" dirty="0">
                <a:solidFill>
                  <a:schemeClr val="dk1"/>
                </a:solidFill>
                <a:latin typeface="Twentieth Century"/>
                <a:ea typeface="Twentieth Century"/>
                <a:cs typeface="Twentieth Century"/>
                <a:sym typeface="Twentieth Century"/>
              </a:rPr>
              <a:t>De quelle manière le CO</a:t>
            </a:r>
            <a:r>
              <a:rPr lang="fr-FR" sz="2800" baseline="-25000" dirty="0">
                <a:solidFill>
                  <a:schemeClr val="dk1"/>
                </a:solidFill>
                <a:latin typeface="Twentieth Century"/>
                <a:ea typeface="Twentieth Century"/>
                <a:cs typeface="Twentieth Century"/>
                <a:sym typeface="Twentieth Century"/>
              </a:rPr>
              <a:t>2</a:t>
            </a:r>
            <a:r>
              <a:rPr lang="fr-FR" sz="2800" dirty="0">
                <a:solidFill>
                  <a:schemeClr val="dk1"/>
                </a:solidFill>
                <a:latin typeface="Twentieth Century"/>
                <a:ea typeface="Twentieth Century"/>
                <a:cs typeface="Twentieth Century"/>
                <a:sym typeface="Twentieth Century"/>
              </a:rPr>
              <a:t> pourrait avoir une influence sur ces causes ?</a:t>
            </a:r>
            <a:endParaRPr dirty="0"/>
          </a:p>
          <a:p>
            <a:pPr marL="342900" marR="0" lvl="0" indent="-215900" algn="l" rtl="0">
              <a:spcBef>
                <a:spcPts val="0"/>
              </a:spcBef>
              <a:spcAft>
                <a:spcPts val="0"/>
              </a:spcAft>
              <a:buClr>
                <a:schemeClr val="dk1"/>
              </a:buClr>
              <a:buSzPts val="2000"/>
              <a:buFont typeface="Twentieth Century"/>
              <a:buNone/>
            </a:pPr>
            <a:endParaRPr sz="2000" dirty="0">
              <a:solidFill>
                <a:schemeClr val="dk1"/>
              </a:solidFill>
              <a:latin typeface="Twentieth Century"/>
              <a:ea typeface="Twentieth Century"/>
              <a:cs typeface="Twentieth Century"/>
              <a:sym typeface="Twentieth Century"/>
            </a:endParaRPr>
          </a:p>
          <a:p>
            <a:pPr marL="0" marR="0" lvl="0" indent="0" algn="l" rtl="0">
              <a:spcBef>
                <a:spcPts val="0"/>
              </a:spcBef>
              <a:spcAft>
                <a:spcPts val="0"/>
              </a:spcAft>
              <a:buNone/>
            </a:pPr>
            <a:endParaRPr sz="2000" dirty="0">
              <a:solidFill>
                <a:schemeClr val="dk1"/>
              </a:solidFill>
              <a:latin typeface="Twentieth Century"/>
              <a:ea typeface="Twentieth Century"/>
              <a:cs typeface="Twentieth Century"/>
              <a:sym typeface="Twentieth Century"/>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24"/>
          <p:cNvSpPr/>
          <p:nvPr/>
        </p:nvSpPr>
        <p:spPr>
          <a:xfrm rot="10800000" flipH="1">
            <a:off x="21314" y="1785033"/>
            <a:ext cx="4550686" cy="4191000"/>
          </a:xfrm>
          <a:prstGeom prst="rect">
            <a:avLst/>
          </a:prstGeom>
          <a:solidFill>
            <a:schemeClr val="dk1">
              <a:alpha val="57647"/>
            </a:schemeClr>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403" name="Google Shape;403;p24"/>
          <p:cNvSpPr txBox="1">
            <a:spLocks noGrp="1"/>
          </p:cNvSpPr>
          <p:nvPr>
            <p:ph type="sldNum" idx="12"/>
          </p:nvPr>
        </p:nvSpPr>
        <p:spPr>
          <a:xfrm>
            <a:off x="8496300" y="53975"/>
            <a:ext cx="533400" cy="381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fld id="{00000000-1234-1234-1234-123412341234}" type="slidenum">
              <a:rPr lang="fr-FR"/>
              <a:t>20</a:t>
            </a:fld>
            <a:endParaRPr/>
          </a:p>
        </p:txBody>
      </p:sp>
      <p:sp>
        <p:nvSpPr>
          <p:cNvPr id="404" name="Google Shape;404;p24"/>
          <p:cNvSpPr txBox="1"/>
          <p:nvPr/>
        </p:nvSpPr>
        <p:spPr>
          <a:xfrm>
            <a:off x="4948211" y="2943017"/>
            <a:ext cx="3800135" cy="378561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000" dirty="0">
              <a:solidFill>
                <a:schemeClr val="dk1"/>
              </a:solidFill>
              <a:latin typeface="Twentieth Century"/>
              <a:ea typeface="Twentieth Century"/>
              <a:cs typeface="Twentieth Century"/>
              <a:sym typeface="Twentieth Century"/>
            </a:endParaRPr>
          </a:p>
          <a:p>
            <a:pPr marL="0" marR="0" lvl="0" indent="0" algn="l" rtl="0">
              <a:spcBef>
                <a:spcPts val="0"/>
              </a:spcBef>
              <a:spcAft>
                <a:spcPts val="0"/>
              </a:spcAft>
              <a:buNone/>
            </a:pPr>
            <a:r>
              <a:rPr lang="fr-FR" sz="2000" dirty="0">
                <a:solidFill>
                  <a:schemeClr val="dk1"/>
                </a:solidFill>
                <a:latin typeface="Twentieth Century"/>
                <a:ea typeface="Twentieth Century"/>
                <a:cs typeface="Twentieth Century"/>
                <a:sym typeface="Twentieth Century"/>
              </a:rPr>
              <a:t>Une partie du rayonnement solaire atteint le système Terre.</a:t>
            </a:r>
            <a:endParaRPr dirty="0"/>
          </a:p>
          <a:p>
            <a:pPr marL="0" marR="0" lvl="0" indent="0" algn="l" rtl="0">
              <a:spcBef>
                <a:spcPts val="0"/>
              </a:spcBef>
              <a:spcAft>
                <a:spcPts val="0"/>
              </a:spcAft>
              <a:buNone/>
            </a:pPr>
            <a:endParaRPr sz="2000" i="1" dirty="0">
              <a:solidFill>
                <a:srgbClr val="A5A5A5"/>
              </a:solidFill>
              <a:latin typeface="Twentieth Century"/>
              <a:ea typeface="Twentieth Century"/>
              <a:cs typeface="Twentieth Century"/>
              <a:sym typeface="Twentieth Century"/>
            </a:endParaRPr>
          </a:p>
          <a:p>
            <a:pPr marL="0" marR="0" lvl="0" indent="0" algn="l" rtl="0">
              <a:spcBef>
                <a:spcPts val="0"/>
              </a:spcBef>
              <a:spcAft>
                <a:spcPts val="0"/>
              </a:spcAft>
              <a:buNone/>
            </a:pPr>
            <a:r>
              <a:rPr lang="fr-FR" sz="2000" dirty="0">
                <a:solidFill>
                  <a:schemeClr val="dk1"/>
                </a:solidFill>
                <a:latin typeface="Twentieth Century"/>
                <a:ea typeface="Twentieth Century"/>
                <a:cs typeface="Twentieth Century"/>
                <a:sym typeface="Twentieth Century"/>
              </a:rPr>
              <a:t>Une partie de ce rayonnement solaire est renvoyé vers l’espace après diffusion :</a:t>
            </a:r>
            <a:br>
              <a:rPr lang="fr-FR" sz="2000" dirty="0">
                <a:solidFill>
                  <a:schemeClr val="dk1"/>
                </a:solidFill>
                <a:latin typeface="Twentieth Century"/>
                <a:ea typeface="Twentieth Century"/>
                <a:cs typeface="Twentieth Century"/>
                <a:sym typeface="Twentieth Century"/>
              </a:rPr>
            </a:br>
            <a:r>
              <a:rPr lang="fr-FR" sz="2000" dirty="0">
                <a:solidFill>
                  <a:schemeClr val="dk1"/>
                </a:solidFill>
                <a:latin typeface="Twentieth Century"/>
                <a:ea typeface="Twentieth Century"/>
                <a:cs typeface="Twentieth Century"/>
                <a:sym typeface="Twentieth Century"/>
              </a:rPr>
              <a:t>- par les nuages et certaines particules dans l'air</a:t>
            </a:r>
            <a:br>
              <a:rPr lang="fr-FR" sz="2000" dirty="0">
                <a:solidFill>
                  <a:schemeClr val="dk1"/>
                </a:solidFill>
                <a:latin typeface="Twentieth Century"/>
                <a:ea typeface="Twentieth Century"/>
                <a:cs typeface="Twentieth Century"/>
                <a:sym typeface="Twentieth Century"/>
              </a:rPr>
            </a:br>
            <a:r>
              <a:rPr lang="fr-FR" sz="2000" dirty="0">
                <a:solidFill>
                  <a:schemeClr val="dk1"/>
                </a:solidFill>
                <a:latin typeface="Twentieth Century"/>
                <a:ea typeface="Twentieth Century"/>
                <a:cs typeface="Twentieth Century"/>
                <a:sym typeface="Twentieth Century"/>
              </a:rPr>
              <a:t>- par les surfaces claires de la Terre (glace, neige, déserts...)</a:t>
            </a:r>
            <a:br>
              <a:rPr lang="fr-FR" sz="2000" dirty="0">
                <a:solidFill>
                  <a:schemeClr val="dk1"/>
                </a:solidFill>
                <a:latin typeface="Twentieth Century"/>
                <a:ea typeface="Twentieth Century"/>
                <a:cs typeface="Twentieth Century"/>
                <a:sym typeface="Twentieth Century"/>
              </a:rPr>
            </a:br>
            <a:endParaRPr sz="2000" i="1" dirty="0">
              <a:solidFill>
                <a:srgbClr val="A5A5A5"/>
              </a:solidFill>
              <a:latin typeface="Twentieth Century"/>
              <a:ea typeface="Twentieth Century"/>
              <a:cs typeface="Twentieth Century"/>
              <a:sym typeface="Twentieth Century"/>
            </a:endParaRPr>
          </a:p>
        </p:txBody>
      </p:sp>
      <p:sp>
        <p:nvSpPr>
          <p:cNvPr id="405" name="Google Shape;405;p24"/>
          <p:cNvSpPr/>
          <p:nvPr/>
        </p:nvSpPr>
        <p:spPr>
          <a:xfrm>
            <a:off x="1063841" y="2687668"/>
            <a:ext cx="2616200" cy="2511140"/>
          </a:xfrm>
          <a:prstGeom prst="ellipse">
            <a:avLst/>
          </a:prstGeom>
          <a:solidFill>
            <a:srgbClr val="D3E1EC"/>
          </a:solidFill>
          <a:ln w="100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406" name="Google Shape;406;p24"/>
          <p:cNvSpPr/>
          <p:nvPr/>
        </p:nvSpPr>
        <p:spPr>
          <a:xfrm>
            <a:off x="3701446" y="3629351"/>
            <a:ext cx="294198" cy="406400"/>
          </a:xfrm>
          <a:prstGeom prst="rightArrow">
            <a:avLst>
              <a:gd name="adj1" fmla="val 50000"/>
              <a:gd name="adj2" fmla="val 50000"/>
            </a:avLst>
          </a:prstGeom>
          <a:solidFill>
            <a:srgbClr val="B85B22"/>
          </a:solidFill>
          <a:ln w="19050" cap="flat" cmpd="sng">
            <a:solidFill>
              <a:srgbClr val="7B3C1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407" name="Google Shape;407;p24"/>
          <p:cNvSpPr/>
          <p:nvPr/>
        </p:nvSpPr>
        <p:spPr>
          <a:xfrm rot="2847845">
            <a:off x="3203808" y="4805372"/>
            <a:ext cx="399012" cy="406400"/>
          </a:xfrm>
          <a:prstGeom prst="rightArrow">
            <a:avLst>
              <a:gd name="adj1" fmla="val 50000"/>
              <a:gd name="adj2" fmla="val 50000"/>
            </a:avLst>
          </a:prstGeom>
          <a:solidFill>
            <a:srgbClr val="B85B22"/>
          </a:solidFill>
          <a:ln w="19050" cap="flat" cmpd="sng">
            <a:solidFill>
              <a:srgbClr val="7B3C1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408" name="Google Shape;408;p24"/>
          <p:cNvSpPr/>
          <p:nvPr/>
        </p:nvSpPr>
        <p:spPr>
          <a:xfrm rot="-3146121">
            <a:off x="3091980" y="2634109"/>
            <a:ext cx="373464" cy="406400"/>
          </a:xfrm>
          <a:prstGeom prst="rightArrow">
            <a:avLst>
              <a:gd name="adj1" fmla="val 50000"/>
              <a:gd name="adj2" fmla="val 50000"/>
            </a:avLst>
          </a:prstGeom>
          <a:solidFill>
            <a:srgbClr val="B85B22"/>
          </a:solidFill>
          <a:ln w="19050" cap="flat" cmpd="sng">
            <a:solidFill>
              <a:srgbClr val="7B3C1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409" name="Google Shape;409;p24"/>
          <p:cNvSpPr/>
          <p:nvPr/>
        </p:nvSpPr>
        <p:spPr>
          <a:xfrm rot="-6103447">
            <a:off x="2003656" y="2329622"/>
            <a:ext cx="326280" cy="406400"/>
          </a:xfrm>
          <a:prstGeom prst="rightArrow">
            <a:avLst>
              <a:gd name="adj1" fmla="val 50000"/>
              <a:gd name="adj2" fmla="val 50000"/>
            </a:avLst>
          </a:prstGeom>
          <a:solidFill>
            <a:srgbClr val="B85B22"/>
          </a:solidFill>
          <a:ln w="19050" cap="flat" cmpd="sng">
            <a:solidFill>
              <a:srgbClr val="7B3C1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410" name="Google Shape;410;p24"/>
          <p:cNvSpPr/>
          <p:nvPr/>
        </p:nvSpPr>
        <p:spPr>
          <a:xfrm rot="-9073457">
            <a:off x="957422" y="2995232"/>
            <a:ext cx="321189" cy="406400"/>
          </a:xfrm>
          <a:prstGeom prst="rightArrow">
            <a:avLst>
              <a:gd name="adj1" fmla="val 50000"/>
              <a:gd name="adj2" fmla="val 50000"/>
            </a:avLst>
          </a:prstGeom>
          <a:solidFill>
            <a:srgbClr val="B85B22"/>
          </a:solidFill>
          <a:ln w="19050" cap="flat" cmpd="sng">
            <a:solidFill>
              <a:srgbClr val="7B3C1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411" name="Google Shape;411;p24"/>
          <p:cNvSpPr/>
          <p:nvPr/>
        </p:nvSpPr>
        <p:spPr>
          <a:xfrm rot="8781746">
            <a:off x="958638" y="4505732"/>
            <a:ext cx="330397" cy="406400"/>
          </a:xfrm>
          <a:prstGeom prst="rightArrow">
            <a:avLst>
              <a:gd name="adj1" fmla="val 50000"/>
              <a:gd name="adj2" fmla="val 50000"/>
            </a:avLst>
          </a:prstGeom>
          <a:solidFill>
            <a:srgbClr val="B85B22"/>
          </a:solidFill>
          <a:ln w="19050" cap="flat" cmpd="sng">
            <a:solidFill>
              <a:srgbClr val="7B3C1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412" name="Google Shape;412;p24"/>
          <p:cNvSpPr/>
          <p:nvPr/>
        </p:nvSpPr>
        <p:spPr>
          <a:xfrm rot="5800316">
            <a:off x="2035066" y="5171067"/>
            <a:ext cx="356622" cy="406400"/>
          </a:xfrm>
          <a:prstGeom prst="rightArrow">
            <a:avLst>
              <a:gd name="adj1" fmla="val 50000"/>
              <a:gd name="adj2" fmla="val 50000"/>
            </a:avLst>
          </a:prstGeom>
          <a:solidFill>
            <a:srgbClr val="B85B22"/>
          </a:solidFill>
          <a:ln w="19050" cap="flat" cmpd="sng">
            <a:solidFill>
              <a:srgbClr val="7B3C1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pic>
        <p:nvPicPr>
          <p:cNvPr id="413" name="Google Shape;413;p24"/>
          <p:cNvPicPr preferRelativeResize="0"/>
          <p:nvPr/>
        </p:nvPicPr>
        <p:blipFill rotWithShape="1">
          <a:blip r:embed="rId3">
            <a:alphaModFix/>
          </a:blip>
          <a:srcRect/>
          <a:stretch/>
        </p:blipFill>
        <p:spPr>
          <a:xfrm>
            <a:off x="1382999" y="3012116"/>
            <a:ext cx="2019777" cy="1918929"/>
          </a:xfrm>
          <a:prstGeom prst="rect">
            <a:avLst/>
          </a:prstGeom>
          <a:noFill/>
          <a:ln>
            <a:noFill/>
          </a:ln>
        </p:spPr>
      </p:pic>
      <p:sp>
        <p:nvSpPr>
          <p:cNvPr id="414" name="Google Shape;414;p24"/>
          <p:cNvSpPr/>
          <p:nvPr/>
        </p:nvSpPr>
        <p:spPr>
          <a:xfrm>
            <a:off x="-7714" y="2896806"/>
            <a:ext cx="1084420" cy="2179380"/>
          </a:xfrm>
          <a:prstGeom prst="rightArrow">
            <a:avLst>
              <a:gd name="adj1" fmla="val 82034"/>
              <a:gd name="adj2" fmla="val 48710"/>
            </a:avLst>
          </a:prstGeom>
          <a:solidFill>
            <a:srgbClr val="FFFF00"/>
          </a:solidFill>
          <a:ln w="100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415" name="Google Shape;415;p24"/>
          <p:cNvSpPr/>
          <p:nvPr/>
        </p:nvSpPr>
        <p:spPr>
          <a:xfrm rot="7728634">
            <a:off x="1196817" y="4943357"/>
            <a:ext cx="543667" cy="516125"/>
          </a:xfrm>
          <a:prstGeom prst="rightArrow">
            <a:avLst>
              <a:gd name="adj1" fmla="val 69740"/>
              <a:gd name="adj2" fmla="val 53165"/>
            </a:avLst>
          </a:prstGeom>
          <a:solidFill>
            <a:srgbClr val="FFFF00"/>
          </a:solidFill>
          <a:ln w="100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highlight>
                <a:srgbClr val="FFFF00"/>
              </a:highlight>
              <a:latin typeface="Twentieth Century"/>
              <a:ea typeface="Twentieth Century"/>
              <a:cs typeface="Twentieth Century"/>
              <a:sym typeface="Twentieth Century"/>
            </a:endParaRPr>
          </a:p>
        </p:txBody>
      </p:sp>
      <p:sp>
        <p:nvSpPr>
          <p:cNvPr id="416" name="Google Shape;416;p24"/>
          <p:cNvSpPr/>
          <p:nvPr/>
        </p:nvSpPr>
        <p:spPr>
          <a:xfrm rot="-7608944">
            <a:off x="1167649" y="2472234"/>
            <a:ext cx="577178" cy="516125"/>
          </a:xfrm>
          <a:prstGeom prst="rightArrow">
            <a:avLst>
              <a:gd name="adj1" fmla="val 69740"/>
              <a:gd name="adj2" fmla="val 53165"/>
            </a:avLst>
          </a:prstGeom>
          <a:solidFill>
            <a:srgbClr val="FFFF00"/>
          </a:solidFill>
          <a:ln w="100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highlight>
                <a:srgbClr val="FFFF00"/>
              </a:highlight>
              <a:latin typeface="Twentieth Century"/>
              <a:ea typeface="Twentieth Century"/>
              <a:cs typeface="Twentieth Century"/>
              <a:sym typeface="Twentieth Century"/>
            </a:endParaRPr>
          </a:p>
        </p:txBody>
      </p:sp>
      <p:sp>
        <p:nvSpPr>
          <p:cNvPr id="417" name="Google Shape;417;p24"/>
          <p:cNvSpPr txBox="1"/>
          <p:nvPr/>
        </p:nvSpPr>
        <p:spPr>
          <a:xfrm>
            <a:off x="142755" y="1975502"/>
            <a:ext cx="1061509"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2400" b="1">
                <a:solidFill>
                  <a:schemeClr val="dk1"/>
                </a:solidFill>
                <a:latin typeface="Twentieth Century"/>
                <a:ea typeface="Twentieth Century"/>
                <a:cs typeface="Twentieth Century"/>
                <a:sym typeface="Twentieth Century"/>
              </a:rPr>
              <a:t>Espace</a:t>
            </a:r>
            <a:endParaRPr sz="2400" b="1">
              <a:solidFill>
                <a:schemeClr val="dk1"/>
              </a:solidFill>
              <a:latin typeface="Twentieth Century"/>
              <a:ea typeface="Twentieth Century"/>
              <a:cs typeface="Twentieth Century"/>
              <a:sym typeface="Twentieth Century"/>
            </a:endParaRPr>
          </a:p>
        </p:txBody>
      </p:sp>
      <p:sp>
        <p:nvSpPr>
          <p:cNvPr id="418" name="Google Shape;418;p24"/>
          <p:cNvSpPr/>
          <p:nvPr/>
        </p:nvSpPr>
        <p:spPr>
          <a:xfrm>
            <a:off x="1069087" y="2692491"/>
            <a:ext cx="2632359" cy="2531973"/>
          </a:xfrm>
          <a:prstGeom prst="ellipse">
            <a:avLst/>
          </a:prstGeom>
          <a:blipFill rotWithShape="1">
            <a:blip r:embed="rId4" cstate="screen">
              <a:alphaModFix amt="45000"/>
              <a:extLst>
                <a:ext uri="{28A0092B-C50C-407E-A947-70E740481C1C}">
                  <a14:useLocalDpi xmlns:a14="http://schemas.microsoft.com/office/drawing/2010/main"/>
                </a:ext>
              </a:extLst>
            </a:blip>
            <a:stretch>
              <a:fillRect/>
            </a:stretch>
          </a:blipFill>
          <a:ln w="28575" cap="flat" cmpd="sng">
            <a:solidFill>
              <a:schemeClr val="dk1"/>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pic>
        <p:nvPicPr>
          <p:cNvPr id="419" name="Google Shape;419;p24" descr="Salut au grand Sud - Journal d'Hivernage">
            <a:hlinkClick r:id="rId5"/>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4831624" y="1514007"/>
            <a:ext cx="2369583" cy="1579311"/>
          </a:xfrm>
          <a:prstGeom prst="rect">
            <a:avLst/>
          </a:prstGeom>
          <a:noFill/>
          <a:ln>
            <a:noFill/>
          </a:ln>
        </p:spPr>
      </p:pic>
      <p:sp>
        <p:nvSpPr>
          <p:cNvPr id="420" name="Google Shape;420;p24"/>
          <p:cNvSpPr txBox="1"/>
          <p:nvPr/>
        </p:nvSpPr>
        <p:spPr>
          <a:xfrm>
            <a:off x="1118982" y="3276621"/>
            <a:ext cx="2561059" cy="138499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3200">
                <a:solidFill>
                  <a:schemeClr val="dk1"/>
                </a:solidFill>
                <a:latin typeface="Twentieth Century"/>
                <a:ea typeface="Twentieth Century"/>
                <a:cs typeface="Twentieth Century"/>
                <a:sym typeface="Twentieth Century"/>
              </a:rPr>
              <a:t>Système </a:t>
            </a:r>
            <a:endParaRPr/>
          </a:p>
          <a:p>
            <a:pPr marL="0" marR="0" lvl="0" indent="0" algn="ctr" rtl="0">
              <a:spcBef>
                <a:spcPts val="0"/>
              </a:spcBef>
              <a:spcAft>
                <a:spcPts val="0"/>
              </a:spcAft>
              <a:buNone/>
            </a:pPr>
            <a:r>
              <a:rPr lang="fr-FR" sz="3200">
                <a:solidFill>
                  <a:schemeClr val="dk1"/>
                </a:solidFill>
                <a:latin typeface="Twentieth Century"/>
                <a:ea typeface="Twentieth Century"/>
                <a:cs typeface="Twentieth Century"/>
                <a:sym typeface="Twentieth Century"/>
              </a:rPr>
              <a:t>Terre</a:t>
            </a:r>
            <a:br>
              <a:rPr lang="fr-FR" sz="2000">
                <a:solidFill>
                  <a:schemeClr val="dk1"/>
                </a:solidFill>
                <a:latin typeface="Twentieth Century"/>
                <a:ea typeface="Twentieth Century"/>
                <a:cs typeface="Twentieth Century"/>
                <a:sym typeface="Twentieth Century"/>
              </a:rPr>
            </a:br>
            <a:r>
              <a:rPr lang="fr-FR" sz="2000">
                <a:solidFill>
                  <a:schemeClr val="dk1"/>
                </a:solidFill>
                <a:latin typeface="Twentieth Century"/>
                <a:ea typeface="Twentieth Century"/>
                <a:cs typeface="Twentieth Century"/>
                <a:sym typeface="Twentieth Century"/>
              </a:rPr>
              <a:t>(Terre </a:t>
            </a:r>
            <a:r>
              <a:rPr lang="fr-FR" sz="2000" b="1">
                <a:solidFill>
                  <a:schemeClr val="dk1"/>
                </a:solidFill>
                <a:latin typeface="Twentieth Century"/>
                <a:ea typeface="Twentieth Century"/>
                <a:cs typeface="Twentieth Century"/>
                <a:sym typeface="Twentieth Century"/>
              </a:rPr>
              <a:t>+</a:t>
            </a:r>
            <a:r>
              <a:rPr lang="fr-FR" sz="2000">
                <a:solidFill>
                  <a:schemeClr val="dk1"/>
                </a:solidFill>
                <a:latin typeface="Twentieth Century"/>
                <a:ea typeface="Twentieth Century"/>
                <a:cs typeface="Twentieth Century"/>
                <a:sym typeface="Twentieth Century"/>
              </a:rPr>
              <a:t> atmosphère)</a:t>
            </a:r>
            <a:endParaRPr sz="3600">
              <a:solidFill>
                <a:schemeClr val="dk1"/>
              </a:solidFill>
              <a:latin typeface="Twentieth Century"/>
              <a:ea typeface="Twentieth Century"/>
              <a:cs typeface="Twentieth Century"/>
              <a:sym typeface="Twentieth Century"/>
            </a:endParaRPr>
          </a:p>
        </p:txBody>
      </p:sp>
      <p:sp>
        <p:nvSpPr>
          <p:cNvPr id="421" name="Google Shape;421;p24"/>
          <p:cNvSpPr txBox="1"/>
          <p:nvPr/>
        </p:nvSpPr>
        <p:spPr>
          <a:xfrm>
            <a:off x="431060" y="185479"/>
            <a:ext cx="7924270"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3200" dirty="0">
                <a:solidFill>
                  <a:schemeClr val="dk1"/>
                </a:solidFill>
                <a:latin typeface="Twentieth Century"/>
                <a:ea typeface="Twentieth Century"/>
                <a:cs typeface="Twentieth Century"/>
                <a:sym typeface="Twentieth Century"/>
              </a:rPr>
              <a:t>Bilan des rayonnements </a:t>
            </a:r>
            <a:r>
              <a:rPr lang="fr-FR" sz="3200" dirty="0">
                <a:solidFill>
                  <a:srgbClr val="FF0000"/>
                </a:solidFill>
                <a:latin typeface="Twentieth Century"/>
                <a:ea typeface="Twentieth Century"/>
                <a:cs typeface="Twentieth Century"/>
                <a:sym typeface="Twentieth Century"/>
              </a:rPr>
              <a:t>sortant et entrant</a:t>
            </a:r>
            <a:r>
              <a:rPr lang="fr-FR" sz="3200" dirty="0">
                <a:solidFill>
                  <a:schemeClr val="dk1"/>
                </a:solidFill>
                <a:latin typeface="Twentieth Century"/>
                <a:ea typeface="Twentieth Century"/>
                <a:cs typeface="Twentieth Century"/>
                <a:sym typeface="Twentieth Century"/>
              </a:rPr>
              <a:t> du système Terre</a:t>
            </a:r>
            <a:endParaRPr sz="3200" dirty="0">
              <a:solidFill>
                <a:schemeClr val="dk1"/>
              </a:solidFill>
              <a:latin typeface="Twentieth Century"/>
              <a:ea typeface="Twentieth Century"/>
              <a:cs typeface="Twentieth Century"/>
              <a:sym typeface="Twentieth Century"/>
            </a:endParaRPr>
          </a:p>
        </p:txBody>
      </p:sp>
      <p:sp>
        <p:nvSpPr>
          <p:cNvPr id="422" name="Google Shape;422;p24"/>
          <p:cNvSpPr/>
          <p:nvPr/>
        </p:nvSpPr>
        <p:spPr>
          <a:xfrm rot="10800000">
            <a:off x="506530" y="3711055"/>
            <a:ext cx="577178" cy="516125"/>
          </a:xfrm>
          <a:prstGeom prst="rightArrow">
            <a:avLst>
              <a:gd name="adj1" fmla="val 69740"/>
              <a:gd name="adj2" fmla="val 53165"/>
            </a:avLst>
          </a:prstGeom>
          <a:solidFill>
            <a:srgbClr val="FFFF00"/>
          </a:solidFill>
          <a:ln w="100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highlight>
                <a:srgbClr val="FFFF00"/>
              </a:highlight>
              <a:latin typeface="Twentieth Century"/>
              <a:ea typeface="Twentieth Century"/>
              <a:cs typeface="Twentieth Century"/>
              <a:sym typeface="Twentieth Century"/>
            </a:endParaRPr>
          </a:p>
        </p:txBody>
      </p:sp>
      <p:sp>
        <p:nvSpPr>
          <p:cNvPr id="423" name="Google Shape;423;p24"/>
          <p:cNvSpPr/>
          <p:nvPr/>
        </p:nvSpPr>
        <p:spPr>
          <a:xfrm flipH="1">
            <a:off x="1137832" y="2686331"/>
            <a:ext cx="2546562" cy="2527444"/>
          </a:xfrm>
          <a:prstGeom prst="chord">
            <a:avLst>
              <a:gd name="adj1" fmla="val 5323638"/>
              <a:gd name="adj2" fmla="val 16200000"/>
            </a:avLst>
          </a:prstGeom>
          <a:solidFill>
            <a:schemeClr val="dk1">
              <a:alpha val="16862"/>
            </a:schemeClr>
          </a:solidFill>
          <a:ln>
            <a:noFill/>
          </a:ln>
          <a:effectLst>
            <a:outerShdw blurRad="38100" dist="30000" dir="5400000" rotWithShape="0">
              <a:srgbClr val="000000">
                <a:alpha val="4470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pic>
        <p:nvPicPr>
          <p:cNvPr id="424" name="Google Shape;424;p24"/>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7404271" y="1496811"/>
            <a:ext cx="1480387" cy="1612397"/>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25"/>
          <p:cNvSpPr txBox="1">
            <a:spLocks noGrp="1"/>
          </p:cNvSpPr>
          <p:nvPr>
            <p:ph type="sldNum" idx="12"/>
          </p:nvPr>
        </p:nvSpPr>
        <p:spPr>
          <a:xfrm>
            <a:off x="8496300" y="53975"/>
            <a:ext cx="533400" cy="381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fld id="{00000000-1234-1234-1234-123412341234}" type="slidenum">
              <a:rPr lang="fr-FR"/>
              <a:t>21</a:t>
            </a:fld>
            <a:endParaRPr/>
          </a:p>
        </p:txBody>
      </p:sp>
      <p:sp>
        <p:nvSpPr>
          <p:cNvPr id="432" name="Google Shape;432;p25"/>
          <p:cNvSpPr txBox="1"/>
          <p:nvPr/>
        </p:nvSpPr>
        <p:spPr>
          <a:xfrm>
            <a:off x="4517548" y="1015430"/>
            <a:ext cx="4297359" cy="110795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fr-FR" sz="1600" dirty="0">
                <a:solidFill>
                  <a:schemeClr val="dk1"/>
                </a:solidFill>
                <a:latin typeface="Twentieth Century"/>
                <a:ea typeface="Twentieth Century"/>
                <a:cs typeface="Twentieth Century"/>
                <a:sym typeface="Twentieth Century"/>
              </a:rPr>
              <a:t>Dans la suite, pour chaque type de rayonnement, on va considérer la </a:t>
            </a:r>
            <a:r>
              <a:rPr lang="fr-FR" sz="1600" b="1" dirty="0">
                <a:solidFill>
                  <a:schemeClr val="dk1"/>
                </a:solidFill>
                <a:latin typeface="Twentieth Century"/>
                <a:ea typeface="Twentieth Century"/>
                <a:cs typeface="Twentieth Century"/>
                <a:sym typeface="Twentieth Century"/>
              </a:rPr>
              <a:t>puissance moyenne </a:t>
            </a:r>
            <a:r>
              <a:rPr lang="fr-FR" sz="1600" dirty="0">
                <a:solidFill>
                  <a:schemeClr val="dk1"/>
                </a:solidFill>
                <a:latin typeface="Twentieth Century"/>
                <a:ea typeface="Twentieth Century"/>
                <a:cs typeface="Twentieth Century"/>
                <a:sym typeface="Twentieth Century"/>
              </a:rPr>
              <a:t>du rayonnement sortant ou entrant de la surface délimitant le système (représentée en pointillé).</a:t>
            </a:r>
            <a:r>
              <a:rPr lang="fr-FR" sz="1800" dirty="0">
                <a:solidFill>
                  <a:schemeClr val="dk1"/>
                </a:solidFill>
                <a:latin typeface="Twentieth Century"/>
                <a:ea typeface="Twentieth Century"/>
                <a:cs typeface="Twentieth Century"/>
                <a:sym typeface="Twentieth Century"/>
              </a:rPr>
              <a:t> </a:t>
            </a:r>
            <a:endParaRPr sz="1600" dirty="0">
              <a:solidFill>
                <a:schemeClr val="dk1"/>
              </a:solidFill>
              <a:latin typeface="Twentieth Century"/>
              <a:ea typeface="Twentieth Century"/>
              <a:cs typeface="Twentieth Century"/>
              <a:sym typeface="Twentieth Century"/>
            </a:endParaRPr>
          </a:p>
        </p:txBody>
      </p:sp>
      <p:sp>
        <p:nvSpPr>
          <p:cNvPr id="433" name="Google Shape;433;p25"/>
          <p:cNvSpPr txBox="1"/>
          <p:nvPr/>
        </p:nvSpPr>
        <p:spPr>
          <a:xfrm>
            <a:off x="5008680" y="4784412"/>
            <a:ext cx="3329264"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800" b="1" dirty="0">
                <a:solidFill>
                  <a:schemeClr val="dk1"/>
                </a:solidFill>
                <a:latin typeface="Twentieth Century"/>
                <a:ea typeface="Twentieth Century"/>
                <a:cs typeface="Twentieth Century"/>
                <a:sym typeface="Twentieth Century"/>
              </a:rPr>
              <a:t>Ces trois types de rayonnement sont présents </a:t>
            </a:r>
            <a:r>
              <a:rPr lang="fr-FR" sz="1800" b="1" u="sng" dirty="0">
                <a:solidFill>
                  <a:schemeClr val="dk1"/>
                </a:solidFill>
                <a:latin typeface="Twentieth Century"/>
                <a:ea typeface="Twentieth Century"/>
                <a:cs typeface="Twentieth Century"/>
                <a:sym typeface="Twentieth Century"/>
              </a:rPr>
              <a:t>simultanément.</a:t>
            </a:r>
            <a:endParaRPr sz="1800" dirty="0">
              <a:solidFill>
                <a:schemeClr val="dk1"/>
              </a:solidFill>
              <a:latin typeface="Twentieth Century"/>
              <a:ea typeface="Twentieth Century"/>
              <a:cs typeface="Twentieth Century"/>
              <a:sym typeface="Twentieth Century"/>
            </a:endParaRPr>
          </a:p>
        </p:txBody>
      </p:sp>
      <p:sp>
        <p:nvSpPr>
          <p:cNvPr id="434" name="Google Shape;434;p25"/>
          <p:cNvSpPr txBox="1"/>
          <p:nvPr/>
        </p:nvSpPr>
        <p:spPr>
          <a:xfrm>
            <a:off x="431060" y="185479"/>
            <a:ext cx="7608040"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3200" dirty="0">
                <a:solidFill>
                  <a:schemeClr val="dk1"/>
                </a:solidFill>
                <a:latin typeface="Twentieth Century"/>
                <a:ea typeface="Twentieth Century"/>
                <a:cs typeface="Twentieth Century"/>
                <a:sym typeface="Twentieth Century"/>
              </a:rPr>
              <a:t>Bilan des rayonnements </a:t>
            </a:r>
            <a:r>
              <a:rPr lang="fr-FR" sz="3200" dirty="0">
                <a:solidFill>
                  <a:srgbClr val="FF0000"/>
                </a:solidFill>
                <a:latin typeface="Twentieth Century"/>
                <a:ea typeface="Twentieth Century"/>
                <a:cs typeface="Twentieth Century"/>
                <a:sym typeface="Twentieth Century"/>
              </a:rPr>
              <a:t>sortant et entrant </a:t>
            </a:r>
            <a:r>
              <a:rPr lang="fr-FR" sz="3200" dirty="0">
                <a:solidFill>
                  <a:schemeClr val="dk1"/>
                </a:solidFill>
                <a:latin typeface="Twentieth Century"/>
                <a:ea typeface="Twentieth Century"/>
                <a:cs typeface="Twentieth Century"/>
                <a:sym typeface="Twentieth Century"/>
              </a:rPr>
              <a:t>du système Terre</a:t>
            </a:r>
            <a:endParaRPr sz="3200" dirty="0">
              <a:solidFill>
                <a:schemeClr val="dk1"/>
              </a:solidFill>
              <a:latin typeface="Twentieth Century"/>
              <a:ea typeface="Twentieth Century"/>
              <a:cs typeface="Twentieth Century"/>
              <a:sym typeface="Twentieth Century"/>
            </a:endParaRPr>
          </a:p>
        </p:txBody>
      </p:sp>
      <p:grpSp>
        <p:nvGrpSpPr>
          <p:cNvPr id="435" name="Google Shape;435;p25"/>
          <p:cNvGrpSpPr/>
          <p:nvPr/>
        </p:nvGrpSpPr>
        <p:grpSpPr>
          <a:xfrm>
            <a:off x="-5639" y="1344790"/>
            <a:ext cx="4001019" cy="3930692"/>
            <a:chOff x="-5639" y="1482440"/>
            <a:chExt cx="4001019" cy="3930692"/>
          </a:xfrm>
        </p:grpSpPr>
        <p:sp>
          <p:nvSpPr>
            <p:cNvPr id="436" name="Google Shape;436;p25"/>
            <p:cNvSpPr/>
            <p:nvPr/>
          </p:nvSpPr>
          <p:spPr>
            <a:xfrm rot="10800000" flipH="1">
              <a:off x="1023" y="1517737"/>
              <a:ext cx="3994357" cy="3895395"/>
            </a:xfrm>
            <a:prstGeom prst="rect">
              <a:avLst/>
            </a:prstGeom>
            <a:solidFill>
              <a:schemeClr val="dk1">
                <a:alpha val="57647"/>
              </a:schemeClr>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437" name="Google Shape;437;p25"/>
            <p:cNvSpPr/>
            <p:nvPr/>
          </p:nvSpPr>
          <p:spPr>
            <a:xfrm>
              <a:off x="776831" y="2142106"/>
              <a:ext cx="2616200" cy="2511140"/>
            </a:xfrm>
            <a:prstGeom prst="ellipse">
              <a:avLst/>
            </a:prstGeom>
            <a:solidFill>
              <a:srgbClr val="D3E1EC"/>
            </a:solidFill>
            <a:ln w="100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438" name="Google Shape;438;p25"/>
            <p:cNvSpPr/>
            <p:nvPr/>
          </p:nvSpPr>
          <p:spPr>
            <a:xfrm>
              <a:off x="3414436" y="3083789"/>
              <a:ext cx="294198" cy="406400"/>
            </a:xfrm>
            <a:prstGeom prst="rightArrow">
              <a:avLst>
                <a:gd name="adj1" fmla="val 50000"/>
                <a:gd name="adj2" fmla="val 50000"/>
              </a:avLst>
            </a:prstGeom>
            <a:solidFill>
              <a:srgbClr val="B85B22"/>
            </a:solidFill>
            <a:ln w="19050" cap="flat" cmpd="sng">
              <a:solidFill>
                <a:srgbClr val="7B3C1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439" name="Google Shape;439;p25"/>
            <p:cNvSpPr/>
            <p:nvPr/>
          </p:nvSpPr>
          <p:spPr>
            <a:xfrm rot="2847845">
              <a:off x="2926324" y="4278862"/>
              <a:ext cx="399012" cy="406400"/>
            </a:xfrm>
            <a:prstGeom prst="rightArrow">
              <a:avLst>
                <a:gd name="adj1" fmla="val 50000"/>
                <a:gd name="adj2" fmla="val 50000"/>
              </a:avLst>
            </a:prstGeom>
            <a:solidFill>
              <a:srgbClr val="B85B22"/>
            </a:solidFill>
            <a:ln w="19050" cap="flat" cmpd="sng">
              <a:solidFill>
                <a:srgbClr val="7B3C1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440" name="Google Shape;440;p25"/>
            <p:cNvSpPr/>
            <p:nvPr/>
          </p:nvSpPr>
          <p:spPr>
            <a:xfrm rot="-3146121">
              <a:off x="2824020" y="2072672"/>
              <a:ext cx="373464" cy="406400"/>
            </a:xfrm>
            <a:prstGeom prst="rightArrow">
              <a:avLst>
                <a:gd name="adj1" fmla="val 50000"/>
                <a:gd name="adj2" fmla="val 50000"/>
              </a:avLst>
            </a:prstGeom>
            <a:solidFill>
              <a:srgbClr val="B85B22"/>
            </a:solidFill>
            <a:ln w="19050" cap="flat" cmpd="sng">
              <a:solidFill>
                <a:srgbClr val="7B3C1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441" name="Google Shape;441;p25"/>
            <p:cNvSpPr/>
            <p:nvPr/>
          </p:nvSpPr>
          <p:spPr>
            <a:xfrm rot="-6103447">
              <a:off x="1716646" y="1784060"/>
              <a:ext cx="326280" cy="406400"/>
            </a:xfrm>
            <a:prstGeom prst="rightArrow">
              <a:avLst>
                <a:gd name="adj1" fmla="val 50000"/>
                <a:gd name="adj2" fmla="val 50000"/>
              </a:avLst>
            </a:prstGeom>
            <a:solidFill>
              <a:srgbClr val="B85B22"/>
            </a:solidFill>
            <a:ln w="19050" cap="flat" cmpd="sng">
              <a:solidFill>
                <a:srgbClr val="7B3C1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442" name="Google Shape;442;p25"/>
            <p:cNvSpPr/>
            <p:nvPr/>
          </p:nvSpPr>
          <p:spPr>
            <a:xfrm rot="-9073457">
              <a:off x="670412" y="2449670"/>
              <a:ext cx="321189" cy="406400"/>
            </a:xfrm>
            <a:prstGeom prst="rightArrow">
              <a:avLst>
                <a:gd name="adj1" fmla="val 50000"/>
                <a:gd name="adj2" fmla="val 50000"/>
              </a:avLst>
            </a:prstGeom>
            <a:solidFill>
              <a:srgbClr val="B85B22"/>
            </a:solidFill>
            <a:ln w="19050" cap="flat" cmpd="sng">
              <a:solidFill>
                <a:srgbClr val="7B3C1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443" name="Google Shape;443;p25"/>
            <p:cNvSpPr/>
            <p:nvPr/>
          </p:nvSpPr>
          <p:spPr>
            <a:xfrm rot="8781746">
              <a:off x="671628" y="3960170"/>
              <a:ext cx="330397" cy="406400"/>
            </a:xfrm>
            <a:prstGeom prst="rightArrow">
              <a:avLst>
                <a:gd name="adj1" fmla="val 50000"/>
                <a:gd name="adj2" fmla="val 50000"/>
              </a:avLst>
            </a:prstGeom>
            <a:solidFill>
              <a:srgbClr val="B85B22"/>
            </a:solidFill>
            <a:ln w="19050" cap="flat" cmpd="sng">
              <a:solidFill>
                <a:srgbClr val="7B3C1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444" name="Google Shape;444;p25"/>
            <p:cNvSpPr/>
            <p:nvPr/>
          </p:nvSpPr>
          <p:spPr>
            <a:xfrm rot="5800316">
              <a:off x="1748056" y="4625505"/>
              <a:ext cx="356622" cy="406400"/>
            </a:xfrm>
            <a:prstGeom prst="rightArrow">
              <a:avLst>
                <a:gd name="adj1" fmla="val 50000"/>
                <a:gd name="adj2" fmla="val 50000"/>
              </a:avLst>
            </a:prstGeom>
            <a:solidFill>
              <a:srgbClr val="B85B22"/>
            </a:solidFill>
            <a:ln w="19050" cap="flat" cmpd="sng">
              <a:solidFill>
                <a:srgbClr val="7B3C1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pic>
          <p:nvPicPr>
            <p:cNvPr id="445" name="Google Shape;445;p25"/>
            <p:cNvPicPr preferRelativeResize="0"/>
            <p:nvPr/>
          </p:nvPicPr>
          <p:blipFill rotWithShape="1">
            <a:blip r:embed="rId3">
              <a:alphaModFix/>
            </a:blip>
            <a:srcRect/>
            <a:stretch/>
          </p:blipFill>
          <p:spPr>
            <a:xfrm>
              <a:off x="1095989" y="2466554"/>
              <a:ext cx="2019777" cy="1918929"/>
            </a:xfrm>
            <a:prstGeom prst="rect">
              <a:avLst/>
            </a:prstGeom>
            <a:noFill/>
            <a:ln>
              <a:noFill/>
            </a:ln>
          </p:spPr>
        </p:pic>
        <p:sp>
          <p:nvSpPr>
            <p:cNvPr id="446" name="Google Shape;446;p25"/>
            <p:cNvSpPr/>
            <p:nvPr/>
          </p:nvSpPr>
          <p:spPr>
            <a:xfrm>
              <a:off x="1024" y="2457290"/>
              <a:ext cx="805031" cy="1945689"/>
            </a:xfrm>
            <a:prstGeom prst="rightArrow">
              <a:avLst>
                <a:gd name="adj1" fmla="val 82034"/>
                <a:gd name="adj2" fmla="val 48710"/>
              </a:avLst>
            </a:prstGeom>
            <a:solidFill>
              <a:srgbClr val="FFFF00"/>
            </a:solidFill>
            <a:ln w="100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447" name="Google Shape;447;p25"/>
            <p:cNvSpPr/>
            <p:nvPr/>
          </p:nvSpPr>
          <p:spPr>
            <a:xfrm rot="7463860">
              <a:off x="900728" y="4380969"/>
              <a:ext cx="543667" cy="516125"/>
            </a:xfrm>
            <a:prstGeom prst="rightArrow">
              <a:avLst>
                <a:gd name="adj1" fmla="val 69740"/>
                <a:gd name="adj2" fmla="val 53165"/>
              </a:avLst>
            </a:prstGeom>
            <a:solidFill>
              <a:srgbClr val="FFFF00"/>
            </a:solidFill>
            <a:ln w="100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448" name="Google Shape;448;p25"/>
            <p:cNvSpPr/>
            <p:nvPr/>
          </p:nvSpPr>
          <p:spPr>
            <a:xfrm rot="-7608944">
              <a:off x="867764" y="1948204"/>
              <a:ext cx="544945" cy="516125"/>
            </a:xfrm>
            <a:prstGeom prst="rightArrow">
              <a:avLst>
                <a:gd name="adj1" fmla="val 69740"/>
                <a:gd name="adj2" fmla="val 53165"/>
              </a:avLst>
            </a:prstGeom>
            <a:solidFill>
              <a:srgbClr val="FFFF00"/>
            </a:solidFill>
            <a:ln w="100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449" name="Google Shape;449;p25"/>
            <p:cNvSpPr/>
            <p:nvPr/>
          </p:nvSpPr>
          <p:spPr>
            <a:xfrm>
              <a:off x="782077" y="2146929"/>
              <a:ext cx="2632359" cy="2531973"/>
            </a:xfrm>
            <a:prstGeom prst="ellipse">
              <a:avLst/>
            </a:prstGeom>
            <a:blipFill rotWithShape="1">
              <a:blip r:embed="rId4" cstate="screen">
                <a:alphaModFix amt="45000"/>
                <a:extLst>
                  <a:ext uri="{28A0092B-C50C-407E-A947-70E740481C1C}">
                    <a14:useLocalDpi xmlns:a14="http://schemas.microsoft.com/office/drawing/2010/main"/>
                  </a:ext>
                </a:extLst>
              </a:blip>
              <a:stretch>
                <a:fillRect/>
              </a:stretch>
            </a:blipFill>
            <a:ln w="28575" cap="flat" cmpd="sng">
              <a:solidFill>
                <a:schemeClr val="dk1"/>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450" name="Google Shape;450;p25"/>
            <p:cNvSpPr txBox="1"/>
            <p:nvPr/>
          </p:nvSpPr>
          <p:spPr>
            <a:xfrm>
              <a:off x="853377" y="2616952"/>
              <a:ext cx="2561059" cy="138499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3200">
                  <a:solidFill>
                    <a:schemeClr val="dk1"/>
                  </a:solidFill>
                  <a:latin typeface="Twentieth Century"/>
                  <a:ea typeface="Twentieth Century"/>
                  <a:cs typeface="Twentieth Century"/>
                  <a:sym typeface="Twentieth Century"/>
                </a:rPr>
                <a:t>Système </a:t>
              </a:r>
              <a:endParaRPr/>
            </a:p>
            <a:p>
              <a:pPr marL="0" marR="0" lvl="0" indent="0" algn="ctr" rtl="0">
                <a:spcBef>
                  <a:spcPts val="0"/>
                </a:spcBef>
                <a:spcAft>
                  <a:spcPts val="0"/>
                </a:spcAft>
                <a:buNone/>
              </a:pPr>
              <a:r>
                <a:rPr lang="fr-FR" sz="3200">
                  <a:solidFill>
                    <a:schemeClr val="dk1"/>
                  </a:solidFill>
                  <a:latin typeface="Twentieth Century"/>
                  <a:ea typeface="Twentieth Century"/>
                  <a:cs typeface="Twentieth Century"/>
                  <a:sym typeface="Twentieth Century"/>
                </a:rPr>
                <a:t>Terre</a:t>
              </a:r>
              <a:br>
                <a:rPr lang="fr-FR" sz="2000">
                  <a:solidFill>
                    <a:schemeClr val="dk1"/>
                  </a:solidFill>
                  <a:latin typeface="Twentieth Century"/>
                  <a:ea typeface="Twentieth Century"/>
                  <a:cs typeface="Twentieth Century"/>
                  <a:sym typeface="Twentieth Century"/>
                </a:rPr>
              </a:br>
              <a:r>
                <a:rPr lang="fr-FR" sz="2000">
                  <a:solidFill>
                    <a:schemeClr val="dk1"/>
                  </a:solidFill>
                  <a:latin typeface="Twentieth Century"/>
                  <a:ea typeface="Twentieth Century"/>
                  <a:cs typeface="Twentieth Century"/>
                  <a:sym typeface="Twentieth Century"/>
                </a:rPr>
                <a:t>(Terre </a:t>
              </a:r>
              <a:r>
                <a:rPr lang="fr-FR" sz="2000" b="1">
                  <a:solidFill>
                    <a:schemeClr val="dk1"/>
                  </a:solidFill>
                  <a:latin typeface="Twentieth Century"/>
                  <a:ea typeface="Twentieth Century"/>
                  <a:cs typeface="Twentieth Century"/>
                  <a:sym typeface="Twentieth Century"/>
                </a:rPr>
                <a:t>+</a:t>
              </a:r>
              <a:r>
                <a:rPr lang="fr-FR" sz="2000">
                  <a:solidFill>
                    <a:schemeClr val="dk1"/>
                  </a:solidFill>
                  <a:latin typeface="Twentieth Century"/>
                  <a:ea typeface="Twentieth Century"/>
                  <a:cs typeface="Twentieth Century"/>
                  <a:sym typeface="Twentieth Century"/>
                </a:rPr>
                <a:t> atmosphère)</a:t>
              </a:r>
              <a:endParaRPr sz="3600">
                <a:solidFill>
                  <a:schemeClr val="dk1"/>
                </a:solidFill>
                <a:latin typeface="Twentieth Century"/>
                <a:ea typeface="Twentieth Century"/>
                <a:cs typeface="Twentieth Century"/>
                <a:sym typeface="Twentieth Century"/>
              </a:endParaRPr>
            </a:p>
          </p:txBody>
        </p:sp>
        <p:sp>
          <p:nvSpPr>
            <p:cNvPr id="451" name="Google Shape;451;p25"/>
            <p:cNvSpPr txBox="1"/>
            <p:nvPr/>
          </p:nvSpPr>
          <p:spPr>
            <a:xfrm>
              <a:off x="111038" y="2727223"/>
              <a:ext cx="926912"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2000" b="1">
                  <a:solidFill>
                    <a:schemeClr val="dk1"/>
                  </a:solidFill>
                  <a:latin typeface="Twentieth Century"/>
                  <a:ea typeface="Twentieth Century"/>
                  <a:cs typeface="Twentieth Century"/>
                  <a:sym typeface="Twentieth Century"/>
                </a:rPr>
                <a:t>1</a:t>
              </a:r>
              <a:endParaRPr sz="2000">
                <a:solidFill>
                  <a:schemeClr val="dk1"/>
                </a:solidFill>
                <a:latin typeface="Twentieth Century"/>
                <a:ea typeface="Twentieth Century"/>
                <a:cs typeface="Twentieth Century"/>
                <a:sym typeface="Twentieth Century"/>
              </a:endParaRPr>
            </a:p>
          </p:txBody>
        </p:sp>
        <p:sp>
          <p:nvSpPr>
            <p:cNvPr id="452" name="Google Shape;452;p25"/>
            <p:cNvSpPr txBox="1"/>
            <p:nvPr/>
          </p:nvSpPr>
          <p:spPr>
            <a:xfrm>
              <a:off x="2860017" y="2060458"/>
              <a:ext cx="92691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b="1">
                  <a:solidFill>
                    <a:schemeClr val="lt1"/>
                  </a:solidFill>
                  <a:latin typeface="Twentieth Century"/>
                  <a:ea typeface="Twentieth Century"/>
                  <a:cs typeface="Twentieth Century"/>
                  <a:sym typeface="Twentieth Century"/>
                </a:rPr>
                <a:t>3</a:t>
              </a:r>
              <a:endParaRPr/>
            </a:p>
          </p:txBody>
        </p:sp>
        <p:sp>
          <p:nvSpPr>
            <p:cNvPr id="453" name="Google Shape;453;p25"/>
            <p:cNvSpPr/>
            <p:nvPr/>
          </p:nvSpPr>
          <p:spPr>
            <a:xfrm rot="10800000">
              <a:off x="234191" y="3162182"/>
              <a:ext cx="531475" cy="516125"/>
            </a:xfrm>
            <a:prstGeom prst="rightArrow">
              <a:avLst>
                <a:gd name="adj1" fmla="val 69740"/>
                <a:gd name="adj2" fmla="val 53165"/>
              </a:avLst>
            </a:prstGeom>
            <a:solidFill>
              <a:srgbClr val="FFFF00"/>
            </a:solidFill>
            <a:ln w="100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454" name="Google Shape;454;p25"/>
            <p:cNvSpPr/>
            <p:nvPr/>
          </p:nvSpPr>
          <p:spPr>
            <a:xfrm flipH="1">
              <a:off x="868181" y="2147350"/>
              <a:ext cx="2546562" cy="2527444"/>
            </a:xfrm>
            <a:prstGeom prst="chord">
              <a:avLst>
                <a:gd name="adj1" fmla="val 5323638"/>
                <a:gd name="adj2" fmla="val 16200000"/>
              </a:avLst>
            </a:prstGeom>
            <a:solidFill>
              <a:schemeClr val="dk1">
                <a:alpha val="16862"/>
              </a:schemeClr>
            </a:solidFill>
            <a:ln>
              <a:noFill/>
            </a:ln>
            <a:effectLst>
              <a:outerShdw blurRad="38100" dist="30000" dir="5400000" rotWithShape="0">
                <a:srgbClr val="000000">
                  <a:alpha val="4470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455" name="Google Shape;455;p25"/>
            <p:cNvSpPr txBox="1"/>
            <p:nvPr/>
          </p:nvSpPr>
          <p:spPr>
            <a:xfrm>
              <a:off x="394923" y="3213307"/>
              <a:ext cx="926912"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2000" b="1">
                  <a:solidFill>
                    <a:schemeClr val="dk1"/>
                  </a:solidFill>
                  <a:latin typeface="Twentieth Century"/>
                  <a:ea typeface="Twentieth Century"/>
                  <a:cs typeface="Twentieth Century"/>
                  <a:sym typeface="Twentieth Century"/>
                </a:rPr>
                <a:t>2</a:t>
              </a:r>
              <a:endParaRPr sz="2000">
                <a:solidFill>
                  <a:schemeClr val="dk1"/>
                </a:solidFill>
                <a:latin typeface="Twentieth Century"/>
                <a:ea typeface="Twentieth Century"/>
                <a:cs typeface="Twentieth Century"/>
                <a:sym typeface="Twentieth Century"/>
              </a:endParaRPr>
            </a:p>
          </p:txBody>
        </p:sp>
        <p:sp>
          <p:nvSpPr>
            <p:cNvPr id="456" name="Google Shape;456;p25"/>
            <p:cNvSpPr txBox="1"/>
            <p:nvPr/>
          </p:nvSpPr>
          <p:spPr>
            <a:xfrm>
              <a:off x="-5639" y="1482440"/>
              <a:ext cx="1061509"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2400" b="1">
                  <a:solidFill>
                    <a:schemeClr val="dk1"/>
                  </a:solidFill>
                  <a:latin typeface="Twentieth Century"/>
                  <a:ea typeface="Twentieth Century"/>
                  <a:cs typeface="Twentieth Century"/>
                  <a:sym typeface="Twentieth Century"/>
                </a:rPr>
                <a:t>Espace</a:t>
              </a:r>
              <a:endParaRPr sz="2400" b="1">
                <a:solidFill>
                  <a:schemeClr val="dk1"/>
                </a:solidFill>
                <a:latin typeface="Twentieth Century"/>
                <a:ea typeface="Twentieth Century"/>
                <a:cs typeface="Twentieth Century"/>
                <a:sym typeface="Twentieth Century"/>
              </a:endParaRPr>
            </a:p>
          </p:txBody>
        </p:sp>
      </p:grpSp>
      <p:grpSp>
        <p:nvGrpSpPr>
          <p:cNvPr id="457" name="Google Shape;457;p25"/>
          <p:cNvGrpSpPr/>
          <p:nvPr/>
        </p:nvGrpSpPr>
        <p:grpSpPr>
          <a:xfrm>
            <a:off x="4642778" y="2182342"/>
            <a:ext cx="4106299" cy="2312757"/>
            <a:chOff x="4641880" y="3115150"/>
            <a:chExt cx="4106299" cy="2312757"/>
          </a:xfrm>
        </p:grpSpPr>
        <p:grpSp>
          <p:nvGrpSpPr>
            <p:cNvPr id="458" name="Google Shape;458;p25"/>
            <p:cNvGrpSpPr/>
            <p:nvPr/>
          </p:nvGrpSpPr>
          <p:grpSpPr>
            <a:xfrm>
              <a:off x="4682063" y="3178404"/>
              <a:ext cx="3827098" cy="2249503"/>
              <a:chOff x="4551430" y="2705607"/>
              <a:chExt cx="3827098" cy="2249503"/>
            </a:xfrm>
          </p:grpSpPr>
          <p:sp>
            <p:nvSpPr>
              <p:cNvPr id="459" name="Google Shape;459;p25"/>
              <p:cNvSpPr/>
              <p:nvPr/>
            </p:nvSpPr>
            <p:spPr>
              <a:xfrm>
                <a:off x="4553664" y="2705607"/>
                <a:ext cx="3824864" cy="1203281"/>
              </a:xfrm>
              <a:prstGeom prst="rect">
                <a:avLst/>
              </a:prstGeom>
              <a:solidFill>
                <a:schemeClr val="dk1">
                  <a:alpha val="57647"/>
                </a:schemeClr>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460" name="Google Shape;460;p25"/>
              <p:cNvSpPr/>
              <p:nvPr/>
            </p:nvSpPr>
            <p:spPr>
              <a:xfrm rot="5400000">
                <a:off x="5002356" y="2863102"/>
                <a:ext cx="803812" cy="1287759"/>
              </a:xfrm>
              <a:prstGeom prst="rightArrow">
                <a:avLst>
                  <a:gd name="adj1" fmla="val 76255"/>
                  <a:gd name="adj2" fmla="val 22207"/>
                </a:avLst>
              </a:prstGeom>
              <a:solidFill>
                <a:srgbClr val="FFFF00"/>
              </a:solidFill>
              <a:ln w="10000" cap="flat" cmpd="sng">
                <a:solidFill>
                  <a:schemeClr val="dk1"/>
                </a:solidFill>
                <a:prstDash val="solid"/>
                <a:round/>
                <a:headEnd type="none" w="sm" len="sm"/>
                <a:tailEnd type="none" w="sm" len="sm"/>
              </a:ln>
              <a:effectLst>
                <a:outerShdw blurRad="38100" dist="30000" dir="5400000" rotWithShape="0">
                  <a:srgbClr val="000000">
                    <a:alpha val="4470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pic>
            <p:nvPicPr>
              <p:cNvPr id="461" name="Google Shape;461;p25"/>
              <p:cNvPicPr preferRelativeResize="0"/>
              <p:nvPr/>
            </p:nvPicPr>
            <p:blipFill rotWithShape="1">
              <a:blip r:embed="rId5">
                <a:alphaModFix/>
              </a:blip>
              <a:srcRect/>
              <a:stretch/>
            </p:blipFill>
            <p:spPr>
              <a:xfrm>
                <a:off x="4551430" y="4664496"/>
                <a:ext cx="3824864" cy="290614"/>
              </a:xfrm>
              <a:prstGeom prst="rect">
                <a:avLst/>
              </a:prstGeom>
              <a:noFill/>
              <a:ln>
                <a:noFill/>
              </a:ln>
            </p:spPr>
          </p:pic>
          <p:sp>
            <p:nvSpPr>
              <p:cNvPr id="462" name="Google Shape;462;p25"/>
              <p:cNvSpPr/>
              <p:nvPr/>
            </p:nvSpPr>
            <p:spPr>
              <a:xfrm rot="-5400000">
                <a:off x="7203510" y="3044311"/>
                <a:ext cx="771834" cy="978057"/>
              </a:xfrm>
              <a:prstGeom prst="rightArrow">
                <a:avLst>
                  <a:gd name="adj1" fmla="val 66510"/>
                  <a:gd name="adj2" fmla="val 19988"/>
                </a:avLst>
              </a:prstGeom>
              <a:solidFill>
                <a:srgbClr val="B85B22"/>
              </a:solidFill>
              <a:ln w="19050" cap="flat" cmpd="sng">
                <a:solidFill>
                  <a:srgbClr val="7B3C1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463" name="Google Shape;463;p25"/>
              <p:cNvSpPr/>
              <p:nvPr/>
            </p:nvSpPr>
            <p:spPr>
              <a:xfrm rot="-5400000">
                <a:off x="6196268" y="3290909"/>
                <a:ext cx="783488" cy="452053"/>
              </a:xfrm>
              <a:prstGeom prst="rightArrow">
                <a:avLst>
                  <a:gd name="adj1" fmla="val 69740"/>
                  <a:gd name="adj2" fmla="val 54465"/>
                </a:avLst>
              </a:prstGeom>
              <a:solidFill>
                <a:srgbClr val="FFFF00"/>
              </a:solidFill>
              <a:ln w="100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464" name="Google Shape;464;p25"/>
              <p:cNvSpPr/>
              <p:nvPr/>
            </p:nvSpPr>
            <p:spPr>
              <a:xfrm>
                <a:off x="4551430" y="3908994"/>
                <a:ext cx="3824864" cy="1046115"/>
              </a:xfrm>
              <a:prstGeom prst="rect">
                <a:avLst/>
              </a:prstGeom>
              <a:blipFill rotWithShape="1">
                <a:blip r:embed="rId4" cstate="screen">
                  <a:alphaModFix amt="45000"/>
                  <a:extLst>
                    <a:ext uri="{28A0092B-C50C-407E-A947-70E740481C1C}">
                      <a14:useLocalDpi xmlns:a14="http://schemas.microsoft.com/office/drawing/2010/main"/>
                    </a:ext>
                  </a:extLst>
                </a:blip>
                <a:stretch>
                  <a:fillRect t="-8346" r="-4137" b="-67672"/>
                </a:stretch>
              </a:blip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cxnSp>
            <p:nvCxnSpPr>
              <p:cNvPr id="465" name="Google Shape;465;p25"/>
              <p:cNvCxnSpPr/>
              <p:nvPr/>
            </p:nvCxnSpPr>
            <p:spPr>
              <a:xfrm rot="10800000" flipH="1">
                <a:off x="4552546" y="3898520"/>
                <a:ext cx="3824866" cy="10369"/>
              </a:xfrm>
              <a:prstGeom prst="straightConnector1">
                <a:avLst/>
              </a:prstGeom>
              <a:blipFill rotWithShape="1">
                <a:blip r:embed="rId4">
                  <a:alphaModFix amt="45000"/>
                </a:blip>
                <a:stretch>
                  <a:fillRect/>
                </a:stretch>
              </a:blipFill>
              <a:ln w="57150" cap="flat" cmpd="sng">
                <a:solidFill>
                  <a:schemeClr val="dk1"/>
                </a:solidFill>
                <a:prstDash val="dash"/>
                <a:round/>
                <a:headEnd type="none" w="sm" len="sm"/>
                <a:tailEnd type="none" w="sm" len="sm"/>
              </a:ln>
            </p:spPr>
          </p:cxnSp>
        </p:grpSp>
        <p:sp>
          <p:nvSpPr>
            <p:cNvPr id="466" name="Google Shape;466;p25"/>
            <p:cNvSpPr txBox="1"/>
            <p:nvPr/>
          </p:nvSpPr>
          <p:spPr>
            <a:xfrm>
              <a:off x="5378548" y="3755490"/>
              <a:ext cx="926912"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2000" b="1">
                  <a:solidFill>
                    <a:schemeClr val="dk1"/>
                  </a:solidFill>
                  <a:latin typeface="Twentieth Century"/>
                  <a:ea typeface="Twentieth Century"/>
                  <a:cs typeface="Twentieth Century"/>
                  <a:sym typeface="Twentieth Century"/>
                </a:rPr>
                <a:t>1</a:t>
              </a:r>
              <a:endParaRPr/>
            </a:p>
          </p:txBody>
        </p:sp>
        <p:sp>
          <p:nvSpPr>
            <p:cNvPr id="467" name="Google Shape;467;p25"/>
            <p:cNvSpPr txBox="1"/>
            <p:nvPr/>
          </p:nvSpPr>
          <p:spPr>
            <a:xfrm>
              <a:off x="6557512" y="3773242"/>
              <a:ext cx="926912"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2000" b="1">
                  <a:solidFill>
                    <a:schemeClr val="dk1"/>
                  </a:solidFill>
                  <a:latin typeface="Twentieth Century"/>
                  <a:ea typeface="Twentieth Century"/>
                  <a:cs typeface="Twentieth Century"/>
                  <a:sym typeface="Twentieth Century"/>
                </a:rPr>
                <a:t>2</a:t>
              </a:r>
              <a:endParaRPr/>
            </a:p>
          </p:txBody>
        </p:sp>
        <p:sp>
          <p:nvSpPr>
            <p:cNvPr id="468" name="Google Shape;468;p25"/>
            <p:cNvSpPr txBox="1"/>
            <p:nvPr/>
          </p:nvSpPr>
          <p:spPr>
            <a:xfrm>
              <a:off x="7577152" y="3830530"/>
              <a:ext cx="92691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b="1">
                  <a:solidFill>
                    <a:schemeClr val="lt1"/>
                  </a:solidFill>
                  <a:latin typeface="Twentieth Century"/>
                  <a:ea typeface="Twentieth Century"/>
                  <a:cs typeface="Twentieth Century"/>
                  <a:sym typeface="Twentieth Century"/>
                </a:rPr>
                <a:t>3</a:t>
              </a:r>
              <a:endParaRPr/>
            </a:p>
          </p:txBody>
        </p:sp>
        <p:sp>
          <p:nvSpPr>
            <p:cNvPr id="469" name="Google Shape;469;p25"/>
            <p:cNvSpPr txBox="1"/>
            <p:nvPr/>
          </p:nvSpPr>
          <p:spPr>
            <a:xfrm>
              <a:off x="4641880" y="4498045"/>
              <a:ext cx="4106299"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2400">
                  <a:solidFill>
                    <a:schemeClr val="dk1"/>
                  </a:solidFill>
                  <a:latin typeface="Twentieth Century"/>
                  <a:ea typeface="Twentieth Century"/>
                  <a:cs typeface="Twentieth Century"/>
                  <a:sym typeface="Twentieth Century"/>
                </a:rPr>
                <a:t>Système Terre</a:t>
              </a:r>
              <a:br>
                <a:rPr lang="fr-FR" sz="1600">
                  <a:solidFill>
                    <a:schemeClr val="dk1"/>
                  </a:solidFill>
                  <a:latin typeface="Twentieth Century"/>
                  <a:ea typeface="Twentieth Century"/>
                  <a:cs typeface="Twentieth Century"/>
                  <a:sym typeface="Twentieth Century"/>
                </a:rPr>
              </a:br>
              <a:r>
                <a:rPr lang="fr-FR" sz="1600">
                  <a:solidFill>
                    <a:schemeClr val="dk1"/>
                  </a:solidFill>
                  <a:latin typeface="Twentieth Century"/>
                  <a:ea typeface="Twentieth Century"/>
                  <a:cs typeface="Twentieth Century"/>
                  <a:sym typeface="Twentieth Century"/>
                </a:rPr>
                <a:t>(Terre </a:t>
              </a:r>
              <a:r>
                <a:rPr lang="fr-FR" sz="1600" b="1">
                  <a:solidFill>
                    <a:schemeClr val="dk1"/>
                  </a:solidFill>
                  <a:latin typeface="Twentieth Century"/>
                  <a:ea typeface="Twentieth Century"/>
                  <a:cs typeface="Twentieth Century"/>
                  <a:sym typeface="Twentieth Century"/>
                </a:rPr>
                <a:t>+</a:t>
              </a:r>
              <a:r>
                <a:rPr lang="fr-FR" sz="1600">
                  <a:solidFill>
                    <a:schemeClr val="dk1"/>
                  </a:solidFill>
                  <a:latin typeface="Twentieth Century"/>
                  <a:ea typeface="Twentieth Century"/>
                  <a:cs typeface="Twentieth Century"/>
                  <a:sym typeface="Twentieth Century"/>
                </a:rPr>
                <a:t> atmosphère)</a:t>
              </a:r>
              <a:endParaRPr sz="2800">
                <a:solidFill>
                  <a:schemeClr val="dk1"/>
                </a:solidFill>
                <a:latin typeface="Twentieth Century"/>
                <a:ea typeface="Twentieth Century"/>
                <a:cs typeface="Twentieth Century"/>
                <a:sym typeface="Twentieth Century"/>
              </a:endParaRPr>
            </a:p>
          </p:txBody>
        </p:sp>
        <p:sp>
          <p:nvSpPr>
            <p:cNvPr id="470" name="Google Shape;470;p25"/>
            <p:cNvSpPr txBox="1"/>
            <p:nvPr/>
          </p:nvSpPr>
          <p:spPr>
            <a:xfrm>
              <a:off x="4669435" y="3115150"/>
              <a:ext cx="915635"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2000">
                  <a:solidFill>
                    <a:schemeClr val="dk1"/>
                  </a:solidFill>
                  <a:latin typeface="Twentieth Century"/>
                  <a:ea typeface="Twentieth Century"/>
                  <a:cs typeface="Twentieth Century"/>
                  <a:sym typeface="Twentieth Century"/>
                </a:rPr>
                <a:t>Espace</a:t>
              </a:r>
              <a:endParaRPr sz="2000">
                <a:solidFill>
                  <a:schemeClr val="dk1"/>
                </a:solidFill>
                <a:latin typeface="Twentieth Century"/>
                <a:ea typeface="Twentieth Century"/>
                <a:cs typeface="Twentieth Century"/>
                <a:sym typeface="Twentieth Century"/>
              </a:endParaRPr>
            </a:p>
          </p:txBody>
        </p:sp>
      </p:grpSp>
      <p:sp>
        <p:nvSpPr>
          <p:cNvPr id="471" name="Google Shape;471;p25"/>
          <p:cNvSpPr txBox="1"/>
          <p:nvPr/>
        </p:nvSpPr>
        <p:spPr>
          <a:xfrm>
            <a:off x="5051892" y="4495098"/>
            <a:ext cx="4457700"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i="1" dirty="0">
                <a:solidFill>
                  <a:schemeClr val="dk1"/>
                </a:solidFill>
                <a:latin typeface="Twentieth Century"/>
                <a:ea typeface="Twentieth Century"/>
                <a:cs typeface="Twentieth Century"/>
                <a:sym typeface="Twentieth Century"/>
              </a:rPr>
              <a:t>Largeur de flèche = puissance du rayonnement</a:t>
            </a:r>
            <a:endParaRPr sz="1100" i="1" dirty="0"/>
          </a:p>
        </p:txBody>
      </p:sp>
      <p:sp>
        <p:nvSpPr>
          <p:cNvPr id="3" name="ZoneTexte 2">
            <a:extLst>
              <a:ext uri="{FF2B5EF4-FFF2-40B4-BE49-F238E27FC236}">
                <a16:creationId xmlns:a16="http://schemas.microsoft.com/office/drawing/2014/main" id="{F454BC2E-E9EE-3D61-EAA7-E036327F06D2}"/>
              </a:ext>
            </a:extLst>
          </p:cNvPr>
          <p:cNvSpPr txBox="1"/>
          <p:nvPr/>
        </p:nvSpPr>
        <p:spPr>
          <a:xfrm>
            <a:off x="10855" y="5577087"/>
            <a:ext cx="9329790" cy="1200329"/>
          </a:xfrm>
          <a:prstGeom prst="rect">
            <a:avLst/>
          </a:prstGeom>
          <a:noFill/>
        </p:spPr>
        <p:txBody>
          <a:bodyPr wrap="square">
            <a:spAutoFit/>
          </a:bodyPr>
          <a:lstStyle/>
          <a:p>
            <a:r>
              <a:rPr lang="fr-FR" sz="1800" dirty="0">
                <a:solidFill>
                  <a:schemeClr val="dk1"/>
                </a:solidFill>
                <a:latin typeface="Twentieth Century"/>
                <a:ea typeface="Twentieth Century"/>
                <a:cs typeface="Twentieth Century"/>
                <a:sym typeface="Twentieth Century"/>
              </a:rPr>
              <a:t>OK si on revient à notre question de départ : de quoi peut dépendre la température de la Terre ?  Comme on a vu qu’elle pouvait dépendre de plusieurs types de rayonnement, on a construit ce bilan. Maintenant la question est donc : </a:t>
            </a:r>
            <a:r>
              <a:rPr lang="fr-FR" sz="1800" b="1" dirty="0">
                <a:solidFill>
                  <a:schemeClr val="dk1"/>
                </a:solidFill>
                <a:latin typeface="Twentieth Century"/>
                <a:ea typeface="Twentieth Century"/>
                <a:cs typeface="Twentieth Century"/>
                <a:sym typeface="Twentieth Century"/>
              </a:rPr>
              <a:t>quels liens entre le bilan des rayonnements et la température ? </a:t>
            </a:r>
            <a:r>
              <a:rPr lang="fr-FR" sz="1800" dirty="0">
                <a:solidFill>
                  <a:schemeClr val="dk1"/>
                </a:solidFill>
                <a:latin typeface="Twentieth Century"/>
                <a:ea typeface="Twentieth Century"/>
                <a:cs typeface="Twentieth Century"/>
                <a:sym typeface="Twentieth Century"/>
              </a:rPr>
              <a:t>Pour y répondre, on va considérer une expérience possible.</a:t>
            </a:r>
            <a:endParaRPr lang="fr-FR" sz="18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p27"/>
          <p:cNvSpPr txBox="1">
            <a:spLocks noGrp="1"/>
          </p:cNvSpPr>
          <p:nvPr>
            <p:ph type="sldNum" idx="12"/>
          </p:nvPr>
        </p:nvSpPr>
        <p:spPr>
          <a:xfrm>
            <a:off x="8496300" y="53975"/>
            <a:ext cx="533400" cy="381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fld id="{00000000-1234-1234-1234-123412341234}" type="slidenum">
              <a:rPr lang="fr-FR"/>
              <a:t>22</a:t>
            </a:fld>
            <a:endParaRPr/>
          </a:p>
        </p:txBody>
      </p:sp>
      <p:grpSp>
        <p:nvGrpSpPr>
          <p:cNvPr id="489" name="Google Shape;489;p27"/>
          <p:cNvGrpSpPr/>
          <p:nvPr/>
        </p:nvGrpSpPr>
        <p:grpSpPr>
          <a:xfrm>
            <a:off x="-12266" y="4535956"/>
            <a:ext cx="4106299" cy="2312757"/>
            <a:chOff x="4641880" y="3115150"/>
            <a:chExt cx="4106299" cy="2312757"/>
          </a:xfrm>
        </p:grpSpPr>
        <p:grpSp>
          <p:nvGrpSpPr>
            <p:cNvPr id="490" name="Google Shape;490;p27"/>
            <p:cNvGrpSpPr/>
            <p:nvPr/>
          </p:nvGrpSpPr>
          <p:grpSpPr>
            <a:xfrm>
              <a:off x="4682063" y="3178404"/>
              <a:ext cx="3827098" cy="2249503"/>
              <a:chOff x="4551430" y="2705607"/>
              <a:chExt cx="3827098" cy="2249503"/>
            </a:xfrm>
          </p:grpSpPr>
          <p:sp>
            <p:nvSpPr>
              <p:cNvPr id="491" name="Google Shape;491;p27"/>
              <p:cNvSpPr/>
              <p:nvPr/>
            </p:nvSpPr>
            <p:spPr>
              <a:xfrm>
                <a:off x="4553664" y="2705607"/>
                <a:ext cx="3824864" cy="1203281"/>
              </a:xfrm>
              <a:prstGeom prst="rect">
                <a:avLst/>
              </a:prstGeom>
              <a:solidFill>
                <a:schemeClr val="dk1">
                  <a:alpha val="57647"/>
                </a:schemeClr>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492" name="Google Shape;492;p27"/>
              <p:cNvSpPr/>
              <p:nvPr/>
            </p:nvSpPr>
            <p:spPr>
              <a:xfrm rot="5400000">
                <a:off x="5002356" y="2863102"/>
                <a:ext cx="803812" cy="1287759"/>
              </a:xfrm>
              <a:prstGeom prst="rightArrow">
                <a:avLst>
                  <a:gd name="adj1" fmla="val 76255"/>
                  <a:gd name="adj2" fmla="val 22207"/>
                </a:avLst>
              </a:prstGeom>
              <a:solidFill>
                <a:srgbClr val="FFFF00"/>
              </a:solidFill>
              <a:ln w="10000" cap="flat" cmpd="sng">
                <a:solidFill>
                  <a:schemeClr val="dk1"/>
                </a:solidFill>
                <a:prstDash val="solid"/>
                <a:round/>
                <a:headEnd type="none" w="sm" len="sm"/>
                <a:tailEnd type="none" w="sm" len="sm"/>
              </a:ln>
              <a:effectLst>
                <a:outerShdw blurRad="38100" dist="30000" dir="5400000" rotWithShape="0">
                  <a:srgbClr val="000000">
                    <a:alpha val="4470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pic>
            <p:nvPicPr>
              <p:cNvPr id="493" name="Google Shape;493;p27"/>
              <p:cNvPicPr preferRelativeResize="0"/>
              <p:nvPr/>
            </p:nvPicPr>
            <p:blipFill rotWithShape="1">
              <a:blip r:embed="rId3">
                <a:alphaModFix/>
              </a:blip>
              <a:srcRect/>
              <a:stretch/>
            </p:blipFill>
            <p:spPr>
              <a:xfrm>
                <a:off x="4551430" y="4664496"/>
                <a:ext cx="3824864" cy="290614"/>
              </a:xfrm>
              <a:prstGeom prst="rect">
                <a:avLst/>
              </a:prstGeom>
              <a:noFill/>
              <a:ln>
                <a:noFill/>
              </a:ln>
            </p:spPr>
          </p:pic>
          <p:sp>
            <p:nvSpPr>
              <p:cNvPr id="494" name="Google Shape;494;p27"/>
              <p:cNvSpPr/>
              <p:nvPr/>
            </p:nvSpPr>
            <p:spPr>
              <a:xfrm rot="-5400000">
                <a:off x="7203510" y="3044311"/>
                <a:ext cx="771834" cy="978057"/>
              </a:xfrm>
              <a:prstGeom prst="rightArrow">
                <a:avLst>
                  <a:gd name="adj1" fmla="val 66510"/>
                  <a:gd name="adj2" fmla="val 19988"/>
                </a:avLst>
              </a:prstGeom>
              <a:solidFill>
                <a:srgbClr val="B85B22"/>
              </a:solidFill>
              <a:ln w="19050" cap="flat" cmpd="sng">
                <a:solidFill>
                  <a:srgbClr val="7B3C1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495" name="Google Shape;495;p27"/>
              <p:cNvSpPr/>
              <p:nvPr/>
            </p:nvSpPr>
            <p:spPr>
              <a:xfrm rot="-5400000">
                <a:off x="6196268" y="3290909"/>
                <a:ext cx="783488" cy="452053"/>
              </a:xfrm>
              <a:prstGeom prst="rightArrow">
                <a:avLst>
                  <a:gd name="adj1" fmla="val 69740"/>
                  <a:gd name="adj2" fmla="val 54465"/>
                </a:avLst>
              </a:prstGeom>
              <a:solidFill>
                <a:srgbClr val="FFFF00"/>
              </a:solidFill>
              <a:ln w="100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496" name="Google Shape;496;p27"/>
              <p:cNvSpPr/>
              <p:nvPr/>
            </p:nvSpPr>
            <p:spPr>
              <a:xfrm>
                <a:off x="4551430" y="3908994"/>
                <a:ext cx="3824864" cy="1046115"/>
              </a:xfrm>
              <a:prstGeom prst="rect">
                <a:avLst/>
              </a:prstGeom>
              <a:blipFill rotWithShape="1">
                <a:blip r:embed="rId4" cstate="screen">
                  <a:alphaModFix amt="45000"/>
                  <a:extLst>
                    <a:ext uri="{28A0092B-C50C-407E-A947-70E740481C1C}">
                      <a14:useLocalDpi xmlns:a14="http://schemas.microsoft.com/office/drawing/2010/main"/>
                    </a:ext>
                  </a:extLst>
                </a:blip>
                <a:stretch>
                  <a:fillRect t="-8346" r="-4137" b="-67672"/>
                </a:stretch>
              </a:blipFill>
              <a:ln w="190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cxnSp>
            <p:nvCxnSpPr>
              <p:cNvPr id="497" name="Google Shape;497;p27"/>
              <p:cNvCxnSpPr/>
              <p:nvPr/>
            </p:nvCxnSpPr>
            <p:spPr>
              <a:xfrm rot="10800000" flipH="1">
                <a:off x="4552546" y="3898520"/>
                <a:ext cx="3824866" cy="10369"/>
              </a:xfrm>
              <a:prstGeom prst="straightConnector1">
                <a:avLst/>
              </a:prstGeom>
              <a:blipFill rotWithShape="1">
                <a:blip r:embed="rId4">
                  <a:alphaModFix amt="45000"/>
                </a:blip>
                <a:stretch>
                  <a:fillRect/>
                </a:stretch>
              </a:blipFill>
              <a:ln w="57150" cap="flat" cmpd="sng">
                <a:solidFill>
                  <a:schemeClr val="dk1"/>
                </a:solidFill>
                <a:prstDash val="dash"/>
                <a:round/>
                <a:headEnd type="none" w="sm" len="sm"/>
                <a:tailEnd type="none" w="sm" len="sm"/>
              </a:ln>
            </p:spPr>
          </p:cxnSp>
        </p:grpSp>
        <p:sp>
          <p:nvSpPr>
            <p:cNvPr id="498" name="Google Shape;498;p27"/>
            <p:cNvSpPr txBox="1"/>
            <p:nvPr/>
          </p:nvSpPr>
          <p:spPr>
            <a:xfrm>
              <a:off x="5378548" y="3755490"/>
              <a:ext cx="926912"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2000" b="1">
                  <a:solidFill>
                    <a:schemeClr val="dk1"/>
                  </a:solidFill>
                  <a:latin typeface="Twentieth Century"/>
                  <a:ea typeface="Twentieth Century"/>
                  <a:cs typeface="Twentieth Century"/>
                  <a:sym typeface="Twentieth Century"/>
                </a:rPr>
                <a:t>1</a:t>
              </a:r>
              <a:endParaRPr/>
            </a:p>
          </p:txBody>
        </p:sp>
        <p:sp>
          <p:nvSpPr>
            <p:cNvPr id="499" name="Google Shape;499;p27"/>
            <p:cNvSpPr txBox="1"/>
            <p:nvPr/>
          </p:nvSpPr>
          <p:spPr>
            <a:xfrm>
              <a:off x="6557512" y="3773242"/>
              <a:ext cx="926912"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2000" b="1" dirty="0">
                  <a:solidFill>
                    <a:schemeClr val="dk1"/>
                  </a:solidFill>
                  <a:latin typeface="Twentieth Century"/>
                  <a:ea typeface="Twentieth Century"/>
                  <a:cs typeface="Twentieth Century"/>
                  <a:sym typeface="Twentieth Century"/>
                </a:rPr>
                <a:t>2</a:t>
              </a:r>
              <a:endParaRPr dirty="0"/>
            </a:p>
          </p:txBody>
        </p:sp>
        <p:sp>
          <p:nvSpPr>
            <p:cNvPr id="500" name="Google Shape;500;p27"/>
            <p:cNvSpPr txBox="1"/>
            <p:nvPr/>
          </p:nvSpPr>
          <p:spPr>
            <a:xfrm>
              <a:off x="7577152" y="3830530"/>
              <a:ext cx="92691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b="1">
                  <a:solidFill>
                    <a:schemeClr val="lt1"/>
                  </a:solidFill>
                  <a:latin typeface="Twentieth Century"/>
                  <a:ea typeface="Twentieth Century"/>
                  <a:cs typeface="Twentieth Century"/>
                  <a:sym typeface="Twentieth Century"/>
                </a:rPr>
                <a:t>3</a:t>
              </a:r>
              <a:endParaRPr/>
            </a:p>
          </p:txBody>
        </p:sp>
        <p:sp>
          <p:nvSpPr>
            <p:cNvPr id="501" name="Google Shape;501;p27"/>
            <p:cNvSpPr txBox="1"/>
            <p:nvPr/>
          </p:nvSpPr>
          <p:spPr>
            <a:xfrm>
              <a:off x="4641880" y="4498045"/>
              <a:ext cx="4106299"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2400">
                  <a:solidFill>
                    <a:schemeClr val="dk1"/>
                  </a:solidFill>
                  <a:latin typeface="Twentieth Century"/>
                  <a:ea typeface="Twentieth Century"/>
                  <a:cs typeface="Twentieth Century"/>
                  <a:sym typeface="Twentieth Century"/>
                </a:rPr>
                <a:t>Système Terre</a:t>
              </a:r>
              <a:br>
                <a:rPr lang="fr-FR" sz="1600">
                  <a:solidFill>
                    <a:schemeClr val="dk1"/>
                  </a:solidFill>
                  <a:latin typeface="Twentieth Century"/>
                  <a:ea typeface="Twentieth Century"/>
                  <a:cs typeface="Twentieth Century"/>
                  <a:sym typeface="Twentieth Century"/>
                </a:rPr>
              </a:br>
              <a:r>
                <a:rPr lang="fr-FR" sz="1600">
                  <a:solidFill>
                    <a:schemeClr val="dk1"/>
                  </a:solidFill>
                  <a:latin typeface="Twentieth Century"/>
                  <a:ea typeface="Twentieth Century"/>
                  <a:cs typeface="Twentieth Century"/>
                  <a:sym typeface="Twentieth Century"/>
                </a:rPr>
                <a:t>(Terre </a:t>
              </a:r>
              <a:r>
                <a:rPr lang="fr-FR" sz="1600" b="1">
                  <a:solidFill>
                    <a:schemeClr val="dk1"/>
                  </a:solidFill>
                  <a:latin typeface="Twentieth Century"/>
                  <a:ea typeface="Twentieth Century"/>
                  <a:cs typeface="Twentieth Century"/>
                  <a:sym typeface="Twentieth Century"/>
                </a:rPr>
                <a:t>+</a:t>
              </a:r>
              <a:r>
                <a:rPr lang="fr-FR" sz="1600">
                  <a:solidFill>
                    <a:schemeClr val="dk1"/>
                  </a:solidFill>
                  <a:latin typeface="Twentieth Century"/>
                  <a:ea typeface="Twentieth Century"/>
                  <a:cs typeface="Twentieth Century"/>
                  <a:sym typeface="Twentieth Century"/>
                </a:rPr>
                <a:t> atmosphère)</a:t>
              </a:r>
              <a:endParaRPr sz="2800">
                <a:solidFill>
                  <a:schemeClr val="dk1"/>
                </a:solidFill>
                <a:latin typeface="Twentieth Century"/>
                <a:ea typeface="Twentieth Century"/>
                <a:cs typeface="Twentieth Century"/>
                <a:sym typeface="Twentieth Century"/>
              </a:endParaRPr>
            </a:p>
          </p:txBody>
        </p:sp>
        <p:sp>
          <p:nvSpPr>
            <p:cNvPr id="502" name="Google Shape;502;p27"/>
            <p:cNvSpPr txBox="1"/>
            <p:nvPr/>
          </p:nvSpPr>
          <p:spPr>
            <a:xfrm>
              <a:off x="4669435" y="3115150"/>
              <a:ext cx="915635"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2000">
                  <a:solidFill>
                    <a:schemeClr val="dk1"/>
                  </a:solidFill>
                  <a:latin typeface="Twentieth Century"/>
                  <a:ea typeface="Twentieth Century"/>
                  <a:cs typeface="Twentieth Century"/>
                  <a:sym typeface="Twentieth Century"/>
                </a:rPr>
                <a:t>Espace</a:t>
              </a:r>
              <a:endParaRPr sz="2000">
                <a:solidFill>
                  <a:schemeClr val="dk1"/>
                </a:solidFill>
                <a:latin typeface="Twentieth Century"/>
                <a:ea typeface="Twentieth Century"/>
                <a:cs typeface="Twentieth Century"/>
                <a:sym typeface="Twentieth Century"/>
              </a:endParaRPr>
            </a:p>
          </p:txBody>
        </p:sp>
      </p:grpSp>
      <p:grpSp>
        <p:nvGrpSpPr>
          <p:cNvPr id="506" name="Google Shape;506;p27"/>
          <p:cNvGrpSpPr/>
          <p:nvPr/>
        </p:nvGrpSpPr>
        <p:grpSpPr>
          <a:xfrm>
            <a:off x="4527939" y="4625910"/>
            <a:ext cx="4492433" cy="1900992"/>
            <a:chOff x="5122017" y="4957008"/>
            <a:chExt cx="3237365" cy="1369905"/>
          </a:xfrm>
        </p:grpSpPr>
        <p:grpSp>
          <p:nvGrpSpPr>
            <p:cNvPr id="507" name="Google Shape;507;p27"/>
            <p:cNvGrpSpPr/>
            <p:nvPr/>
          </p:nvGrpSpPr>
          <p:grpSpPr>
            <a:xfrm>
              <a:off x="5122017" y="4957008"/>
              <a:ext cx="2923964" cy="1369905"/>
              <a:chOff x="3872880" y="422116"/>
              <a:chExt cx="3553189" cy="1664704"/>
            </a:xfrm>
          </p:grpSpPr>
          <p:sp>
            <p:nvSpPr>
              <p:cNvPr id="508" name="Google Shape;508;p27"/>
              <p:cNvSpPr/>
              <p:nvPr/>
            </p:nvSpPr>
            <p:spPr>
              <a:xfrm>
                <a:off x="3872880" y="1470626"/>
                <a:ext cx="3553189" cy="616194"/>
              </a:xfrm>
              <a:prstGeom prst="rect">
                <a:avLst/>
              </a:prstGeom>
              <a:solidFill>
                <a:srgbClr val="BFBFBF"/>
              </a:solidFill>
              <a:ln>
                <a:noFill/>
              </a:ln>
              <a:effectLst>
                <a:outerShdw blurRad="38100" dist="30000" dir="5400000" rotWithShape="0">
                  <a:srgbClr val="000000">
                    <a:alpha val="4470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Twentieth Century"/>
                  <a:ea typeface="Twentieth Century"/>
                  <a:cs typeface="Twentieth Century"/>
                  <a:sym typeface="Twentieth Century"/>
                </a:endParaRPr>
              </a:p>
            </p:txBody>
          </p:sp>
          <p:sp>
            <p:nvSpPr>
              <p:cNvPr id="509" name="Google Shape;509;p27"/>
              <p:cNvSpPr/>
              <p:nvPr/>
            </p:nvSpPr>
            <p:spPr>
              <a:xfrm>
                <a:off x="3882662" y="422116"/>
                <a:ext cx="3543407" cy="1034171"/>
              </a:xfrm>
              <a:prstGeom prst="rect">
                <a:avLst/>
              </a:prstGeom>
              <a:solidFill>
                <a:srgbClr val="AAEDFE"/>
              </a:solidFill>
              <a:ln>
                <a:noFill/>
              </a:ln>
              <a:effectLst>
                <a:outerShdw blurRad="38100" dist="30000" dir="5400000" rotWithShape="0">
                  <a:srgbClr val="000000">
                    <a:alpha val="4470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Twentieth Century"/>
                  <a:ea typeface="Twentieth Century"/>
                  <a:cs typeface="Twentieth Century"/>
                  <a:sym typeface="Twentieth Century"/>
                </a:endParaRPr>
              </a:p>
            </p:txBody>
          </p:sp>
          <p:grpSp>
            <p:nvGrpSpPr>
              <p:cNvPr id="510" name="Google Shape;510;p27"/>
              <p:cNvGrpSpPr/>
              <p:nvPr/>
            </p:nvGrpSpPr>
            <p:grpSpPr>
              <a:xfrm flipH="1">
                <a:off x="3894979" y="760393"/>
                <a:ext cx="3531088" cy="755495"/>
                <a:chOff x="4840325" y="2696745"/>
                <a:chExt cx="4054716" cy="831293"/>
              </a:xfrm>
            </p:grpSpPr>
            <p:sp>
              <p:nvSpPr>
                <p:cNvPr id="511" name="Google Shape;511;p27"/>
                <p:cNvSpPr/>
                <p:nvPr/>
              </p:nvSpPr>
              <p:spPr>
                <a:xfrm rot="5400000">
                  <a:off x="7614172" y="2456716"/>
                  <a:ext cx="723725" cy="1287758"/>
                </a:xfrm>
                <a:prstGeom prst="rightArrow">
                  <a:avLst>
                    <a:gd name="adj1" fmla="val 76255"/>
                    <a:gd name="adj2" fmla="val 22207"/>
                  </a:avLst>
                </a:prstGeom>
                <a:solidFill>
                  <a:srgbClr val="FFFF00"/>
                </a:solidFill>
                <a:ln w="100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Twentieth Century"/>
                    <a:ea typeface="Twentieth Century"/>
                    <a:cs typeface="Twentieth Century"/>
                    <a:sym typeface="Twentieth Century"/>
                  </a:endParaRPr>
                </a:p>
              </p:txBody>
            </p:sp>
            <p:sp>
              <p:nvSpPr>
                <p:cNvPr id="512" name="Google Shape;512;p27"/>
                <p:cNvSpPr/>
                <p:nvPr/>
              </p:nvSpPr>
              <p:spPr>
                <a:xfrm rot="-5400000">
                  <a:off x="5151105" y="2756091"/>
                  <a:ext cx="831293" cy="712601"/>
                </a:xfrm>
                <a:prstGeom prst="rightArrow">
                  <a:avLst>
                    <a:gd name="adj1" fmla="val 66510"/>
                    <a:gd name="adj2" fmla="val 33125"/>
                  </a:avLst>
                </a:prstGeom>
                <a:solidFill>
                  <a:srgbClr val="B85B22"/>
                </a:solidFill>
                <a:ln w="19050" cap="flat" cmpd="sng">
                  <a:solidFill>
                    <a:srgbClr val="7B3C1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Twentieth Century"/>
                    <a:ea typeface="Twentieth Century"/>
                    <a:cs typeface="Twentieth Century"/>
                    <a:sym typeface="Twentieth Century"/>
                  </a:endParaRPr>
                </a:p>
              </p:txBody>
            </p:sp>
            <p:sp>
              <p:nvSpPr>
                <p:cNvPr id="513" name="Google Shape;513;p27"/>
                <p:cNvSpPr/>
                <p:nvPr/>
              </p:nvSpPr>
              <p:spPr>
                <a:xfrm rot="-5400000">
                  <a:off x="6246965" y="2886367"/>
                  <a:ext cx="831288" cy="452054"/>
                </a:xfrm>
                <a:prstGeom prst="rightArrow">
                  <a:avLst>
                    <a:gd name="adj1" fmla="val 69740"/>
                    <a:gd name="adj2" fmla="val 54465"/>
                  </a:avLst>
                </a:prstGeom>
                <a:solidFill>
                  <a:srgbClr val="FFFF00"/>
                </a:solidFill>
                <a:ln w="100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Twentieth Century"/>
                    <a:ea typeface="Twentieth Century"/>
                    <a:cs typeface="Twentieth Century"/>
                    <a:sym typeface="Twentieth Century"/>
                  </a:endParaRPr>
                </a:p>
              </p:txBody>
            </p:sp>
            <p:cxnSp>
              <p:nvCxnSpPr>
                <p:cNvPr id="514" name="Google Shape;514;p27"/>
                <p:cNvCxnSpPr/>
                <p:nvPr/>
              </p:nvCxnSpPr>
              <p:spPr>
                <a:xfrm rot="10800000" flipH="1">
                  <a:off x="4840325" y="3490194"/>
                  <a:ext cx="4054716" cy="10368"/>
                </a:xfrm>
                <a:prstGeom prst="straightConnector1">
                  <a:avLst/>
                </a:prstGeom>
                <a:blipFill rotWithShape="1">
                  <a:blip r:embed="rId4">
                    <a:alphaModFix amt="45000"/>
                  </a:blip>
                  <a:stretch>
                    <a:fillRect/>
                  </a:stretch>
                </a:blipFill>
                <a:ln w="57150" cap="flat" cmpd="sng">
                  <a:solidFill>
                    <a:schemeClr val="dk1"/>
                  </a:solidFill>
                  <a:prstDash val="dash"/>
                  <a:round/>
                  <a:headEnd type="none" w="sm" len="sm"/>
                  <a:tailEnd type="none" w="sm" len="sm"/>
                </a:ln>
              </p:spPr>
            </p:cxnSp>
          </p:grpSp>
        </p:grpSp>
        <p:pic>
          <p:nvPicPr>
            <p:cNvPr id="515" name="Google Shape;515;p27"/>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8149750" y="5011420"/>
              <a:ext cx="209632" cy="811719"/>
            </a:xfrm>
            <a:prstGeom prst="rect">
              <a:avLst/>
            </a:prstGeom>
            <a:noFill/>
            <a:ln>
              <a:noFill/>
            </a:ln>
          </p:spPr>
        </p:pic>
        <p:sp>
          <p:nvSpPr>
            <p:cNvPr id="516" name="Google Shape;516;p27"/>
            <p:cNvSpPr txBox="1"/>
            <p:nvPr/>
          </p:nvSpPr>
          <p:spPr>
            <a:xfrm>
              <a:off x="5705658" y="5337836"/>
              <a:ext cx="282592" cy="288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2000" b="1">
                  <a:solidFill>
                    <a:schemeClr val="dk1"/>
                  </a:solidFill>
                  <a:latin typeface="Twentieth Century"/>
                  <a:ea typeface="Twentieth Century"/>
                  <a:cs typeface="Twentieth Century"/>
                  <a:sym typeface="Twentieth Century"/>
                </a:rPr>
                <a:t>1</a:t>
              </a:r>
              <a:endParaRPr/>
            </a:p>
          </p:txBody>
        </p:sp>
        <p:sp>
          <p:nvSpPr>
            <p:cNvPr id="517" name="Google Shape;517;p27"/>
            <p:cNvSpPr txBox="1"/>
            <p:nvPr/>
          </p:nvSpPr>
          <p:spPr>
            <a:xfrm>
              <a:off x="6633240" y="5337835"/>
              <a:ext cx="323961" cy="288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2000" b="1">
                  <a:solidFill>
                    <a:schemeClr val="dk1"/>
                  </a:solidFill>
                  <a:latin typeface="Twentieth Century"/>
                  <a:ea typeface="Twentieth Century"/>
                  <a:cs typeface="Twentieth Century"/>
                  <a:sym typeface="Twentieth Century"/>
                </a:rPr>
                <a:t>2</a:t>
              </a:r>
              <a:endParaRPr/>
            </a:p>
          </p:txBody>
        </p:sp>
        <p:sp>
          <p:nvSpPr>
            <p:cNvPr id="518" name="Google Shape;518;p27"/>
            <p:cNvSpPr txBox="1"/>
            <p:nvPr/>
          </p:nvSpPr>
          <p:spPr>
            <a:xfrm>
              <a:off x="7427276" y="5374797"/>
              <a:ext cx="926912" cy="2661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b="1">
                  <a:solidFill>
                    <a:schemeClr val="lt1"/>
                  </a:solidFill>
                  <a:latin typeface="Twentieth Century"/>
                  <a:ea typeface="Twentieth Century"/>
                  <a:cs typeface="Twentieth Century"/>
                  <a:sym typeface="Twentieth Century"/>
                </a:rPr>
                <a:t>3</a:t>
              </a:r>
              <a:endParaRPr/>
            </a:p>
          </p:txBody>
        </p:sp>
      </p:grpSp>
      <p:grpSp>
        <p:nvGrpSpPr>
          <p:cNvPr id="519" name="Google Shape;519;p27"/>
          <p:cNvGrpSpPr/>
          <p:nvPr/>
        </p:nvGrpSpPr>
        <p:grpSpPr>
          <a:xfrm>
            <a:off x="609158" y="1657413"/>
            <a:ext cx="2777304" cy="2689473"/>
            <a:chOff x="308710" y="395204"/>
            <a:chExt cx="3446564" cy="3337569"/>
          </a:xfrm>
        </p:grpSpPr>
        <p:sp>
          <p:nvSpPr>
            <p:cNvPr id="520" name="Google Shape;520;p27"/>
            <p:cNvSpPr/>
            <p:nvPr/>
          </p:nvSpPr>
          <p:spPr>
            <a:xfrm rot="10800000" flipH="1">
              <a:off x="308710" y="395204"/>
              <a:ext cx="3446564" cy="3337569"/>
            </a:xfrm>
            <a:prstGeom prst="rect">
              <a:avLst/>
            </a:prstGeom>
            <a:solidFill>
              <a:schemeClr val="dk1">
                <a:alpha val="57647"/>
              </a:schemeClr>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521" name="Google Shape;521;p27"/>
            <p:cNvSpPr/>
            <p:nvPr/>
          </p:nvSpPr>
          <p:spPr>
            <a:xfrm>
              <a:off x="765262" y="785532"/>
              <a:ext cx="2616200" cy="2511140"/>
            </a:xfrm>
            <a:prstGeom prst="ellipse">
              <a:avLst/>
            </a:prstGeom>
            <a:solidFill>
              <a:srgbClr val="D3E1EC"/>
            </a:solidFill>
            <a:ln w="100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pic>
          <p:nvPicPr>
            <p:cNvPr id="522" name="Google Shape;522;p27"/>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084420" y="1109980"/>
              <a:ext cx="2019777" cy="1918929"/>
            </a:xfrm>
            <a:prstGeom prst="rect">
              <a:avLst/>
            </a:prstGeom>
            <a:noFill/>
            <a:ln>
              <a:noFill/>
            </a:ln>
          </p:spPr>
        </p:pic>
      </p:grpSp>
      <p:pic>
        <p:nvPicPr>
          <p:cNvPr id="523" name="Google Shape;523;p27" descr="Soleil PNG Images, 160000+ Ressources graphiques pour le téléchargement  libre"/>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845625" y="974862"/>
            <a:ext cx="2748991" cy="1546307"/>
          </a:xfrm>
          <a:prstGeom prst="rect">
            <a:avLst/>
          </a:prstGeom>
          <a:noFill/>
          <a:ln>
            <a:noFill/>
          </a:ln>
        </p:spPr>
      </p:pic>
      <p:sp>
        <p:nvSpPr>
          <p:cNvPr id="524" name="Google Shape;524;p27"/>
          <p:cNvSpPr txBox="1"/>
          <p:nvPr/>
        </p:nvSpPr>
        <p:spPr>
          <a:xfrm>
            <a:off x="391306" y="147010"/>
            <a:ext cx="6883740"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2800" dirty="0">
                <a:solidFill>
                  <a:schemeClr val="dk1"/>
                </a:solidFill>
                <a:latin typeface="Twentieth Century"/>
                <a:ea typeface="Twentieth Century"/>
                <a:cs typeface="Twentieth Century"/>
                <a:sym typeface="Twentieth Century"/>
              </a:rPr>
              <a:t>Quels liens entre le bilan des rayonnements </a:t>
            </a:r>
            <a:br>
              <a:rPr lang="fr-FR" sz="2800" dirty="0">
                <a:solidFill>
                  <a:schemeClr val="dk1"/>
                </a:solidFill>
                <a:latin typeface="Twentieth Century"/>
                <a:ea typeface="Twentieth Century"/>
                <a:cs typeface="Twentieth Century"/>
                <a:sym typeface="Twentieth Century"/>
              </a:rPr>
            </a:br>
            <a:r>
              <a:rPr lang="fr-FR" sz="2800" dirty="0">
                <a:solidFill>
                  <a:schemeClr val="dk1"/>
                </a:solidFill>
                <a:latin typeface="Twentieth Century"/>
                <a:ea typeface="Twentieth Century"/>
                <a:cs typeface="Twentieth Century"/>
                <a:sym typeface="Twentieth Century"/>
              </a:rPr>
              <a:t>et l’évolution de la température ?</a:t>
            </a:r>
            <a:endParaRPr dirty="0"/>
          </a:p>
        </p:txBody>
      </p:sp>
      <p:grpSp>
        <p:nvGrpSpPr>
          <p:cNvPr id="526" name="Google Shape;526;p27"/>
          <p:cNvGrpSpPr/>
          <p:nvPr/>
        </p:nvGrpSpPr>
        <p:grpSpPr>
          <a:xfrm>
            <a:off x="6065916" y="1429389"/>
            <a:ext cx="2466227" cy="2098839"/>
            <a:chOff x="5169050" y="2150053"/>
            <a:chExt cx="1066776" cy="907861"/>
          </a:xfrm>
        </p:grpSpPr>
        <p:pic>
          <p:nvPicPr>
            <p:cNvPr id="527" name="Google Shape;527;p27"/>
            <p:cNvPicPr preferRelativeResize="0"/>
            <p:nvPr/>
          </p:nvPicPr>
          <p:blipFill rotWithShape="1">
            <a:blip r:embed="rId8">
              <a:alphaModFix/>
            </a:blip>
            <a:srcRect/>
            <a:stretch/>
          </p:blipFill>
          <p:spPr>
            <a:xfrm>
              <a:off x="5169050" y="2150053"/>
              <a:ext cx="442459" cy="847351"/>
            </a:xfrm>
            <a:prstGeom prst="rect">
              <a:avLst/>
            </a:prstGeom>
            <a:noFill/>
            <a:ln>
              <a:noFill/>
            </a:ln>
          </p:spPr>
        </p:pic>
        <p:pic>
          <p:nvPicPr>
            <p:cNvPr id="528" name="Google Shape;528;p27"/>
            <p:cNvPicPr preferRelativeResize="0"/>
            <p:nvPr/>
          </p:nvPicPr>
          <p:blipFill rotWithShape="1">
            <a:blip r:embed="rId9" cstate="screen">
              <a:alphaModFix/>
              <a:extLst>
                <a:ext uri="{28A0092B-C50C-407E-A947-70E740481C1C}">
                  <a14:useLocalDpi xmlns:a14="http://schemas.microsoft.com/office/drawing/2010/main"/>
                </a:ext>
              </a:extLst>
            </a:blip>
            <a:srcRect b="-1"/>
            <a:stretch/>
          </p:blipFill>
          <p:spPr>
            <a:xfrm>
              <a:off x="5447544" y="2709127"/>
              <a:ext cx="788282" cy="348787"/>
            </a:xfrm>
            <a:prstGeom prst="snip2DiagRect">
              <a:avLst>
                <a:gd name="adj1" fmla="val 4071"/>
                <a:gd name="adj2" fmla="val 43417"/>
              </a:avLst>
            </a:prstGeom>
            <a:noFill/>
            <a:ln>
              <a:noFill/>
            </a:ln>
          </p:spPr>
        </p:pic>
      </p:grpSp>
      <p:sp>
        <p:nvSpPr>
          <p:cNvPr id="2" name="ZoneTexte 1">
            <a:extLst>
              <a:ext uri="{FF2B5EF4-FFF2-40B4-BE49-F238E27FC236}">
                <a16:creationId xmlns:a16="http://schemas.microsoft.com/office/drawing/2014/main" id="{6DB1DF1B-3322-3BDE-4042-94BEADE5762B}"/>
              </a:ext>
            </a:extLst>
          </p:cNvPr>
          <p:cNvSpPr txBox="1"/>
          <p:nvPr/>
        </p:nvSpPr>
        <p:spPr>
          <a:xfrm>
            <a:off x="3554943" y="1498925"/>
            <a:ext cx="2209749" cy="2062103"/>
          </a:xfrm>
          <a:prstGeom prst="rect">
            <a:avLst/>
          </a:prstGeom>
          <a:noFill/>
        </p:spPr>
        <p:txBody>
          <a:bodyPr wrap="square" rtlCol="0">
            <a:spAutoFit/>
          </a:bodyPr>
          <a:lstStyle/>
          <a:p>
            <a:r>
              <a:rPr lang="fr-FR" sz="1600" dirty="0"/>
              <a:t>Pour le soleil, une lampe. Pour le système Terre : une plaque de métal. </a:t>
            </a:r>
          </a:p>
          <a:p>
            <a:endParaRPr lang="fr-FR" sz="1600" dirty="0"/>
          </a:p>
          <a:p>
            <a:r>
              <a:rPr lang="fr-FR" sz="1600" dirty="0"/>
              <a:t>La aussi, la température de la plaque va dépendre des différents rayonnements en jeu…</a:t>
            </a:r>
          </a:p>
        </p:txBody>
      </p:sp>
      <p:sp>
        <p:nvSpPr>
          <p:cNvPr id="503" name="Google Shape;503;p27"/>
          <p:cNvSpPr txBox="1"/>
          <p:nvPr/>
        </p:nvSpPr>
        <p:spPr>
          <a:xfrm>
            <a:off x="4572000" y="3781836"/>
            <a:ext cx="1431354" cy="73866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400">
                <a:solidFill>
                  <a:schemeClr val="dk1"/>
                </a:solidFill>
                <a:latin typeface="Twentieth Century"/>
                <a:ea typeface="Twentieth Century"/>
                <a:cs typeface="Twentieth Century"/>
                <a:sym typeface="Twentieth Century"/>
              </a:rPr>
              <a:t>Rayonnement lumineux arrivant jusqu’à la plaque</a:t>
            </a:r>
            <a:endParaRPr/>
          </a:p>
        </p:txBody>
      </p:sp>
      <p:sp>
        <p:nvSpPr>
          <p:cNvPr id="504" name="Google Shape;504;p27"/>
          <p:cNvSpPr txBox="1"/>
          <p:nvPr/>
        </p:nvSpPr>
        <p:spPr>
          <a:xfrm>
            <a:off x="6018299" y="3765417"/>
            <a:ext cx="1280731" cy="89255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400" dirty="0">
                <a:solidFill>
                  <a:schemeClr val="dk1"/>
                </a:solidFill>
                <a:latin typeface="Twentieth Century"/>
                <a:ea typeface="Twentieth Century"/>
                <a:cs typeface="Twentieth Century"/>
                <a:sym typeface="Twentieth Century"/>
              </a:rPr>
              <a:t>une partie est « renvoyée » </a:t>
            </a:r>
            <a:r>
              <a:rPr lang="fr-FR" sz="1200" dirty="0">
                <a:solidFill>
                  <a:schemeClr val="dk1"/>
                </a:solidFill>
                <a:latin typeface="Twentieth Century"/>
                <a:ea typeface="Twentieth Century"/>
                <a:cs typeface="Twentieth Century"/>
                <a:sym typeface="Twentieth Century"/>
              </a:rPr>
              <a:t>(réfléchie et diffusée)</a:t>
            </a:r>
            <a:endParaRPr sz="1400" dirty="0">
              <a:solidFill>
                <a:schemeClr val="dk1"/>
              </a:solidFill>
              <a:latin typeface="Twentieth Century"/>
              <a:ea typeface="Twentieth Century"/>
              <a:cs typeface="Twentieth Century"/>
              <a:sym typeface="Twentieth Century"/>
            </a:endParaRPr>
          </a:p>
        </p:txBody>
      </p:sp>
      <p:sp>
        <p:nvSpPr>
          <p:cNvPr id="505" name="Google Shape;505;p27"/>
          <p:cNvSpPr txBox="1"/>
          <p:nvPr/>
        </p:nvSpPr>
        <p:spPr>
          <a:xfrm>
            <a:off x="7275046" y="3788266"/>
            <a:ext cx="1295755" cy="73866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400" dirty="0">
                <a:solidFill>
                  <a:schemeClr val="dk1"/>
                </a:solidFill>
                <a:latin typeface="Twentieth Century"/>
                <a:ea typeface="Twentieth Century"/>
                <a:cs typeface="Twentieth Century"/>
                <a:sym typeface="Twentieth Century"/>
              </a:rPr>
              <a:t>la plaque émet un rayonnement infrarouge</a:t>
            </a:r>
            <a:endParaRPr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577BB260-28F6-B24A-D2FD-F55C62D1702C}"/>
              </a:ext>
            </a:extLst>
          </p:cNvPr>
          <p:cNvSpPr txBox="1"/>
          <p:nvPr/>
        </p:nvSpPr>
        <p:spPr>
          <a:xfrm>
            <a:off x="316962" y="98846"/>
            <a:ext cx="8510076" cy="1846659"/>
          </a:xfrm>
          <a:prstGeom prst="rect">
            <a:avLst/>
          </a:prstGeom>
          <a:noFill/>
        </p:spPr>
        <p:txBody>
          <a:bodyPr wrap="square">
            <a:spAutoFit/>
          </a:bodyPr>
          <a:lstStyle/>
          <a:p>
            <a:r>
              <a:rPr lang="fr-FR" sz="2400" b="1" dirty="0"/>
              <a:t>Expérience &amp; interprétation </a:t>
            </a:r>
            <a:endParaRPr lang="fr-FR" sz="2000" dirty="0"/>
          </a:p>
          <a:p>
            <a:r>
              <a:rPr lang="fr-FR" dirty="0"/>
              <a:t>Lorsqu’on allume la lampe, la température augmente progressivement, jusqu’à se stabiliser.</a:t>
            </a:r>
          </a:p>
          <a:p>
            <a:r>
              <a:rPr lang="fr-FR" b="1" dirty="0">
                <a:solidFill>
                  <a:srgbClr val="FF0000"/>
                </a:solidFill>
              </a:rPr>
              <a:t>Quand la température est constante, si on mesure les puissances des différents rayonnements, on obtient une égalité entre la puissance entrante (1) et la somme des puissances sortante (2) et (3). </a:t>
            </a:r>
          </a:p>
          <a:p>
            <a:r>
              <a:rPr lang="fr-FR" dirty="0"/>
              <a:t> </a:t>
            </a:r>
          </a:p>
        </p:txBody>
      </p:sp>
      <p:sp>
        <p:nvSpPr>
          <p:cNvPr id="33" name="Espace réservé du numéro de diapositive 1">
            <a:extLst>
              <a:ext uri="{FF2B5EF4-FFF2-40B4-BE49-F238E27FC236}">
                <a16:creationId xmlns:a16="http://schemas.microsoft.com/office/drawing/2014/main" id="{09C4F2BB-CDDD-43F3-9C31-FB5A0A75E045}"/>
              </a:ext>
            </a:extLst>
          </p:cNvPr>
          <p:cNvSpPr>
            <a:spLocks noGrp="1"/>
          </p:cNvSpPr>
          <p:nvPr>
            <p:ph type="sldNum" sz="quarter" idx="12"/>
          </p:nvPr>
        </p:nvSpPr>
        <p:spPr>
          <a:xfrm>
            <a:off x="8496300" y="34925"/>
            <a:ext cx="533400" cy="381000"/>
          </a:xfrm>
        </p:spPr>
        <p:txBody>
          <a:bodyPr/>
          <a:lstStyle/>
          <a:p>
            <a:fld id="{A119A2D2-2489-4E43-B993-28AA332CFD17}" type="slidenum">
              <a:rPr lang="fr-FR" smtClean="0"/>
              <a:pPr/>
              <a:t>23</a:t>
            </a:fld>
            <a:endParaRPr lang="fr-FR" dirty="0"/>
          </a:p>
        </p:txBody>
      </p:sp>
      <p:sp>
        <p:nvSpPr>
          <p:cNvPr id="64" name="ZoneTexte 63">
            <a:extLst>
              <a:ext uri="{FF2B5EF4-FFF2-40B4-BE49-F238E27FC236}">
                <a16:creationId xmlns:a16="http://schemas.microsoft.com/office/drawing/2014/main" id="{4E16B7BB-0546-E9B1-4D8E-5932FE7B69C9}"/>
              </a:ext>
            </a:extLst>
          </p:cNvPr>
          <p:cNvSpPr txBox="1"/>
          <p:nvPr/>
        </p:nvSpPr>
        <p:spPr>
          <a:xfrm>
            <a:off x="308300" y="5533680"/>
            <a:ext cx="8721399" cy="1200329"/>
          </a:xfrm>
          <a:prstGeom prst="rect">
            <a:avLst/>
          </a:prstGeom>
          <a:noFill/>
        </p:spPr>
        <p:txBody>
          <a:bodyPr wrap="square" rtlCol="0">
            <a:spAutoFit/>
          </a:bodyPr>
          <a:lstStyle/>
          <a:p>
            <a:r>
              <a:rPr lang="fr-FR" b="1" dirty="0"/>
              <a:t>Si on peint la moitié de la plaque en noir, on constate que sa température se met à augmenter. </a:t>
            </a:r>
            <a:r>
              <a:rPr lang="fr-FR" dirty="0"/>
              <a:t>Vis-à-vis du bilan, seule la puissance du reflet a été divisé par deux. </a:t>
            </a:r>
            <a:r>
              <a:rPr lang="fr-FR" b="1" dirty="0">
                <a:solidFill>
                  <a:srgbClr val="FF0000"/>
                </a:solidFill>
              </a:rPr>
              <a:t>La situation de réchauffement correspond à un déséquilibre du bilan où la puissance entrante (1) se retrouve supérieure à la somme des puissances sortantes (2) et (3)</a:t>
            </a:r>
          </a:p>
        </p:txBody>
      </p:sp>
      <p:grpSp>
        <p:nvGrpSpPr>
          <p:cNvPr id="19" name="Groupe 18">
            <a:extLst>
              <a:ext uri="{FF2B5EF4-FFF2-40B4-BE49-F238E27FC236}">
                <a16:creationId xmlns:a16="http://schemas.microsoft.com/office/drawing/2014/main" id="{8F4659E2-2009-3757-A0A7-2AC4B2E3DDB8}"/>
              </a:ext>
            </a:extLst>
          </p:cNvPr>
          <p:cNvGrpSpPr/>
          <p:nvPr/>
        </p:nvGrpSpPr>
        <p:grpSpPr>
          <a:xfrm>
            <a:off x="693743" y="3794035"/>
            <a:ext cx="1631754" cy="1388675"/>
            <a:chOff x="1016438" y="4494754"/>
            <a:chExt cx="946200" cy="805247"/>
          </a:xfrm>
        </p:grpSpPr>
        <p:grpSp>
          <p:nvGrpSpPr>
            <p:cNvPr id="20" name="Groupe 19">
              <a:extLst>
                <a:ext uri="{FF2B5EF4-FFF2-40B4-BE49-F238E27FC236}">
                  <a16:creationId xmlns:a16="http://schemas.microsoft.com/office/drawing/2014/main" id="{B32ED3E1-C697-3449-D757-0AD18599BD81}"/>
                </a:ext>
              </a:extLst>
            </p:cNvPr>
            <p:cNvGrpSpPr/>
            <p:nvPr/>
          </p:nvGrpSpPr>
          <p:grpSpPr>
            <a:xfrm>
              <a:off x="1016438" y="4494754"/>
              <a:ext cx="946200" cy="805247"/>
              <a:chOff x="5169050" y="2150053"/>
              <a:chExt cx="1066776" cy="907861"/>
            </a:xfrm>
          </p:grpSpPr>
          <p:pic>
            <p:nvPicPr>
              <p:cNvPr id="31" name="Image 30">
                <a:extLst>
                  <a:ext uri="{FF2B5EF4-FFF2-40B4-BE49-F238E27FC236}">
                    <a16:creationId xmlns:a16="http://schemas.microsoft.com/office/drawing/2014/main" id="{C962A421-8472-4D70-E420-30CDB4D0895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169050" y="2150053"/>
                <a:ext cx="442459" cy="847352"/>
              </a:xfrm>
              <a:prstGeom prst="rect">
                <a:avLst/>
              </a:prstGeom>
            </p:spPr>
          </p:pic>
          <p:pic>
            <p:nvPicPr>
              <p:cNvPr id="28" name="Image 27">
                <a:extLst>
                  <a:ext uri="{FF2B5EF4-FFF2-40B4-BE49-F238E27FC236}">
                    <a16:creationId xmlns:a16="http://schemas.microsoft.com/office/drawing/2014/main" id="{1FBE8FB4-3A25-C3DD-E02C-61D61A81C7D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1"/>
              <a:stretch/>
            </p:blipFill>
            <p:spPr>
              <a:xfrm>
                <a:off x="5447544" y="2709127"/>
                <a:ext cx="788282" cy="348787"/>
              </a:xfrm>
              <a:prstGeom prst="snip2DiagRect">
                <a:avLst>
                  <a:gd name="adj1" fmla="val 4071"/>
                  <a:gd name="adj2" fmla="val 43417"/>
                </a:avLst>
              </a:prstGeom>
            </p:spPr>
          </p:pic>
        </p:grpSp>
        <p:sp>
          <p:nvSpPr>
            <p:cNvPr id="61" name="Forme libre : forme 60">
              <a:extLst>
                <a:ext uri="{FF2B5EF4-FFF2-40B4-BE49-F238E27FC236}">
                  <a16:creationId xmlns:a16="http://schemas.microsoft.com/office/drawing/2014/main" id="{11574FD6-CD57-23EC-CCF3-A58906035C24}"/>
                </a:ext>
              </a:extLst>
            </p:cNvPr>
            <p:cNvSpPr/>
            <p:nvPr/>
          </p:nvSpPr>
          <p:spPr>
            <a:xfrm>
              <a:off x="1440656" y="5055393"/>
              <a:ext cx="509588" cy="233362"/>
            </a:xfrm>
            <a:custGeom>
              <a:avLst/>
              <a:gdLst>
                <a:gd name="connsiteX0" fmla="*/ 154782 w 509588"/>
                <a:gd name="connsiteY0" fmla="*/ 233362 h 233362"/>
                <a:gd name="connsiteX1" fmla="*/ 509588 w 509588"/>
                <a:gd name="connsiteY1" fmla="*/ 83344 h 233362"/>
                <a:gd name="connsiteX2" fmla="*/ 204788 w 509588"/>
                <a:gd name="connsiteY2" fmla="*/ 0 h 233362"/>
                <a:gd name="connsiteX3" fmla="*/ 0 w 509588"/>
                <a:gd name="connsiteY3" fmla="*/ 107156 h 233362"/>
                <a:gd name="connsiteX4" fmla="*/ 154782 w 509588"/>
                <a:gd name="connsiteY4" fmla="*/ 233362 h 233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588" h="233362">
                  <a:moveTo>
                    <a:pt x="154782" y="233362"/>
                  </a:moveTo>
                  <a:lnTo>
                    <a:pt x="509588" y="83344"/>
                  </a:lnTo>
                  <a:lnTo>
                    <a:pt x="204788" y="0"/>
                  </a:lnTo>
                  <a:lnTo>
                    <a:pt x="0" y="107156"/>
                  </a:lnTo>
                  <a:lnTo>
                    <a:pt x="154782" y="233362"/>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grpSp>
        <p:nvGrpSpPr>
          <p:cNvPr id="36" name="Groupe 35">
            <a:extLst>
              <a:ext uri="{FF2B5EF4-FFF2-40B4-BE49-F238E27FC236}">
                <a16:creationId xmlns:a16="http://schemas.microsoft.com/office/drawing/2014/main" id="{DAEFB447-D06A-8816-3121-CC75DDF86F63}"/>
              </a:ext>
            </a:extLst>
          </p:cNvPr>
          <p:cNvGrpSpPr/>
          <p:nvPr/>
        </p:nvGrpSpPr>
        <p:grpSpPr>
          <a:xfrm>
            <a:off x="736576" y="1970055"/>
            <a:ext cx="1571068" cy="1337030"/>
            <a:chOff x="5169050" y="2150053"/>
            <a:chExt cx="1066776" cy="907861"/>
          </a:xfrm>
        </p:grpSpPr>
        <p:pic>
          <p:nvPicPr>
            <p:cNvPr id="39" name="Image 38">
              <a:extLst>
                <a:ext uri="{FF2B5EF4-FFF2-40B4-BE49-F238E27FC236}">
                  <a16:creationId xmlns:a16="http://schemas.microsoft.com/office/drawing/2014/main" id="{DCF47336-0DF3-7C36-52CE-241DAE76EA6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169050" y="2150053"/>
              <a:ext cx="442459" cy="847351"/>
            </a:xfrm>
            <a:prstGeom prst="rect">
              <a:avLst/>
            </a:prstGeom>
          </p:spPr>
        </p:pic>
        <p:pic>
          <p:nvPicPr>
            <p:cNvPr id="40" name="Image 39">
              <a:extLst>
                <a:ext uri="{FF2B5EF4-FFF2-40B4-BE49-F238E27FC236}">
                  <a16:creationId xmlns:a16="http://schemas.microsoft.com/office/drawing/2014/main" id="{8F146C12-385C-E9AE-0E82-664219AB41C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1"/>
            <a:stretch/>
          </p:blipFill>
          <p:spPr>
            <a:xfrm>
              <a:off x="5447544" y="2709127"/>
              <a:ext cx="788282" cy="348787"/>
            </a:xfrm>
            <a:prstGeom prst="snip2DiagRect">
              <a:avLst>
                <a:gd name="adj1" fmla="val 4071"/>
                <a:gd name="adj2" fmla="val 43417"/>
              </a:avLst>
            </a:prstGeom>
          </p:spPr>
        </p:pic>
      </p:grpSp>
      <p:grpSp>
        <p:nvGrpSpPr>
          <p:cNvPr id="3" name="Groupe 2">
            <a:extLst>
              <a:ext uri="{FF2B5EF4-FFF2-40B4-BE49-F238E27FC236}">
                <a16:creationId xmlns:a16="http://schemas.microsoft.com/office/drawing/2014/main" id="{B8F3435F-74B9-90AD-6EE5-974A94F1F0D5}"/>
              </a:ext>
            </a:extLst>
          </p:cNvPr>
          <p:cNvGrpSpPr/>
          <p:nvPr/>
        </p:nvGrpSpPr>
        <p:grpSpPr>
          <a:xfrm>
            <a:off x="2584832" y="1778244"/>
            <a:ext cx="4943134" cy="3656579"/>
            <a:chOff x="2773514" y="1824344"/>
            <a:chExt cx="4943134" cy="3656579"/>
          </a:xfrm>
        </p:grpSpPr>
        <p:grpSp>
          <p:nvGrpSpPr>
            <p:cNvPr id="2" name="Groupe 1">
              <a:extLst>
                <a:ext uri="{FF2B5EF4-FFF2-40B4-BE49-F238E27FC236}">
                  <a16:creationId xmlns:a16="http://schemas.microsoft.com/office/drawing/2014/main" id="{318CB493-418D-D031-6AB2-2C75315AF271}"/>
                </a:ext>
              </a:extLst>
            </p:cNvPr>
            <p:cNvGrpSpPr/>
            <p:nvPr/>
          </p:nvGrpSpPr>
          <p:grpSpPr>
            <a:xfrm>
              <a:off x="2773514" y="1824344"/>
              <a:ext cx="3956988" cy="1537596"/>
              <a:chOff x="4018425" y="4423802"/>
              <a:chExt cx="3956988" cy="1537596"/>
            </a:xfrm>
          </p:grpSpPr>
          <p:grpSp>
            <p:nvGrpSpPr>
              <p:cNvPr id="4" name="Groupe 3">
                <a:extLst>
                  <a:ext uri="{FF2B5EF4-FFF2-40B4-BE49-F238E27FC236}">
                    <a16:creationId xmlns:a16="http://schemas.microsoft.com/office/drawing/2014/main" id="{6B740993-095B-9754-CB67-9E823B836BDB}"/>
                  </a:ext>
                </a:extLst>
              </p:cNvPr>
              <p:cNvGrpSpPr/>
              <p:nvPr/>
            </p:nvGrpSpPr>
            <p:grpSpPr>
              <a:xfrm>
                <a:off x="4018425" y="4423802"/>
                <a:ext cx="3191443" cy="1537596"/>
                <a:chOff x="3599947" y="4506487"/>
                <a:chExt cx="3649863" cy="1758458"/>
              </a:xfrm>
            </p:grpSpPr>
            <p:sp>
              <p:nvSpPr>
                <p:cNvPr id="9" name="Rectangle 8">
                  <a:extLst>
                    <a:ext uri="{FF2B5EF4-FFF2-40B4-BE49-F238E27FC236}">
                      <a16:creationId xmlns:a16="http://schemas.microsoft.com/office/drawing/2014/main" id="{64C5992A-A07D-D988-BA60-C7A3EF9D19EC}"/>
                    </a:ext>
                  </a:extLst>
                </p:cNvPr>
                <p:cNvSpPr/>
                <p:nvPr/>
              </p:nvSpPr>
              <p:spPr>
                <a:xfrm>
                  <a:off x="3625700" y="5685035"/>
                  <a:ext cx="3624110" cy="579910"/>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0" name="Rectangle 9">
                  <a:extLst>
                    <a:ext uri="{FF2B5EF4-FFF2-40B4-BE49-F238E27FC236}">
                      <a16:creationId xmlns:a16="http://schemas.microsoft.com/office/drawing/2014/main" id="{9A863529-A20E-7A86-6B22-38E816541983}"/>
                    </a:ext>
                  </a:extLst>
                </p:cNvPr>
                <p:cNvSpPr/>
                <p:nvPr/>
              </p:nvSpPr>
              <p:spPr>
                <a:xfrm>
                  <a:off x="3625699" y="4697613"/>
                  <a:ext cx="3624111" cy="973275"/>
                </a:xfrm>
                <a:prstGeom prst="rect">
                  <a:avLst/>
                </a:prstGeom>
                <a:solidFill>
                  <a:srgbClr val="AAEDF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6" name="Flèche : droite 15">
                  <a:extLst>
                    <a:ext uri="{FF2B5EF4-FFF2-40B4-BE49-F238E27FC236}">
                      <a16:creationId xmlns:a16="http://schemas.microsoft.com/office/drawing/2014/main" id="{B7D17C0F-42D0-75D6-7EE5-7A046BA45044}"/>
                    </a:ext>
                  </a:extLst>
                </p:cNvPr>
                <p:cNvSpPr/>
                <p:nvPr/>
              </p:nvSpPr>
              <p:spPr>
                <a:xfrm rot="5400000" flipH="1">
                  <a:off x="5432930" y="5237801"/>
                  <a:ext cx="705315" cy="261665"/>
                </a:xfrm>
                <a:prstGeom prst="rightArrow">
                  <a:avLst>
                    <a:gd name="adj1" fmla="val 69740"/>
                    <a:gd name="adj2" fmla="val 52119"/>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22" name="ZoneTexte 21">
                  <a:extLst>
                    <a:ext uri="{FF2B5EF4-FFF2-40B4-BE49-F238E27FC236}">
                      <a16:creationId xmlns:a16="http://schemas.microsoft.com/office/drawing/2014/main" id="{38FB788A-321C-11C4-FFFE-ACBE44CD126F}"/>
                    </a:ext>
                  </a:extLst>
                </p:cNvPr>
                <p:cNvSpPr txBox="1"/>
                <p:nvPr/>
              </p:nvSpPr>
              <p:spPr>
                <a:xfrm flipH="1">
                  <a:off x="5971065" y="5086220"/>
                  <a:ext cx="347103" cy="527979"/>
                </a:xfrm>
                <a:prstGeom prst="rect">
                  <a:avLst/>
                </a:prstGeom>
                <a:noFill/>
              </p:spPr>
              <p:txBody>
                <a:bodyPr wrap="square" rtlCol="0">
                  <a:spAutoFit/>
                </a:bodyPr>
                <a:lstStyle/>
                <a:p>
                  <a:r>
                    <a:rPr lang="fr-FR" sz="2400" b="1" dirty="0"/>
                    <a:t>+</a:t>
                  </a:r>
                </a:p>
              </p:txBody>
            </p:sp>
            <mc:AlternateContent xmlns:mc="http://schemas.openxmlformats.org/markup-compatibility/2006" xmlns:a14="http://schemas.microsoft.com/office/drawing/2010/main">
              <mc:Choice Requires="a14">
                <p:sp>
                  <p:nvSpPr>
                    <p:cNvPr id="23" name="ZoneTexte 22">
                      <a:extLst>
                        <a:ext uri="{FF2B5EF4-FFF2-40B4-BE49-F238E27FC236}">
                          <a16:creationId xmlns:a16="http://schemas.microsoft.com/office/drawing/2014/main" id="{A6E320A5-36ED-A110-749B-70F8D09EABD2}"/>
                        </a:ext>
                      </a:extLst>
                    </p:cNvPr>
                    <p:cNvSpPr txBox="1"/>
                    <p:nvPr/>
                  </p:nvSpPr>
                  <p:spPr>
                    <a:xfrm flipH="1">
                      <a:off x="5055102" y="4506487"/>
                      <a:ext cx="347103" cy="86214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fr-FR" sz="4400" b="1" i="1" baseline="-25000" smtClean="0">
                                <a:latin typeface="Cambria Math" panose="02040503050406030204" pitchFamily="18" charset="0"/>
                              </a:rPr>
                              <m:t>=</m:t>
                            </m:r>
                          </m:oMath>
                        </m:oMathPara>
                      </a14:m>
                      <a:endParaRPr lang="fr-FR" sz="4400" b="1" baseline="-25000" dirty="0"/>
                    </a:p>
                  </p:txBody>
                </p:sp>
              </mc:Choice>
              <mc:Fallback xmlns="">
                <p:sp>
                  <p:nvSpPr>
                    <p:cNvPr id="23" name="ZoneTexte 22">
                      <a:extLst>
                        <a:ext uri="{FF2B5EF4-FFF2-40B4-BE49-F238E27FC236}">
                          <a16:creationId xmlns:a16="http://schemas.microsoft.com/office/drawing/2014/main" id="{A6E320A5-36ED-A110-749B-70F8D09EABD2}"/>
                        </a:ext>
                      </a:extLst>
                    </p:cNvPr>
                    <p:cNvSpPr txBox="1">
                      <a:spLocks noRot="1" noChangeAspect="1" noMove="1" noResize="1" noEditPoints="1" noAdjustHandles="1" noChangeArrowheads="1" noChangeShapeType="1" noTextEdit="1"/>
                    </p:cNvSpPr>
                    <p:nvPr/>
                  </p:nvSpPr>
                  <p:spPr>
                    <a:xfrm flipH="1">
                      <a:off x="5055102" y="4506487"/>
                      <a:ext cx="347103" cy="862146"/>
                    </a:xfrm>
                    <a:prstGeom prst="rect">
                      <a:avLst/>
                    </a:prstGeom>
                    <a:blipFill>
                      <a:blip r:embed="rId6"/>
                      <a:stretch>
                        <a:fillRect r="-14000" b="-4839"/>
                      </a:stretch>
                    </a:blipFill>
                  </p:spPr>
                  <p:txBody>
                    <a:bodyPr/>
                    <a:lstStyle/>
                    <a:p>
                      <a:r>
                        <a:rPr lang="fr-FR">
                          <a:noFill/>
                        </a:rPr>
                        <a:t> </a:t>
                      </a:r>
                    </a:p>
                  </p:txBody>
                </p:sp>
              </mc:Fallback>
            </mc:AlternateContent>
            <p:sp>
              <p:nvSpPr>
                <p:cNvPr id="26" name="Flèche : droite 25">
                  <a:extLst>
                    <a:ext uri="{FF2B5EF4-FFF2-40B4-BE49-F238E27FC236}">
                      <a16:creationId xmlns:a16="http://schemas.microsoft.com/office/drawing/2014/main" id="{CFD13AF0-1C1E-6740-00BE-A9A1B5C2464C}"/>
                    </a:ext>
                  </a:extLst>
                </p:cNvPr>
                <p:cNvSpPr/>
                <p:nvPr/>
              </p:nvSpPr>
              <p:spPr>
                <a:xfrm rot="5400000" flipH="1">
                  <a:off x="6330615" y="5067765"/>
                  <a:ext cx="726134" cy="580919"/>
                </a:xfrm>
                <a:prstGeom prst="rightArrow">
                  <a:avLst>
                    <a:gd name="adj1" fmla="val 66510"/>
                    <a:gd name="adj2" fmla="val 27859"/>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27" name="Connecteur droit 26">
                  <a:extLst>
                    <a:ext uri="{FF2B5EF4-FFF2-40B4-BE49-F238E27FC236}">
                      <a16:creationId xmlns:a16="http://schemas.microsoft.com/office/drawing/2014/main" id="{E9827D81-2489-7877-CFBD-4871008880D4}"/>
                    </a:ext>
                  </a:extLst>
                </p:cNvPr>
                <p:cNvCxnSpPr>
                  <a:cxnSpLocks/>
                </p:cNvCxnSpPr>
                <p:nvPr/>
              </p:nvCxnSpPr>
              <p:spPr>
                <a:xfrm flipH="1" flipV="1">
                  <a:off x="3599947" y="5694610"/>
                  <a:ext cx="3649861" cy="8868"/>
                </a:xfrm>
                <a:prstGeom prst="line">
                  <a:avLst/>
                </a:prstGeom>
                <a:blipFill dpi="0" rotWithShape="1">
                  <a:blip r:embed="rId7">
                    <a:alphaModFix amt="45000"/>
                  </a:blip>
                  <a:srcRect/>
                  <a:stretch>
                    <a:fillRect/>
                  </a:stretch>
                </a:blipFill>
                <a:ln w="57150">
                  <a:solidFill>
                    <a:schemeClr val="tx1"/>
                  </a:solidFill>
                  <a:prstDash val="sysDash"/>
                </a:ln>
                <a:effectLst/>
              </p:spPr>
              <p:style>
                <a:lnRef idx="1">
                  <a:schemeClr val="accent1"/>
                </a:lnRef>
                <a:fillRef idx="3">
                  <a:schemeClr val="accent1"/>
                </a:fillRef>
                <a:effectRef idx="2">
                  <a:schemeClr val="accent1"/>
                </a:effectRef>
                <a:fontRef idx="minor">
                  <a:schemeClr val="lt1"/>
                </a:fontRef>
              </p:style>
            </p:cxnSp>
          </p:grpSp>
          <p:sp>
            <p:nvSpPr>
              <p:cNvPr id="5" name="Rectangle 4">
                <a:extLst>
                  <a:ext uri="{FF2B5EF4-FFF2-40B4-BE49-F238E27FC236}">
                    <a16:creationId xmlns:a16="http://schemas.microsoft.com/office/drawing/2014/main" id="{C9253E3C-A678-CF5D-FDC5-BAE44A5EC6E2}"/>
                  </a:ext>
                </a:extLst>
              </p:cNvPr>
              <p:cNvSpPr/>
              <p:nvPr/>
            </p:nvSpPr>
            <p:spPr>
              <a:xfrm>
                <a:off x="7863718" y="4944901"/>
                <a:ext cx="111695" cy="7497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7" name="ZoneTexte 36">
              <a:extLst>
                <a:ext uri="{FF2B5EF4-FFF2-40B4-BE49-F238E27FC236}">
                  <a16:creationId xmlns:a16="http://schemas.microsoft.com/office/drawing/2014/main" id="{E407938E-492A-0FD2-D71E-1DFD6450F391}"/>
                </a:ext>
              </a:extLst>
            </p:cNvPr>
            <p:cNvSpPr txBox="1"/>
            <p:nvPr/>
          </p:nvSpPr>
          <p:spPr>
            <a:xfrm>
              <a:off x="4539547" y="2370591"/>
              <a:ext cx="284068" cy="338554"/>
            </a:xfrm>
            <a:prstGeom prst="rect">
              <a:avLst/>
            </a:prstGeom>
            <a:noFill/>
          </p:spPr>
          <p:txBody>
            <a:bodyPr wrap="square">
              <a:spAutoFit/>
            </a:bodyPr>
            <a:lstStyle/>
            <a:p>
              <a:r>
                <a:rPr lang="fr-FR" sz="1600" b="1" dirty="0"/>
                <a:t>2</a:t>
              </a:r>
            </a:p>
          </p:txBody>
        </p:sp>
        <p:sp>
          <p:nvSpPr>
            <p:cNvPr id="38" name="ZoneTexte 37">
              <a:extLst>
                <a:ext uri="{FF2B5EF4-FFF2-40B4-BE49-F238E27FC236}">
                  <a16:creationId xmlns:a16="http://schemas.microsoft.com/office/drawing/2014/main" id="{534C1554-D40F-BF85-7342-A0F126425482}"/>
                </a:ext>
              </a:extLst>
            </p:cNvPr>
            <p:cNvSpPr txBox="1"/>
            <p:nvPr/>
          </p:nvSpPr>
          <p:spPr>
            <a:xfrm>
              <a:off x="5347690" y="2399184"/>
              <a:ext cx="926912" cy="307777"/>
            </a:xfrm>
            <a:prstGeom prst="rect">
              <a:avLst/>
            </a:prstGeom>
            <a:noFill/>
          </p:spPr>
          <p:txBody>
            <a:bodyPr wrap="square">
              <a:spAutoFit/>
            </a:bodyPr>
            <a:lstStyle/>
            <a:p>
              <a:r>
                <a:rPr lang="fr-FR" sz="1400" b="1" dirty="0">
                  <a:solidFill>
                    <a:schemeClr val="bg1"/>
                  </a:solidFill>
                </a:rPr>
                <a:t>3</a:t>
              </a:r>
            </a:p>
          </p:txBody>
        </p:sp>
        <p:grpSp>
          <p:nvGrpSpPr>
            <p:cNvPr id="46" name="Groupe 45">
              <a:extLst>
                <a:ext uri="{FF2B5EF4-FFF2-40B4-BE49-F238E27FC236}">
                  <a16:creationId xmlns:a16="http://schemas.microsoft.com/office/drawing/2014/main" id="{BDF412F8-51E9-630E-4DC8-D17E01BBBED3}"/>
                </a:ext>
              </a:extLst>
            </p:cNvPr>
            <p:cNvGrpSpPr/>
            <p:nvPr/>
          </p:nvGrpSpPr>
          <p:grpSpPr>
            <a:xfrm>
              <a:off x="6025596" y="2087667"/>
              <a:ext cx="570692" cy="1236845"/>
              <a:chOff x="7480250" y="464831"/>
              <a:chExt cx="651323" cy="1411594"/>
            </a:xfrm>
          </p:grpSpPr>
          <p:pic>
            <p:nvPicPr>
              <p:cNvPr id="48" name="Image 5">
                <a:extLst>
                  <a:ext uri="{FF2B5EF4-FFF2-40B4-BE49-F238E27FC236}">
                    <a16:creationId xmlns:a16="http://schemas.microsoft.com/office/drawing/2014/main" id="{F0495985-5AA5-408D-4308-B713B49E7C3A}"/>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l="87133" t="31868" r="3042" b="54722"/>
              <a:stretch/>
            </p:blipFill>
            <p:spPr bwMode="auto">
              <a:xfrm>
                <a:off x="7480250" y="578110"/>
                <a:ext cx="599434" cy="445888"/>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a:extLst>
                  <a:ext uri="{FF2B5EF4-FFF2-40B4-BE49-F238E27FC236}">
                    <a16:creationId xmlns:a16="http://schemas.microsoft.com/office/drawing/2014/main" id="{D4DCE347-9E87-FBBB-4A82-AA2AD1707C05}"/>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7638798" y="619125"/>
                <a:ext cx="440886" cy="1257300"/>
              </a:xfrm>
              <a:prstGeom prst="rect">
                <a:avLst/>
              </a:prstGeom>
              <a:noFill/>
              <a:extLst>
                <a:ext uri="{909E8E84-426E-40DD-AFC4-6F175D3DCCD1}">
                  <a14:hiddenFill xmlns:a14="http://schemas.microsoft.com/office/drawing/2010/main">
                    <a:solidFill>
                      <a:srgbClr val="FFFFFF"/>
                    </a:solidFill>
                  </a14:hiddenFill>
                </a:ext>
              </a:extLst>
            </p:spPr>
          </p:pic>
          <p:pic>
            <p:nvPicPr>
              <p:cNvPr id="50" name="Image 5">
                <a:extLst>
                  <a:ext uri="{FF2B5EF4-FFF2-40B4-BE49-F238E27FC236}">
                    <a16:creationId xmlns:a16="http://schemas.microsoft.com/office/drawing/2014/main" id="{0F56B89E-F211-073F-59E8-8801B6D503F4}"/>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l="93796" t="24791" r="4034" b="51790"/>
              <a:stretch/>
            </p:blipFill>
            <p:spPr bwMode="auto">
              <a:xfrm>
                <a:off x="7892323" y="519286"/>
                <a:ext cx="239250" cy="926404"/>
              </a:xfrm>
              <a:prstGeom prst="rect">
                <a:avLst/>
              </a:prstGeom>
              <a:noFill/>
              <a:extLst>
                <a:ext uri="{909E8E84-426E-40DD-AFC4-6F175D3DCCD1}">
                  <a14:hiddenFill xmlns:a14="http://schemas.microsoft.com/office/drawing/2010/main">
                    <a:solidFill>
                      <a:srgbClr val="FFFFFF"/>
                    </a:solidFill>
                  </a14:hiddenFill>
                </a:ext>
              </a:extLst>
            </p:spPr>
          </p:pic>
          <p:pic>
            <p:nvPicPr>
              <p:cNvPr id="51" name="Image 5">
                <a:extLst>
                  <a:ext uri="{FF2B5EF4-FFF2-40B4-BE49-F238E27FC236}">
                    <a16:creationId xmlns:a16="http://schemas.microsoft.com/office/drawing/2014/main" id="{4704420E-5742-68E3-1015-F5C5B6CE557B}"/>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l="93796" t="24791" r="4034" b="51790"/>
              <a:stretch/>
            </p:blipFill>
            <p:spPr bwMode="auto">
              <a:xfrm>
                <a:off x="7536381" y="464831"/>
                <a:ext cx="239250" cy="926404"/>
              </a:xfrm>
              <a:prstGeom prst="rect">
                <a:avLst/>
              </a:prstGeom>
              <a:noFill/>
              <a:extLst>
                <a:ext uri="{909E8E84-426E-40DD-AFC4-6F175D3DCCD1}">
                  <a14:hiddenFill xmlns:a14="http://schemas.microsoft.com/office/drawing/2010/main">
                    <a:solidFill>
                      <a:srgbClr val="FFFFFF"/>
                    </a:solidFill>
                  </a14:hiddenFill>
                </a:ext>
              </a:extLst>
            </p:spPr>
          </p:pic>
        </p:grpSp>
        <p:sp>
          <p:nvSpPr>
            <p:cNvPr id="44" name="ZoneTexte 43">
              <a:extLst>
                <a:ext uri="{FF2B5EF4-FFF2-40B4-BE49-F238E27FC236}">
                  <a16:creationId xmlns:a16="http://schemas.microsoft.com/office/drawing/2014/main" id="{AD2E52E0-7DF4-8B29-3E5B-C263541067B1}"/>
                </a:ext>
              </a:extLst>
            </p:cNvPr>
            <p:cNvSpPr txBox="1"/>
            <p:nvPr/>
          </p:nvSpPr>
          <p:spPr>
            <a:xfrm>
              <a:off x="6513846" y="2617273"/>
              <a:ext cx="1017109" cy="461665"/>
            </a:xfrm>
            <a:prstGeom prst="rect">
              <a:avLst/>
            </a:prstGeom>
            <a:noFill/>
          </p:spPr>
          <p:txBody>
            <a:bodyPr wrap="square" rtlCol="0">
              <a:spAutoFit/>
            </a:bodyPr>
            <a:lstStyle/>
            <a:p>
              <a:r>
                <a:rPr lang="fr-FR" sz="1200" dirty="0"/>
                <a:t>température constante</a:t>
              </a:r>
            </a:p>
          </p:txBody>
        </p:sp>
        <p:sp>
          <p:nvSpPr>
            <p:cNvPr id="34" name="ZoneTexte 33">
              <a:extLst>
                <a:ext uri="{FF2B5EF4-FFF2-40B4-BE49-F238E27FC236}">
                  <a16:creationId xmlns:a16="http://schemas.microsoft.com/office/drawing/2014/main" id="{4BBF35B0-84E8-71DC-7311-2CA5C96371CD}"/>
                </a:ext>
              </a:extLst>
            </p:cNvPr>
            <p:cNvSpPr txBox="1"/>
            <p:nvPr/>
          </p:nvSpPr>
          <p:spPr>
            <a:xfrm>
              <a:off x="2883525" y="3083708"/>
              <a:ext cx="4572000" cy="276999"/>
            </a:xfrm>
            <a:prstGeom prst="rect">
              <a:avLst/>
            </a:prstGeom>
            <a:noFill/>
          </p:spPr>
          <p:txBody>
            <a:bodyPr wrap="square">
              <a:spAutoFit/>
            </a:bodyPr>
            <a:lstStyle/>
            <a:p>
              <a:r>
                <a:rPr lang="fr-FR" sz="1200" dirty="0"/>
                <a:t>(valeur de la puissance = largeur de la flèche) </a:t>
              </a:r>
            </a:p>
          </p:txBody>
        </p:sp>
        <p:sp>
          <p:nvSpPr>
            <p:cNvPr id="62" name="Flèche : droite 61">
              <a:extLst>
                <a:ext uri="{FF2B5EF4-FFF2-40B4-BE49-F238E27FC236}">
                  <a16:creationId xmlns:a16="http://schemas.microsoft.com/office/drawing/2014/main" id="{26A601C3-F556-0392-0A75-806285E009CE}"/>
                </a:ext>
              </a:extLst>
            </p:cNvPr>
            <p:cNvSpPr/>
            <p:nvPr/>
          </p:nvSpPr>
          <p:spPr>
            <a:xfrm rot="16200000" flipH="1">
              <a:off x="3434432" y="2221144"/>
              <a:ext cx="533509" cy="701556"/>
            </a:xfrm>
            <a:prstGeom prst="rightArrow">
              <a:avLst>
                <a:gd name="adj1" fmla="val 76255"/>
                <a:gd name="adj2" fmla="val 22207"/>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grpSp>
          <p:nvGrpSpPr>
            <p:cNvPr id="43" name="Groupe 42">
              <a:extLst>
                <a:ext uri="{FF2B5EF4-FFF2-40B4-BE49-F238E27FC236}">
                  <a16:creationId xmlns:a16="http://schemas.microsoft.com/office/drawing/2014/main" id="{8C97B1E9-AABE-5E26-63F6-60D34C25F36D}"/>
                </a:ext>
              </a:extLst>
            </p:cNvPr>
            <p:cNvGrpSpPr/>
            <p:nvPr/>
          </p:nvGrpSpPr>
          <p:grpSpPr>
            <a:xfrm>
              <a:off x="2773514" y="3868800"/>
              <a:ext cx="3956988" cy="1370475"/>
              <a:chOff x="4124648" y="3759616"/>
              <a:chExt cx="3956988" cy="1370475"/>
            </a:xfrm>
          </p:grpSpPr>
          <p:sp>
            <p:nvSpPr>
              <p:cNvPr id="68" name="Rectangle 67">
                <a:extLst>
                  <a:ext uri="{FF2B5EF4-FFF2-40B4-BE49-F238E27FC236}">
                    <a16:creationId xmlns:a16="http://schemas.microsoft.com/office/drawing/2014/main" id="{80FEA6FC-81E9-9671-A47E-30CFE1DA3D1F}"/>
                  </a:ext>
                </a:extLst>
              </p:cNvPr>
              <p:cNvSpPr/>
              <p:nvPr/>
            </p:nvSpPr>
            <p:spPr>
              <a:xfrm>
                <a:off x="7942662" y="4103318"/>
                <a:ext cx="111695" cy="7497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06" name="Groupe 105">
                <a:extLst>
                  <a:ext uri="{FF2B5EF4-FFF2-40B4-BE49-F238E27FC236}">
                    <a16:creationId xmlns:a16="http://schemas.microsoft.com/office/drawing/2014/main" id="{0C65213F-A28D-873C-325A-31FAB38F1A61}"/>
                  </a:ext>
                </a:extLst>
              </p:cNvPr>
              <p:cNvGrpSpPr/>
              <p:nvPr/>
            </p:nvGrpSpPr>
            <p:grpSpPr>
              <a:xfrm>
                <a:off x="7376730" y="3775792"/>
                <a:ext cx="570692" cy="1236845"/>
                <a:chOff x="7480250" y="464831"/>
                <a:chExt cx="651323" cy="1411594"/>
              </a:xfrm>
            </p:grpSpPr>
            <p:pic>
              <p:nvPicPr>
                <p:cNvPr id="107" name="Image 5">
                  <a:extLst>
                    <a:ext uri="{FF2B5EF4-FFF2-40B4-BE49-F238E27FC236}">
                      <a16:creationId xmlns:a16="http://schemas.microsoft.com/office/drawing/2014/main" id="{D4724983-E199-9A23-918A-C3E08CD52B18}"/>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l="87133" t="31868" r="3042" b="54722"/>
                <a:stretch/>
              </p:blipFill>
              <p:spPr bwMode="auto">
                <a:xfrm>
                  <a:off x="7480250" y="578110"/>
                  <a:ext cx="599434" cy="445888"/>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2">
                  <a:extLst>
                    <a:ext uri="{FF2B5EF4-FFF2-40B4-BE49-F238E27FC236}">
                      <a16:creationId xmlns:a16="http://schemas.microsoft.com/office/drawing/2014/main" id="{DC3A50DC-0F9A-60C0-AA51-F83F157DC464}"/>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7638798" y="619125"/>
                  <a:ext cx="440886" cy="1257300"/>
                </a:xfrm>
                <a:prstGeom prst="rect">
                  <a:avLst/>
                </a:prstGeom>
                <a:noFill/>
                <a:extLst>
                  <a:ext uri="{909E8E84-426E-40DD-AFC4-6F175D3DCCD1}">
                    <a14:hiddenFill xmlns:a14="http://schemas.microsoft.com/office/drawing/2010/main">
                      <a:solidFill>
                        <a:srgbClr val="FFFFFF"/>
                      </a:solidFill>
                    </a14:hiddenFill>
                  </a:ext>
                </a:extLst>
              </p:spPr>
            </p:pic>
            <p:pic>
              <p:nvPicPr>
                <p:cNvPr id="109" name="Image 5">
                  <a:extLst>
                    <a:ext uri="{FF2B5EF4-FFF2-40B4-BE49-F238E27FC236}">
                      <a16:creationId xmlns:a16="http://schemas.microsoft.com/office/drawing/2014/main" id="{E335EC0B-B67C-A285-62B1-080222FB37BF}"/>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l="93796" t="24791" r="4034" b="51790"/>
                <a:stretch/>
              </p:blipFill>
              <p:spPr bwMode="auto">
                <a:xfrm>
                  <a:off x="7892323" y="519286"/>
                  <a:ext cx="239250" cy="926404"/>
                </a:xfrm>
                <a:prstGeom prst="rect">
                  <a:avLst/>
                </a:prstGeom>
                <a:noFill/>
                <a:extLst>
                  <a:ext uri="{909E8E84-426E-40DD-AFC4-6F175D3DCCD1}">
                    <a14:hiddenFill xmlns:a14="http://schemas.microsoft.com/office/drawing/2010/main">
                      <a:solidFill>
                        <a:srgbClr val="FFFFFF"/>
                      </a:solidFill>
                    </a14:hiddenFill>
                  </a:ext>
                </a:extLst>
              </p:spPr>
            </p:pic>
            <p:pic>
              <p:nvPicPr>
                <p:cNvPr id="110" name="Image 5">
                  <a:extLst>
                    <a:ext uri="{FF2B5EF4-FFF2-40B4-BE49-F238E27FC236}">
                      <a16:creationId xmlns:a16="http://schemas.microsoft.com/office/drawing/2014/main" id="{80F1B6EA-2736-ADFD-30DB-DF966C59291C}"/>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l="93796" t="24791" r="4034" b="51790"/>
                <a:stretch/>
              </p:blipFill>
              <p:spPr bwMode="auto">
                <a:xfrm>
                  <a:off x="7536381" y="464831"/>
                  <a:ext cx="239250" cy="9264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e 5">
                <a:extLst>
                  <a:ext uri="{FF2B5EF4-FFF2-40B4-BE49-F238E27FC236}">
                    <a16:creationId xmlns:a16="http://schemas.microsoft.com/office/drawing/2014/main" id="{D2698E00-7829-B5D4-73D8-15C7F2FA7AA3}"/>
                  </a:ext>
                </a:extLst>
              </p:cNvPr>
              <p:cNvGrpSpPr/>
              <p:nvPr/>
            </p:nvGrpSpPr>
            <p:grpSpPr>
              <a:xfrm>
                <a:off x="4124648" y="3759616"/>
                <a:ext cx="3956988" cy="1370475"/>
                <a:chOff x="4018425" y="4590921"/>
                <a:chExt cx="3956988" cy="1370475"/>
              </a:xfrm>
            </p:grpSpPr>
            <p:grpSp>
              <p:nvGrpSpPr>
                <p:cNvPr id="8" name="Groupe 7">
                  <a:extLst>
                    <a:ext uri="{FF2B5EF4-FFF2-40B4-BE49-F238E27FC236}">
                      <a16:creationId xmlns:a16="http://schemas.microsoft.com/office/drawing/2014/main" id="{97AB1831-8F65-6CAF-BE05-84331A12092D}"/>
                    </a:ext>
                  </a:extLst>
                </p:cNvPr>
                <p:cNvGrpSpPr/>
                <p:nvPr/>
              </p:nvGrpSpPr>
              <p:grpSpPr>
                <a:xfrm>
                  <a:off x="4018425" y="4590921"/>
                  <a:ext cx="3191443" cy="1370475"/>
                  <a:chOff x="3599947" y="4697613"/>
                  <a:chExt cx="3649863" cy="1567332"/>
                </a:xfrm>
              </p:grpSpPr>
              <p:sp>
                <p:nvSpPr>
                  <p:cNvPr id="13" name="Rectangle 12">
                    <a:extLst>
                      <a:ext uri="{FF2B5EF4-FFF2-40B4-BE49-F238E27FC236}">
                        <a16:creationId xmlns:a16="http://schemas.microsoft.com/office/drawing/2014/main" id="{C450741C-DDB5-1B09-EB32-FC45F6996AFD}"/>
                      </a:ext>
                    </a:extLst>
                  </p:cNvPr>
                  <p:cNvSpPr/>
                  <p:nvPr/>
                </p:nvSpPr>
                <p:spPr>
                  <a:xfrm>
                    <a:off x="3625700" y="5685035"/>
                    <a:ext cx="3624110" cy="579910"/>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4" name="Rectangle 13">
                    <a:extLst>
                      <a:ext uri="{FF2B5EF4-FFF2-40B4-BE49-F238E27FC236}">
                        <a16:creationId xmlns:a16="http://schemas.microsoft.com/office/drawing/2014/main" id="{BD6D6D38-87B9-4B60-513F-AE807A8CDE5B}"/>
                      </a:ext>
                    </a:extLst>
                  </p:cNvPr>
                  <p:cNvSpPr/>
                  <p:nvPr/>
                </p:nvSpPr>
                <p:spPr>
                  <a:xfrm>
                    <a:off x="3625699" y="4697613"/>
                    <a:ext cx="3624111" cy="973275"/>
                  </a:xfrm>
                  <a:prstGeom prst="rect">
                    <a:avLst/>
                  </a:prstGeom>
                  <a:solidFill>
                    <a:srgbClr val="AAEDF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7" name="Flèche : droite 16">
                    <a:extLst>
                      <a:ext uri="{FF2B5EF4-FFF2-40B4-BE49-F238E27FC236}">
                        <a16:creationId xmlns:a16="http://schemas.microsoft.com/office/drawing/2014/main" id="{8C9E64EC-76C0-042A-2434-58C919ECFDDC}"/>
                      </a:ext>
                    </a:extLst>
                  </p:cNvPr>
                  <p:cNvSpPr/>
                  <p:nvPr/>
                </p:nvSpPr>
                <p:spPr>
                  <a:xfrm rot="5400000" flipH="1">
                    <a:off x="5450971" y="5310537"/>
                    <a:ext cx="705315" cy="116194"/>
                  </a:xfrm>
                  <a:prstGeom prst="rightArrow">
                    <a:avLst>
                      <a:gd name="adj1" fmla="val 69740"/>
                      <a:gd name="adj2" fmla="val 52119"/>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8" name="ZoneTexte 17">
                    <a:extLst>
                      <a:ext uri="{FF2B5EF4-FFF2-40B4-BE49-F238E27FC236}">
                        <a16:creationId xmlns:a16="http://schemas.microsoft.com/office/drawing/2014/main" id="{0DD3DE86-DC35-D64A-5498-8EE7BC74DB0A}"/>
                      </a:ext>
                    </a:extLst>
                  </p:cNvPr>
                  <p:cNvSpPr txBox="1"/>
                  <p:nvPr/>
                </p:nvSpPr>
                <p:spPr>
                  <a:xfrm flipH="1">
                    <a:off x="5971065" y="5086220"/>
                    <a:ext cx="347103" cy="527979"/>
                  </a:xfrm>
                  <a:prstGeom prst="rect">
                    <a:avLst/>
                  </a:prstGeom>
                  <a:noFill/>
                </p:spPr>
                <p:txBody>
                  <a:bodyPr wrap="square" rtlCol="0">
                    <a:spAutoFit/>
                  </a:bodyPr>
                  <a:lstStyle/>
                  <a:p>
                    <a:r>
                      <a:rPr lang="fr-FR" sz="2400" b="1" dirty="0"/>
                      <a:t>+</a:t>
                    </a:r>
                  </a:p>
                </p:txBody>
              </p:sp>
              <p:sp>
                <p:nvSpPr>
                  <p:cNvPr id="21" name="Flèche : droite 20">
                    <a:extLst>
                      <a:ext uri="{FF2B5EF4-FFF2-40B4-BE49-F238E27FC236}">
                        <a16:creationId xmlns:a16="http://schemas.microsoft.com/office/drawing/2014/main" id="{389707F2-CDB5-5051-8978-BEFCEFA8E60A}"/>
                      </a:ext>
                    </a:extLst>
                  </p:cNvPr>
                  <p:cNvSpPr/>
                  <p:nvPr/>
                </p:nvSpPr>
                <p:spPr>
                  <a:xfrm rot="5400000" flipH="1">
                    <a:off x="6330615" y="5067765"/>
                    <a:ext cx="726134" cy="580919"/>
                  </a:xfrm>
                  <a:prstGeom prst="rightArrow">
                    <a:avLst>
                      <a:gd name="adj1" fmla="val 66510"/>
                      <a:gd name="adj2" fmla="val 27859"/>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25" name="Connecteur droit 24">
                    <a:extLst>
                      <a:ext uri="{FF2B5EF4-FFF2-40B4-BE49-F238E27FC236}">
                        <a16:creationId xmlns:a16="http://schemas.microsoft.com/office/drawing/2014/main" id="{3157A890-AA7A-F313-3F03-46ABE247AC5F}"/>
                      </a:ext>
                    </a:extLst>
                  </p:cNvPr>
                  <p:cNvCxnSpPr>
                    <a:cxnSpLocks/>
                  </p:cNvCxnSpPr>
                  <p:nvPr/>
                </p:nvCxnSpPr>
                <p:spPr>
                  <a:xfrm flipH="1" flipV="1">
                    <a:off x="3599947" y="5694610"/>
                    <a:ext cx="3649861" cy="8868"/>
                  </a:xfrm>
                  <a:prstGeom prst="line">
                    <a:avLst/>
                  </a:prstGeom>
                  <a:blipFill dpi="0" rotWithShape="1">
                    <a:blip r:embed="rId7">
                      <a:alphaModFix amt="45000"/>
                    </a:blip>
                    <a:srcRect/>
                    <a:stretch>
                      <a:fillRect/>
                    </a:stretch>
                  </a:blipFill>
                  <a:ln w="57150">
                    <a:solidFill>
                      <a:schemeClr val="tx1"/>
                    </a:solidFill>
                    <a:prstDash val="sysDash"/>
                  </a:ln>
                  <a:effectLst/>
                </p:spPr>
                <p:style>
                  <a:lnRef idx="1">
                    <a:schemeClr val="accent1"/>
                  </a:lnRef>
                  <a:fillRef idx="3">
                    <a:schemeClr val="accent1"/>
                  </a:fillRef>
                  <a:effectRef idx="2">
                    <a:schemeClr val="accent1"/>
                  </a:effectRef>
                  <a:fontRef idx="minor">
                    <a:schemeClr val="lt1"/>
                  </a:fontRef>
                </p:style>
              </p:cxnSp>
            </p:grpSp>
            <p:sp>
              <p:nvSpPr>
                <p:cNvPr id="12" name="Rectangle 11">
                  <a:extLst>
                    <a:ext uri="{FF2B5EF4-FFF2-40B4-BE49-F238E27FC236}">
                      <a16:creationId xmlns:a16="http://schemas.microsoft.com/office/drawing/2014/main" id="{7544879D-CBC9-AE4B-DC3A-B0D6B61F82D1}"/>
                    </a:ext>
                  </a:extLst>
                </p:cNvPr>
                <p:cNvSpPr/>
                <p:nvPr/>
              </p:nvSpPr>
              <p:spPr>
                <a:xfrm>
                  <a:off x="7863718" y="4944901"/>
                  <a:ext cx="111695" cy="7497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101" name="Connecteur droit avec flèche 100">
                <a:extLst>
                  <a:ext uri="{FF2B5EF4-FFF2-40B4-BE49-F238E27FC236}">
                    <a16:creationId xmlns:a16="http://schemas.microsoft.com/office/drawing/2014/main" id="{6615ACA0-CB57-FA50-A7D7-27BB840C0BD4}"/>
                  </a:ext>
                </a:extLst>
              </p:cNvPr>
              <p:cNvCxnSpPr/>
              <p:nvPr/>
            </p:nvCxnSpPr>
            <p:spPr>
              <a:xfrm flipV="1">
                <a:off x="8081636" y="4104189"/>
                <a:ext cx="0" cy="547279"/>
              </a:xfrm>
              <a:prstGeom prst="straightConnector1">
                <a:avLst/>
              </a:prstGeom>
              <a:ln w="57150">
                <a:solidFill>
                  <a:srgbClr val="FF0000"/>
                </a:solidFill>
                <a:tailEnd type="triangle"/>
              </a:ln>
            </p:spPr>
            <p:style>
              <a:lnRef idx="2">
                <a:schemeClr val="accent6"/>
              </a:lnRef>
              <a:fillRef idx="0">
                <a:schemeClr val="accent6"/>
              </a:fillRef>
              <a:effectRef idx="1">
                <a:schemeClr val="accent6"/>
              </a:effectRef>
              <a:fontRef idx="minor">
                <a:schemeClr val="tx1"/>
              </a:fontRef>
            </p:style>
          </p:cxnSp>
          <p:sp>
            <p:nvSpPr>
              <p:cNvPr id="60" name="ZoneTexte 59">
                <a:extLst>
                  <a:ext uri="{FF2B5EF4-FFF2-40B4-BE49-F238E27FC236}">
                    <a16:creationId xmlns:a16="http://schemas.microsoft.com/office/drawing/2014/main" id="{F2A92B22-2AB7-BEED-876D-EE535DA94970}"/>
                  </a:ext>
                </a:extLst>
              </p:cNvPr>
              <p:cNvSpPr txBox="1"/>
              <p:nvPr/>
            </p:nvSpPr>
            <p:spPr>
              <a:xfrm flipH="1">
                <a:off x="5461198" y="3913465"/>
                <a:ext cx="303507" cy="543739"/>
              </a:xfrm>
              <a:prstGeom prst="rect">
                <a:avLst/>
              </a:prstGeom>
              <a:noFill/>
            </p:spPr>
            <p:txBody>
              <a:bodyPr wrap="square" rtlCol="0">
                <a:spAutoFit/>
              </a:bodyPr>
              <a:lstStyle/>
              <a:p>
                <a:r>
                  <a:rPr lang="fr-FR" sz="4400" b="1" baseline="-25000" dirty="0"/>
                  <a:t>&gt;</a:t>
                </a:r>
              </a:p>
            </p:txBody>
          </p:sp>
          <p:sp>
            <p:nvSpPr>
              <p:cNvPr id="63" name="Flèche : droite 62">
                <a:extLst>
                  <a:ext uri="{FF2B5EF4-FFF2-40B4-BE49-F238E27FC236}">
                    <a16:creationId xmlns:a16="http://schemas.microsoft.com/office/drawing/2014/main" id="{335FB48D-0AD3-3520-B5C6-71237E5D61AA}"/>
                  </a:ext>
                </a:extLst>
              </p:cNvPr>
              <p:cNvSpPr/>
              <p:nvPr/>
            </p:nvSpPr>
            <p:spPr>
              <a:xfrm rot="16200000" flipH="1">
                <a:off x="4785567" y="3979468"/>
                <a:ext cx="533509" cy="701556"/>
              </a:xfrm>
              <a:prstGeom prst="rightArrow">
                <a:avLst>
                  <a:gd name="adj1" fmla="val 76255"/>
                  <a:gd name="adj2" fmla="val 22207"/>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grpSp>
        <p:sp>
          <p:nvSpPr>
            <p:cNvPr id="65" name="ZoneTexte 64">
              <a:extLst>
                <a:ext uri="{FF2B5EF4-FFF2-40B4-BE49-F238E27FC236}">
                  <a16:creationId xmlns:a16="http://schemas.microsoft.com/office/drawing/2014/main" id="{8342BE42-A1F9-2DF1-5358-17D076A64F1F}"/>
                </a:ext>
              </a:extLst>
            </p:cNvPr>
            <p:cNvSpPr txBox="1"/>
            <p:nvPr/>
          </p:nvSpPr>
          <p:spPr>
            <a:xfrm>
              <a:off x="3562201" y="2385947"/>
              <a:ext cx="303507" cy="338554"/>
            </a:xfrm>
            <a:prstGeom prst="rect">
              <a:avLst/>
            </a:prstGeom>
            <a:noFill/>
          </p:spPr>
          <p:txBody>
            <a:bodyPr wrap="square">
              <a:spAutoFit/>
            </a:bodyPr>
            <a:lstStyle/>
            <a:p>
              <a:r>
                <a:rPr lang="fr-FR" sz="1600" b="1" dirty="0"/>
                <a:t>1</a:t>
              </a:r>
            </a:p>
          </p:txBody>
        </p:sp>
        <p:sp>
          <p:nvSpPr>
            <p:cNvPr id="86" name="ZoneTexte 85">
              <a:extLst>
                <a:ext uri="{FF2B5EF4-FFF2-40B4-BE49-F238E27FC236}">
                  <a16:creationId xmlns:a16="http://schemas.microsoft.com/office/drawing/2014/main" id="{9910DFAE-05BB-45B2-2FAC-1F72E42C7F83}"/>
                </a:ext>
              </a:extLst>
            </p:cNvPr>
            <p:cNvSpPr txBox="1"/>
            <p:nvPr/>
          </p:nvSpPr>
          <p:spPr>
            <a:xfrm>
              <a:off x="6491472" y="4834592"/>
              <a:ext cx="1225176" cy="646331"/>
            </a:xfrm>
            <a:prstGeom prst="rect">
              <a:avLst/>
            </a:prstGeom>
            <a:noFill/>
          </p:spPr>
          <p:txBody>
            <a:bodyPr wrap="square" rtlCol="0">
              <a:spAutoFit/>
            </a:bodyPr>
            <a:lstStyle/>
            <a:p>
              <a:r>
                <a:rPr lang="fr-FR" sz="1200" dirty="0"/>
                <a:t>La température augmente progressivement</a:t>
              </a:r>
            </a:p>
          </p:txBody>
        </p:sp>
      </p:grpSp>
      <p:sp>
        <p:nvSpPr>
          <p:cNvPr id="47" name="ZoneTexte 46">
            <a:extLst>
              <a:ext uri="{FF2B5EF4-FFF2-40B4-BE49-F238E27FC236}">
                <a16:creationId xmlns:a16="http://schemas.microsoft.com/office/drawing/2014/main" id="{44733402-4E77-71AB-AED0-67A1244DE023}"/>
              </a:ext>
            </a:extLst>
          </p:cNvPr>
          <p:cNvSpPr txBox="1"/>
          <p:nvPr/>
        </p:nvSpPr>
        <p:spPr>
          <a:xfrm>
            <a:off x="7445774" y="2041567"/>
            <a:ext cx="1605690" cy="1546577"/>
          </a:xfrm>
          <a:prstGeom prst="rect">
            <a:avLst/>
          </a:prstGeom>
          <a:noFill/>
        </p:spPr>
        <p:txBody>
          <a:bodyPr wrap="square" rtlCol="0">
            <a:spAutoFit/>
          </a:bodyPr>
          <a:lstStyle/>
          <a:p>
            <a:pPr algn="just"/>
            <a:r>
              <a:rPr lang="fr-FR" sz="1050" i="1" dirty="0"/>
              <a:t>en pratique, l’égalité parfaite ne peut être obtenue que si on retire l’air (avec un pompe dans une enceinte fermée), car sinon celui-ci peut aussi participer à réchauffer ou refroidir la plaque, selon l’écart de température. </a:t>
            </a:r>
          </a:p>
        </p:txBody>
      </p:sp>
    </p:spTree>
    <p:extLst>
      <p:ext uri="{BB962C8B-B14F-4D97-AF65-F5344CB8AC3E}">
        <p14:creationId xmlns:p14="http://schemas.microsoft.com/office/powerpoint/2010/main" val="36526543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06AC1F01-D283-3790-04AA-6628093560FF}"/>
              </a:ext>
            </a:extLst>
          </p:cNvPr>
          <p:cNvSpPr>
            <a:spLocks noGrp="1"/>
          </p:cNvSpPr>
          <p:nvPr>
            <p:ph type="sldNum" sz="quarter" idx="12"/>
          </p:nvPr>
        </p:nvSpPr>
        <p:spPr/>
        <p:txBody>
          <a:bodyPr/>
          <a:lstStyle/>
          <a:p>
            <a:fld id="{A119A2D2-2489-4E43-B993-28AA332CFD17}" type="slidenum">
              <a:rPr lang="fr-FR" smtClean="0"/>
              <a:pPr/>
              <a:t>24</a:t>
            </a:fld>
            <a:endParaRPr lang="fr-FR"/>
          </a:p>
        </p:txBody>
      </p:sp>
      <p:sp>
        <p:nvSpPr>
          <p:cNvPr id="3" name="ZoneTexte 2">
            <a:extLst>
              <a:ext uri="{FF2B5EF4-FFF2-40B4-BE49-F238E27FC236}">
                <a16:creationId xmlns:a16="http://schemas.microsoft.com/office/drawing/2014/main" id="{B2F75CC2-67BC-8486-4461-8FF8B99C4A89}"/>
              </a:ext>
            </a:extLst>
          </p:cNvPr>
          <p:cNvSpPr txBox="1"/>
          <p:nvPr/>
        </p:nvSpPr>
        <p:spPr>
          <a:xfrm>
            <a:off x="626879" y="-305329"/>
            <a:ext cx="7911935" cy="5016758"/>
          </a:xfrm>
          <a:prstGeom prst="rect">
            <a:avLst/>
          </a:prstGeom>
          <a:noFill/>
        </p:spPr>
        <p:txBody>
          <a:bodyPr wrap="square" rtlCol="0">
            <a:spAutoFit/>
          </a:bodyPr>
          <a:lstStyle/>
          <a:p>
            <a:endParaRPr lang="fr-FR" sz="2400" dirty="0">
              <a:effectLst/>
              <a:ea typeface="Calibri" panose="020F0502020204030204" pitchFamily="34" charset="0"/>
            </a:endParaRPr>
          </a:p>
          <a:p>
            <a:endParaRPr lang="fr-FR" dirty="0">
              <a:ea typeface="Calibri" panose="020F0502020204030204" pitchFamily="34" charset="0"/>
            </a:endParaRPr>
          </a:p>
          <a:p>
            <a:r>
              <a:rPr lang="fr-FR" sz="2400" dirty="0">
                <a:solidFill>
                  <a:schemeClr val="dk1"/>
                </a:solidFill>
                <a:ea typeface="Twentieth Century"/>
                <a:cs typeface="Twentieth Century"/>
                <a:sym typeface="Twentieth Century"/>
              </a:rPr>
              <a:t>Retour à point de départ : on se demander </a:t>
            </a:r>
            <a:r>
              <a:rPr lang="fr-FR" sz="2400" b="1" dirty="0">
                <a:solidFill>
                  <a:schemeClr val="dk1"/>
                </a:solidFill>
                <a:ea typeface="Twentieth Century"/>
                <a:cs typeface="Twentieth Century"/>
                <a:sym typeface="Twentieth Century"/>
              </a:rPr>
              <a:t>quelles pouvaient être les causes possibles d’un réchauffement de la Terre</a:t>
            </a:r>
            <a:r>
              <a:rPr lang="fr-FR" sz="2400" dirty="0">
                <a:solidFill>
                  <a:schemeClr val="dk1"/>
                </a:solidFill>
                <a:ea typeface="Twentieth Century"/>
                <a:cs typeface="Twentieth Century"/>
                <a:sym typeface="Twentieth Century"/>
              </a:rPr>
              <a:t>. Ca nous à mener à construire la notion de bilan de rayonnement, et son lien avec l’évolution de la température. </a:t>
            </a:r>
          </a:p>
          <a:p>
            <a:endParaRPr lang="fr-FR" dirty="0">
              <a:solidFill>
                <a:schemeClr val="dk1"/>
              </a:solidFill>
              <a:ea typeface="Twentieth Century"/>
              <a:cs typeface="Twentieth Century"/>
              <a:sym typeface="Twentieth Century"/>
            </a:endParaRPr>
          </a:p>
          <a:p>
            <a:r>
              <a:rPr lang="fr-FR" sz="2400" dirty="0">
                <a:effectLst/>
                <a:ea typeface="Calibri" panose="020F0502020204030204" pitchFamily="34" charset="0"/>
              </a:rPr>
              <a:t>Notre seconde question était </a:t>
            </a:r>
            <a:r>
              <a:rPr lang="fr-FR" sz="2400" b="1" dirty="0">
                <a:effectLst/>
                <a:ea typeface="Calibri" panose="020F0502020204030204" pitchFamily="34" charset="0"/>
              </a:rPr>
              <a:t>: de quelle manière le CO</a:t>
            </a:r>
            <a:r>
              <a:rPr lang="fr-FR" sz="2400" b="1" baseline="-25000" dirty="0">
                <a:effectLst/>
                <a:ea typeface="Calibri" panose="020F0502020204030204" pitchFamily="34" charset="0"/>
              </a:rPr>
              <a:t>2</a:t>
            </a:r>
            <a:r>
              <a:rPr lang="fr-FR" sz="2400" b="1" dirty="0">
                <a:effectLst/>
                <a:ea typeface="Calibri" panose="020F0502020204030204" pitchFamily="34" charset="0"/>
              </a:rPr>
              <a:t> pourrait avoir une influence sur ces causes ?</a:t>
            </a:r>
            <a:r>
              <a:rPr lang="fr-FR" sz="2400" dirty="0">
                <a:ea typeface="Calibri" panose="020F0502020204030204" pitchFamily="34" charset="0"/>
              </a:rPr>
              <a:t> Une manière de la reformuler maintenant d’un point de vue physique est donc : </a:t>
            </a:r>
            <a:r>
              <a:rPr lang="fr-FR" sz="2400" b="1" dirty="0">
                <a:solidFill>
                  <a:srgbClr val="FF0000"/>
                </a:solidFill>
                <a:effectLst/>
                <a:ea typeface="Calibri" panose="020F0502020204030204" pitchFamily="34" charset="0"/>
              </a:rPr>
              <a:t>de quelle manière le CO</a:t>
            </a:r>
            <a:r>
              <a:rPr lang="fr-FR" sz="2400" b="1" baseline="-25000" dirty="0">
                <a:solidFill>
                  <a:srgbClr val="FF0000"/>
                </a:solidFill>
                <a:effectLst/>
                <a:ea typeface="Calibri" panose="020F0502020204030204" pitchFamily="34" charset="0"/>
              </a:rPr>
              <a:t>2</a:t>
            </a:r>
            <a:r>
              <a:rPr lang="fr-FR" sz="2400" b="1" dirty="0">
                <a:solidFill>
                  <a:srgbClr val="FF0000"/>
                </a:solidFill>
                <a:effectLst/>
                <a:ea typeface="Calibri" panose="020F0502020204030204" pitchFamily="34" charset="0"/>
              </a:rPr>
              <a:t> pourrait avoir une influence </a:t>
            </a:r>
            <a:r>
              <a:rPr lang="fr-FR" sz="2400" b="1" u="sng" dirty="0">
                <a:solidFill>
                  <a:srgbClr val="FF0000"/>
                </a:solidFill>
                <a:effectLst/>
                <a:ea typeface="Calibri" panose="020F0502020204030204" pitchFamily="34" charset="0"/>
              </a:rPr>
              <a:t>sur le bilan de rayonnement du système Terre</a:t>
            </a:r>
            <a:r>
              <a:rPr lang="fr-FR" sz="2400" b="1" dirty="0">
                <a:solidFill>
                  <a:srgbClr val="FF0000"/>
                </a:solidFill>
                <a:effectLst/>
                <a:ea typeface="Calibri" panose="020F0502020204030204" pitchFamily="34" charset="0"/>
              </a:rPr>
              <a:t> ? </a:t>
            </a:r>
            <a:br>
              <a:rPr lang="fr-FR" sz="2800" dirty="0">
                <a:effectLst/>
                <a:ea typeface="Calibri" panose="020F0502020204030204" pitchFamily="34" charset="0"/>
              </a:rPr>
            </a:br>
            <a:r>
              <a:rPr lang="fr-FR" sz="400" dirty="0">
                <a:effectLst/>
                <a:ea typeface="Calibri" panose="020F0502020204030204" pitchFamily="34" charset="0"/>
              </a:rPr>
              <a:t>     </a:t>
            </a:r>
            <a:br>
              <a:rPr lang="fr-FR" sz="700" dirty="0">
                <a:effectLst/>
                <a:ea typeface="Calibri" panose="020F0502020204030204" pitchFamily="34" charset="0"/>
              </a:rPr>
            </a:br>
            <a:endParaRPr lang="fr-FR" sz="2000" dirty="0"/>
          </a:p>
          <a:p>
            <a:endParaRPr lang="fr-FR" sz="2000" dirty="0"/>
          </a:p>
        </p:txBody>
      </p:sp>
      <p:grpSp>
        <p:nvGrpSpPr>
          <p:cNvPr id="25" name="Groupe 24">
            <a:extLst>
              <a:ext uri="{FF2B5EF4-FFF2-40B4-BE49-F238E27FC236}">
                <a16:creationId xmlns:a16="http://schemas.microsoft.com/office/drawing/2014/main" id="{391AC926-D54F-F31B-871A-D8F2622DFE11}"/>
              </a:ext>
            </a:extLst>
          </p:cNvPr>
          <p:cNvGrpSpPr/>
          <p:nvPr/>
        </p:nvGrpSpPr>
        <p:grpSpPr>
          <a:xfrm>
            <a:off x="2506082" y="4429314"/>
            <a:ext cx="4106299" cy="2312757"/>
            <a:chOff x="4641880" y="3115150"/>
            <a:chExt cx="4106299" cy="2312757"/>
          </a:xfrm>
        </p:grpSpPr>
        <p:grpSp>
          <p:nvGrpSpPr>
            <p:cNvPr id="26" name="Groupe 25">
              <a:extLst>
                <a:ext uri="{FF2B5EF4-FFF2-40B4-BE49-F238E27FC236}">
                  <a16:creationId xmlns:a16="http://schemas.microsoft.com/office/drawing/2014/main" id="{F2D95E57-8373-8626-BEB9-4FC4CDC25C6A}"/>
                </a:ext>
              </a:extLst>
            </p:cNvPr>
            <p:cNvGrpSpPr/>
            <p:nvPr/>
          </p:nvGrpSpPr>
          <p:grpSpPr>
            <a:xfrm>
              <a:off x="4682063" y="3178404"/>
              <a:ext cx="3827098" cy="2249503"/>
              <a:chOff x="4551430" y="2705607"/>
              <a:chExt cx="3827098" cy="2249503"/>
            </a:xfrm>
          </p:grpSpPr>
          <p:sp>
            <p:nvSpPr>
              <p:cNvPr id="32" name="Rectangle 31">
                <a:extLst>
                  <a:ext uri="{FF2B5EF4-FFF2-40B4-BE49-F238E27FC236}">
                    <a16:creationId xmlns:a16="http://schemas.microsoft.com/office/drawing/2014/main" id="{91F092B6-EF06-6FCD-ED4C-3E492F5730EC}"/>
                  </a:ext>
                </a:extLst>
              </p:cNvPr>
              <p:cNvSpPr/>
              <p:nvPr/>
            </p:nvSpPr>
            <p:spPr>
              <a:xfrm>
                <a:off x="4553664" y="2705607"/>
                <a:ext cx="3824864" cy="1203281"/>
              </a:xfrm>
              <a:prstGeom prst="rect">
                <a:avLst/>
              </a:prstGeom>
              <a:solidFill>
                <a:schemeClr val="tx1">
                  <a:alpha val="58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3" name="Flèche : droite 32">
                <a:extLst>
                  <a:ext uri="{FF2B5EF4-FFF2-40B4-BE49-F238E27FC236}">
                    <a16:creationId xmlns:a16="http://schemas.microsoft.com/office/drawing/2014/main" id="{CA2A1759-2B6D-6114-EF46-101F26C073B6}"/>
                  </a:ext>
                </a:extLst>
              </p:cNvPr>
              <p:cNvSpPr/>
              <p:nvPr/>
            </p:nvSpPr>
            <p:spPr>
              <a:xfrm rot="5400000">
                <a:off x="5002356" y="2863102"/>
                <a:ext cx="803812" cy="1287759"/>
              </a:xfrm>
              <a:prstGeom prst="rightArrow">
                <a:avLst>
                  <a:gd name="adj1" fmla="val 76255"/>
                  <a:gd name="adj2" fmla="val 22207"/>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pic>
            <p:nvPicPr>
              <p:cNvPr id="34" name="Image 33">
                <a:extLst>
                  <a:ext uri="{FF2B5EF4-FFF2-40B4-BE49-F238E27FC236}">
                    <a16:creationId xmlns:a16="http://schemas.microsoft.com/office/drawing/2014/main" id="{A36EF59A-DA67-FFA9-1876-FB57F7216E5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51430" y="4664496"/>
                <a:ext cx="3824864" cy="290614"/>
              </a:xfrm>
              <a:prstGeom prst="rect">
                <a:avLst/>
              </a:prstGeom>
            </p:spPr>
          </p:pic>
          <p:sp>
            <p:nvSpPr>
              <p:cNvPr id="35" name="Flèche : droite 34">
                <a:extLst>
                  <a:ext uri="{FF2B5EF4-FFF2-40B4-BE49-F238E27FC236}">
                    <a16:creationId xmlns:a16="http://schemas.microsoft.com/office/drawing/2014/main" id="{68CD70BE-10F9-8AE6-2891-EF11A24972AD}"/>
                  </a:ext>
                </a:extLst>
              </p:cNvPr>
              <p:cNvSpPr/>
              <p:nvPr/>
            </p:nvSpPr>
            <p:spPr>
              <a:xfrm rot="16200000">
                <a:off x="7203510" y="3044311"/>
                <a:ext cx="771834" cy="978057"/>
              </a:xfrm>
              <a:prstGeom prst="rightArrow">
                <a:avLst>
                  <a:gd name="adj1" fmla="val 66510"/>
                  <a:gd name="adj2" fmla="val 19988"/>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6" name="Flèche : droite 35">
                <a:extLst>
                  <a:ext uri="{FF2B5EF4-FFF2-40B4-BE49-F238E27FC236}">
                    <a16:creationId xmlns:a16="http://schemas.microsoft.com/office/drawing/2014/main" id="{810D77F7-8EC7-6D59-6745-AE5CBFE3BF3E}"/>
                  </a:ext>
                </a:extLst>
              </p:cNvPr>
              <p:cNvSpPr/>
              <p:nvPr/>
            </p:nvSpPr>
            <p:spPr>
              <a:xfrm rot="16200000">
                <a:off x="6196268" y="3290909"/>
                <a:ext cx="783488" cy="452053"/>
              </a:xfrm>
              <a:prstGeom prst="rightArrow">
                <a:avLst>
                  <a:gd name="adj1" fmla="val 69740"/>
                  <a:gd name="adj2" fmla="val 54465"/>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37" name="Rectangle 36">
                <a:extLst>
                  <a:ext uri="{FF2B5EF4-FFF2-40B4-BE49-F238E27FC236}">
                    <a16:creationId xmlns:a16="http://schemas.microsoft.com/office/drawing/2014/main" id="{A85E8D1A-40F9-C9D1-E633-304B8CAB2717}"/>
                  </a:ext>
                </a:extLst>
              </p:cNvPr>
              <p:cNvSpPr/>
              <p:nvPr/>
            </p:nvSpPr>
            <p:spPr>
              <a:xfrm>
                <a:off x="4551430" y="3908994"/>
                <a:ext cx="3824864" cy="1046115"/>
              </a:xfrm>
              <a:prstGeom prst="rect">
                <a:avLst/>
              </a:prstGeom>
              <a:blipFill dpi="0" rotWithShape="1">
                <a:blip r:embed="rId4" cstate="screen">
                  <a:alphaModFix amt="45000"/>
                  <a:extLst>
                    <a:ext uri="{28A0092B-C50C-407E-A947-70E740481C1C}">
                      <a14:useLocalDpi xmlns:a14="http://schemas.microsoft.com/office/drawing/2010/main"/>
                    </a:ext>
                  </a:extLst>
                </a:blip>
                <a:srcRect/>
                <a:stretch>
                  <a:fillRect l="-1" t="-8347" r="-4138" b="-67673"/>
                </a:stretch>
              </a:blipFill>
              <a:ln w="19050">
                <a:solidFill>
                  <a:schemeClr val="tx1">
                    <a:lumMod val="50000"/>
                    <a:lumOff val="50000"/>
                  </a:schemeClr>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38" name="Connecteur droit 37">
                <a:extLst>
                  <a:ext uri="{FF2B5EF4-FFF2-40B4-BE49-F238E27FC236}">
                    <a16:creationId xmlns:a16="http://schemas.microsoft.com/office/drawing/2014/main" id="{1CB2F5D2-5670-3209-502B-2496C6F7AAFF}"/>
                  </a:ext>
                </a:extLst>
              </p:cNvPr>
              <p:cNvCxnSpPr>
                <a:cxnSpLocks/>
              </p:cNvCxnSpPr>
              <p:nvPr/>
            </p:nvCxnSpPr>
            <p:spPr>
              <a:xfrm flipV="1">
                <a:off x="4552546" y="3898520"/>
                <a:ext cx="3824866" cy="10369"/>
              </a:xfrm>
              <a:prstGeom prst="line">
                <a:avLst/>
              </a:prstGeom>
              <a:blipFill dpi="0" rotWithShape="1">
                <a:blip r:embed="rId4">
                  <a:alphaModFix amt="45000"/>
                </a:blip>
                <a:srcRect/>
                <a:stretch>
                  <a:fillRect/>
                </a:stretch>
              </a:blipFill>
              <a:ln w="57150">
                <a:solidFill>
                  <a:schemeClr val="tx1"/>
                </a:solidFill>
                <a:prstDash val="sysDash"/>
              </a:ln>
              <a:effectLst/>
            </p:spPr>
            <p:style>
              <a:lnRef idx="1">
                <a:schemeClr val="accent1"/>
              </a:lnRef>
              <a:fillRef idx="3">
                <a:schemeClr val="accent1"/>
              </a:fillRef>
              <a:effectRef idx="2">
                <a:schemeClr val="accent1"/>
              </a:effectRef>
              <a:fontRef idx="minor">
                <a:schemeClr val="lt1"/>
              </a:fontRef>
            </p:style>
          </p:cxnSp>
        </p:grpSp>
        <p:sp>
          <p:nvSpPr>
            <p:cNvPr id="27" name="ZoneTexte 26">
              <a:extLst>
                <a:ext uri="{FF2B5EF4-FFF2-40B4-BE49-F238E27FC236}">
                  <a16:creationId xmlns:a16="http://schemas.microsoft.com/office/drawing/2014/main" id="{00B92C3C-E573-9118-A4FC-CA22181B4B98}"/>
                </a:ext>
              </a:extLst>
            </p:cNvPr>
            <p:cNvSpPr txBox="1"/>
            <p:nvPr/>
          </p:nvSpPr>
          <p:spPr>
            <a:xfrm>
              <a:off x="5378548" y="3755490"/>
              <a:ext cx="926912" cy="400110"/>
            </a:xfrm>
            <a:prstGeom prst="rect">
              <a:avLst/>
            </a:prstGeom>
            <a:noFill/>
          </p:spPr>
          <p:txBody>
            <a:bodyPr wrap="square">
              <a:spAutoFit/>
            </a:bodyPr>
            <a:lstStyle/>
            <a:p>
              <a:r>
                <a:rPr lang="fr-FR" sz="2000" b="1" dirty="0"/>
                <a:t>1</a:t>
              </a:r>
            </a:p>
          </p:txBody>
        </p:sp>
        <p:sp>
          <p:nvSpPr>
            <p:cNvPr id="28" name="ZoneTexte 27">
              <a:extLst>
                <a:ext uri="{FF2B5EF4-FFF2-40B4-BE49-F238E27FC236}">
                  <a16:creationId xmlns:a16="http://schemas.microsoft.com/office/drawing/2014/main" id="{26CA401C-E041-C639-FE4D-5851130FCC2B}"/>
                </a:ext>
              </a:extLst>
            </p:cNvPr>
            <p:cNvSpPr txBox="1"/>
            <p:nvPr/>
          </p:nvSpPr>
          <p:spPr>
            <a:xfrm>
              <a:off x="6557512" y="3773242"/>
              <a:ext cx="926912" cy="400110"/>
            </a:xfrm>
            <a:prstGeom prst="rect">
              <a:avLst/>
            </a:prstGeom>
            <a:noFill/>
          </p:spPr>
          <p:txBody>
            <a:bodyPr wrap="square">
              <a:spAutoFit/>
            </a:bodyPr>
            <a:lstStyle/>
            <a:p>
              <a:r>
                <a:rPr lang="fr-FR" sz="2000" b="1" dirty="0"/>
                <a:t>2</a:t>
              </a:r>
            </a:p>
          </p:txBody>
        </p:sp>
        <p:sp>
          <p:nvSpPr>
            <p:cNvPr id="29" name="ZoneTexte 28">
              <a:extLst>
                <a:ext uri="{FF2B5EF4-FFF2-40B4-BE49-F238E27FC236}">
                  <a16:creationId xmlns:a16="http://schemas.microsoft.com/office/drawing/2014/main" id="{531C1799-B3AD-5288-C8BC-0B719EBE3ADF}"/>
                </a:ext>
              </a:extLst>
            </p:cNvPr>
            <p:cNvSpPr txBox="1"/>
            <p:nvPr/>
          </p:nvSpPr>
          <p:spPr>
            <a:xfrm>
              <a:off x="7577152" y="3830530"/>
              <a:ext cx="926912" cy="369332"/>
            </a:xfrm>
            <a:prstGeom prst="rect">
              <a:avLst/>
            </a:prstGeom>
            <a:noFill/>
          </p:spPr>
          <p:txBody>
            <a:bodyPr wrap="square">
              <a:spAutoFit/>
            </a:bodyPr>
            <a:lstStyle/>
            <a:p>
              <a:r>
                <a:rPr lang="fr-FR" b="1" dirty="0">
                  <a:solidFill>
                    <a:schemeClr val="bg1"/>
                  </a:solidFill>
                </a:rPr>
                <a:t>3</a:t>
              </a:r>
            </a:p>
          </p:txBody>
        </p:sp>
        <p:sp>
          <p:nvSpPr>
            <p:cNvPr id="30" name="ZoneTexte 29">
              <a:extLst>
                <a:ext uri="{FF2B5EF4-FFF2-40B4-BE49-F238E27FC236}">
                  <a16:creationId xmlns:a16="http://schemas.microsoft.com/office/drawing/2014/main" id="{28C1BA3F-B401-E4EF-2B37-9B8C4BEFC061}"/>
                </a:ext>
              </a:extLst>
            </p:cNvPr>
            <p:cNvSpPr txBox="1"/>
            <p:nvPr/>
          </p:nvSpPr>
          <p:spPr>
            <a:xfrm>
              <a:off x="4641880" y="4409145"/>
              <a:ext cx="4106299" cy="707886"/>
            </a:xfrm>
            <a:prstGeom prst="rect">
              <a:avLst/>
            </a:prstGeom>
            <a:noFill/>
          </p:spPr>
          <p:txBody>
            <a:bodyPr wrap="square" rtlCol="0">
              <a:spAutoFit/>
            </a:bodyPr>
            <a:lstStyle/>
            <a:p>
              <a:pPr algn="ctr"/>
              <a:r>
                <a:rPr lang="fr-FR" sz="2400" dirty="0"/>
                <a:t>Système Terre</a:t>
              </a:r>
              <a:br>
                <a:rPr lang="fr-FR" sz="1600" dirty="0"/>
              </a:br>
              <a:r>
                <a:rPr lang="fr-FR" sz="1600" dirty="0"/>
                <a:t>(Terre </a:t>
              </a:r>
              <a:r>
                <a:rPr lang="fr-FR" sz="1600" b="1" dirty="0"/>
                <a:t>+</a:t>
              </a:r>
              <a:r>
                <a:rPr lang="fr-FR" sz="1600" dirty="0"/>
                <a:t> atmosphère)</a:t>
              </a:r>
              <a:endParaRPr lang="fr-FR" sz="2800" dirty="0"/>
            </a:p>
          </p:txBody>
        </p:sp>
        <p:sp>
          <p:nvSpPr>
            <p:cNvPr id="31" name="ZoneTexte 30">
              <a:extLst>
                <a:ext uri="{FF2B5EF4-FFF2-40B4-BE49-F238E27FC236}">
                  <a16:creationId xmlns:a16="http://schemas.microsoft.com/office/drawing/2014/main" id="{D83F54C3-5AA9-A4B3-0419-16A661F94826}"/>
                </a:ext>
              </a:extLst>
            </p:cNvPr>
            <p:cNvSpPr txBox="1"/>
            <p:nvPr/>
          </p:nvSpPr>
          <p:spPr>
            <a:xfrm>
              <a:off x="4669435" y="3115150"/>
              <a:ext cx="915635" cy="400110"/>
            </a:xfrm>
            <a:prstGeom prst="rect">
              <a:avLst/>
            </a:prstGeom>
            <a:noFill/>
          </p:spPr>
          <p:txBody>
            <a:bodyPr wrap="none" rtlCol="0">
              <a:spAutoFit/>
            </a:bodyPr>
            <a:lstStyle/>
            <a:p>
              <a:r>
                <a:rPr lang="fr-FR" sz="2000" dirty="0" err="1"/>
                <a:t>Espace</a:t>
              </a:r>
              <a:endParaRPr lang="fr-FR" sz="2000" dirty="0"/>
            </a:p>
          </p:txBody>
        </p:sp>
      </p:grpSp>
    </p:spTree>
    <p:extLst>
      <p:ext uri="{BB962C8B-B14F-4D97-AF65-F5344CB8AC3E}">
        <p14:creationId xmlns:p14="http://schemas.microsoft.com/office/powerpoint/2010/main" val="15254728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e 9">
            <a:extLst>
              <a:ext uri="{FF2B5EF4-FFF2-40B4-BE49-F238E27FC236}">
                <a16:creationId xmlns:a16="http://schemas.microsoft.com/office/drawing/2014/main" id="{062CD1C5-94FB-4CCB-883D-E3039E39359F}"/>
              </a:ext>
            </a:extLst>
          </p:cNvPr>
          <p:cNvGrpSpPr/>
          <p:nvPr/>
        </p:nvGrpSpPr>
        <p:grpSpPr>
          <a:xfrm>
            <a:off x="589154" y="201223"/>
            <a:ext cx="4106299" cy="2312757"/>
            <a:chOff x="4641880" y="3115150"/>
            <a:chExt cx="4106299" cy="2312757"/>
          </a:xfrm>
        </p:grpSpPr>
        <p:grpSp>
          <p:nvGrpSpPr>
            <p:cNvPr id="13" name="Groupe 12">
              <a:extLst>
                <a:ext uri="{FF2B5EF4-FFF2-40B4-BE49-F238E27FC236}">
                  <a16:creationId xmlns:a16="http://schemas.microsoft.com/office/drawing/2014/main" id="{8C1C3C76-CB5B-46B5-8F41-C866E633CED0}"/>
                </a:ext>
              </a:extLst>
            </p:cNvPr>
            <p:cNvGrpSpPr/>
            <p:nvPr/>
          </p:nvGrpSpPr>
          <p:grpSpPr>
            <a:xfrm>
              <a:off x="4682063" y="3178404"/>
              <a:ext cx="3827098" cy="2249503"/>
              <a:chOff x="4551430" y="2705607"/>
              <a:chExt cx="3827098" cy="2249503"/>
            </a:xfrm>
          </p:grpSpPr>
          <p:sp>
            <p:nvSpPr>
              <p:cNvPr id="20" name="Rectangle 19">
                <a:extLst>
                  <a:ext uri="{FF2B5EF4-FFF2-40B4-BE49-F238E27FC236}">
                    <a16:creationId xmlns:a16="http://schemas.microsoft.com/office/drawing/2014/main" id="{9A9331B8-4A97-4A4F-96E9-E421F563ED63}"/>
                  </a:ext>
                </a:extLst>
              </p:cNvPr>
              <p:cNvSpPr/>
              <p:nvPr/>
            </p:nvSpPr>
            <p:spPr>
              <a:xfrm>
                <a:off x="4553664" y="2705607"/>
                <a:ext cx="3824864" cy="1203281"/>
              </a:xfrm>
              <a:prstGeom prst="rect">
                <a:avLst/>
              </a:prstGeom>
              <a:solidFill>
                <a:schemeClr val="tx1">
                  <a:alpha val="58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1" name="Flèche : droite 20">
                <a:extLst>
                  <a:ext uri="{FF2B5EF4-FFF2-40B4-BE49-F238E27FC236}">
                    <a16:creationId xmlns:a16="http://schemas.microsoft.com/office/drawing/2014/main" id="{BE45C708-E407-4311-8287-258B3359FF09}"/>
                  </a:ext>
                </a:extLst>
              </p:cNvPr>
              <p:cNvSpPr/>
              <p:nvPr/>
            </p:nvSpPr>
            <p:spPr>
              <a:xfrm rot="5400000">
                <a:off x="5002356" y="2863102"/>
                <a:ext cx="803812" cy="1287759"/>
              </a:xfrm>
              <a:prstGeom prst="rightArrow">
                <a:avLst>
                  <a:gd name="adj1" fmla="val 76255"/>
                  <a:gd name="adj2" fmla="val 22207"/>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pic>
            <p:nvPicPr>
              <p:cNvPr id="22" name="Image 21">
                <a:extLst>
                  <a:ext uri="{FF2B5EF4-FFF2-40B4-BE49-F238E27FC236}">
                    <a16:creationId xmlns:a16="http://schemas.microsoft.com/office/drawing/2014/main" id="{E38BBFC8-B7C9-4527-9BCD-F12A0D4D5CC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51430" y="4664496"/>
                <a:ext cx="3824864" cy="290614"/>
              </a:xfrm>
              <a:prstGeom prst="rect">
                <a:avLst/>
              </a:prstGeom>
            </p:spPr>
          </p:pic>
          <p:sp>
            <p:nvSpPr>
              <p:cNvPr id="23" name="Flèche : droite 22">
                <a:extLst>
                  <a:ext uri="{FF2B5EF4-FFF2-40B4-BE49-F238E27FC236}">
                    <a16:creationId xmlns:a16="http://schemas.microsoft.com/office/drawing/2014/main" id="{84CE2A2D-3D31-4D5C-BEF6-6DC785FD0B44}"/>
                  </a:ext>
                </a:extLst>
              </p:cNvPr>
              <p:cNvSpPr/>
              <p:nvPr/>
            </p:nvSpPr>
            <p:spPr>
              <a:xfrm rot="16200000">
                <a:off x="7203510" y="3044311"/>
                <a:ext cx="771834" cy="978057"/>
              </a:xfrm>
              <a:prstGeom prst="rightArrow">
                <a:avLst>
                  <a:gd name="adj1" fmla="val 66510"/>
                  <a:gd name="adj2" fmla="val 19988"/>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4" name="Flèche : droite 23">
                <a:extLst>
                  <a:ext uri="{FF2B5EF4-FFF2-40B4-BE49-F238E27FC236}">
                    <a16:creationId xmlns:a16="http://schemas.microsoft.com/office/drawing/2014/main" id="{7B24C8DD-EF39-4FDE-B943-BED248B65C44}"/>
                  </a:ext>
                </a:extLst>
              </p:cNvPr>
              <p:cNvSpPr/>
              <p:nvPr/>
            </p:nvSpPr>
            <p:spPr>
              <a:xfrm rot="16200000">
                <a:off x="6196268" y="3290909"/>
                <a:ext cx="783488" cy="452053"/>
              </a:xfrm>
              <a:prstGeom prst="rightArrow">
                <a:avLst>
                  <a:gd name="adj1" fmla="val 69740"/>
                  <a:gd name="adj2" fmla="val 54465"/>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25" name="Rectangle 24">
                <a:extLst>
                  <a:ext uri="{FF2B5EF4-FFF2-40B4-BE49-F238E27FC236}">
                    <a16:creationId xmlns:a16="http://schemas.microsoft.com/office/drawing/2014/main" id="{D17E5A02-D6B8-4C71-A006-617E14B37F43}"/>
                  </a:ext>
                </a:extLst>
              </p:cNvPr>
              <p:cNvSpPr/>
              <p:nvPr/>
            </p:nvSpPr>
            <p:spPr>
              <a:xfrm>
                <a:off x="4551430" y="3908994"/>
                <a:ext cx="3824864" cy="1046115"/>
              </a:xfrm>
              <a:prstGeom prst="rect">
                <a:avLst/>
              </a:prstGeom>
              <a:blipFill dpi="0" rotWithShape="1">
                <a:blip r:embed="rId4" cstate="screen">
                  <a:alphaModFix amt="45000"/>
                  <a:extLst>
                    <a:ext uri="{28A0092B-C50C-407E-A947-70E740481C1C}">
                      <a14:useLocalDpi xmlns:a14="http://schemas.microsoft.com/office/drawing/2010/main"/>
                    </a:ext>
                  </a:extLst>
                </a:blip>
                <a:srcRect/>
                <a:stretch>
                  <a:fillRect l="-1" t="-8347" r="-4138" b="-67673"/>
                </a:stretch>
              </a:blipFill>
              <a:ln w="19050">
                <a:solidFill>
                  <a:schemeClr val="tx1">
                    <a:lumMod val="50000"/>
                    <a:lumOff val="50000"/>
                  </a:schemeClr>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26" name="Connecteur droit 25">
                <a:extLst>
                  <a:ext uri="{FF2B5EF4-FFF2-40B4-BE49-F238E27FC236}">
                    <a16:creationId xmlns:a16="http://schemas.microsoft.com/office/drawing/2014/main" id="{288028B0-FC68-40E0-B06A-5BDDC5685D27}"/>
                  </a:ext>
                </a:extLst>
              </p:cNvPr>
              <p:cNvCxnSpPr>
                <a:cxnSpLocks/>
              </p:cNvCxnSpPr>
              <p:nvPr/>
            </p:nvCxnSpPr>
            <p:spPr>
              <a:xfrm flipV="1">
                <a:off x="4552546" y="3898520"/>
                <a:ext cx="3824866" cy="10369"/>
              </a:xfrm>
              <a:prstGeom prst="line">
                <a:avLst/>
              </a:prstGeom>
              <a:blipFill dpi="0" rotWithShape="1">
                <a:blip r:embed="rId4">
                  <a:alphaModFix amt="45000"/>
                </a:blip>
                <a:srcRect/>
                <a:stretch>
                  <a:fillRect/>
                </a:stretch>
              </a:blipFill>
              <a:ln w="57150">
                <a:solidFill>
                  <a:schemeClr val="tx1"/>
                </a:solidFill>
                <a:prstDash val="sysDash"/>
              </a:ln>
              <a:effectLst/>
            </p:spPr>
            <p:style>
              <a:lnRef idx="1">
                <a:schemeClr val="accent1"/>
              </a:lnRef>
              <a:fillRef idx="3">
                <a:schemeClr val="accent1"/>
              </a:fillRef>
              <a:effectRef idx="2">
                <a:schemeClr val="accent1"/>
              </a:effectRef>
              <a:fontRef idx="minor">
                <a:schemeClr val="lt1"/>
              </a:fontRef>
            </p:style>
          </p:cxnSp>
        </p:grpSp>
        <p:sp>
          <p:nvSpPr>
            <p:cNvPr id="14" name="ZoneTexte 13">
              <a:extLst>
                <a:ext uri="{FF2B5EF4-FFF2-40B4-BE49-F238E27FC236}">
                  <a16:creationId xmlns:a16="http://schemas.microsoft.com/office/drawing/2014/main" id="{A2599C0E-0163-4368-87A9-820A9CE21F7E}"/>
                </a:ext>
              </a:extLst>
            </p:cNvPr>
            <p:cNvSpPr txBox="1"/>
            <p:nvPr/>
          </p:nvSpPr>
          <p:spPr>
            <a:xfrm>
              <a:off x="5378548" y="3755490"/>
              <a:ext cx="926912" cy="400110"/>
            </a:xfrm>
            <a:prstGeom prst="rect">
              <a:avLst/>
            </a:prstGeom>
            <a:noFill/>
          </p:spPr>
          <p:txBody>
            <a:bodyPr wrap="square">
              <a:spAutoFit/>
            </a:bodyPr>
            <a:lstStyle/>
            <a:p>
              <a:r>
                <a:rPr lang="fr-FR" sz="2000" b="1" dirty="0"/>
                <a:t>1</a:t>
              </a:r>
            </a:p>
          </p:txBody>
        </p:sp>
        <p:sp>
          <p:nvSpPr>
            <p:cNvPr id="15" name="ZoneTexte 14">
              <a:extLst>
                <a:ext uri="{FF2B5EF4-FFF2-40B4-BE49-F238E27FC236}">
                  <a16:creationId xmlns:a16="http://schemas.microsoft.com/office/drawing/2014/main" id="{A24FC7BA-6197-472D-9934-42386DE9F01A}"/>
                </a:ext>
              </a:extLst>
            </p:cNvPr>
            <p:cNvSpPr txBox="1"/>
            <p:nvPr/>
          </p:nvSpPr>
          <p:spPr>
            <a:xfrm>
              <a:off x="6557512" y="3773242"/>
              <a:ext cx="926912" cy="400110"/>
            </a:xfrm>
            <a:prstGeom prst="rect">
              <a:avLst/>
            </a:prstGeom>
            <a:noFill/>
          </p:spPr>
          <p:txBody>
            <a:bodyPr wrap="square">
              <a:spAutoFit/>
            </a:bodyPr>
            <a:lstStyle/>
            <a:p>
              <a:r>
                <a:rPr lang="fr-FR" sz="2000" b="1" dirty="0"/>
                <a:t>2</a:t>
              </a:r>
            </a:p>
          </p:txBody>
        </p:sp>
        <p:sp>
          <p:nvSpPr>
            <p:cNvPr id="16" name="ZoneTexte 15">
              <a:extLst>
                <a:ext uri="{FF2B5EF4-FFF2-40B4-BE49-F238E27FC236}">
                  <a16:creationId xmlns:a16="http://schemas.microsoft.com/office/drawing/2014/main" id="{91F5F7BE-E7CE-4320-B995-FB84E10826AB}"/>
                </a:ext>
              </a:extLst>
            </p:cNvPr>
            <p:cNvSpPr txBox="1"/>
            <p:nvPr/>
          </p:nvSpPr>
          <p:spPr>
            <a:xfrm>
              <a:off x="7577152" y="3830530"/>
              <a:ext cx="926912" cy="369332"/>
            </a:xfrm>
            <a:prstGeom prst="rect">
              <a:avLst/>
            </a:prstGeom>
            <a:noFill/>
          </p:spPr>
          <p:txBody>
            <a:bodyPr wrap="square">
              <a:spAutoFit/>
            </a:bodyPr>
            <a:lstStyle/>
            <a:p>
              <a:r>
                <a:rPr lang="fr-FR" b="1" dirty="0">
                  <a:solidFill>
                    <a:schemeClr val="bg1"/>
                  </a:solidFill>
                </a:rPr>
                <a:t>3</a:t>
              </a:r>
            </a:p>
          </p:txBody>
        </p:sp>
        <p:sp>
          <p:nvSpPr>
            <p:cNvPr id="17" name="ZoneTexte 16">
              <a:extLst>
                <a:ext uri="{FF2B5EF4-FFF2-40B4-BE49-F238E27FC236}">
                  <a16:creationId xmlns:a16="http://schemas.microsoft.com/office/drawing/2014/main" id="{2F623054-C3BE-4678-AA73-615467CFF8A5}"/>
                </a:ext>
              </a:extLst>
            </p:cNvPr>
            <p:cNvSpPr txBox="1"/>
            <p:nvPr/>
          </p:nvSpPr>
          <p:spPr>
            <a:xfrm>
              <a:off x="4641880" y="4409145"/>
              <a:ext cx="4106299" cy="707886"/>
            </a:xfrm>
            <a:prstGeom prst="rect">
              <a:avLst/>
            </a:prstGeom>
            <a:noFill/>
          </p:spPr>
          <p:txBody>
            <a:bodyPr wrap="square" rtlCol="0">
              <a:spAutoFit/>
            </a:bodyPr>
            <a:lstStyle/>
            <a:p>
              <a:pPr algn="ctr"/>
              <a:r>
                <a:rPr lang="fr-FR" sz="2400" dirty="0"/>
                <a:t>Système Terre</a:t>
              </a:r>
              <a:br>
                <a:rPr lang="fr-FR" sz="1600" dirty="0"/>
              </a:br>
              <a:r>
                <a:rPr lang="fr-FR" sz="1600" dirty="0"/>
                <a:t>(Terre </a:t>
              </a:r>
              <a:r>
                <a:rPr lang="fr-FR" sz="1600" b="1" dirty="0"/>
                <a:t>+</a:t>
              </a:r>
              <a:r>
                <a:rPr lang="fr-FR" sz="1600" dirty="0"/>
                <a:t> atmosphère)</a:t>
              </a:r>
              <a:endParaRPr lang="fr-FR" sz="2800" dirty="0"/>
            </a:p>
          </p:txBody>
        </p:sp>
        <p:sp>
          <p:nvSpPr>
            <p:cNvPr id="19" name="ZoneTexte 18">
              <a:extLst>
                <a:ext uri="{FF2B5EF4-FFF2-40B4-BE49-F238E27FC236}">
                  <a16:creationId xmlns:a16="http://schemas.microsoft.com/office/drawing/2014/main" id="{245E1B14-E0FA-48B4-8BDB-9CFFB0E8C3C7}"/>
                </a:ext>
              </a:extLst>
            </p:cNvPr>
            <p:cNvSpPr txBox="1"/>
            <p:nvPr/>
          </p:nvSpPr>
          <p:spPr>
            <a:xfrm>
              <a:off x="4669435" y="3115150"/>
              <a:ext cx="915635" cy="400110"/>
            </a:xfrm>
            <a:prstGeom prst="rect">
              <a:avLst/>
            </a:prstGeom>
            <a:noFill/>
          </p:spPr>
          <p:txBody>
            <a:bodyPr wrap="none" rtlCol="0">
              <a:spAutoFit/>
            </a:bodyPr>
            <a:lstStyle/>
            <a:p>
              <a:r>
                <a:rPr lang="fr-FR" sz="2000" dirty="0" err="1"/>
                <a:t>Espace</a:t>
              </a:r>
              <a:endParaRPr lang="fr-FR" sz="2000" dirty="0"/>
            </a:p>
          </p:txBody>
        </p:sp>
      </p:grpSp>
      <p:sp>
        <p:nvSpPr>
          <p:cNvPr id="3" name="Rectangle 2">
            <a:extLst>
              <a:ext uri="{FF2B5EF4-FFF2-40B4-BE49-F238E27FC236}">
                <a16:creationId xmlns:a16="http://schemas.microsoft.com/office/drawing/2014/main" id="{C4A215E5-0BF6-4C7E-9396-9FE58CD570E3}"/>
              </a:ext>
            </a:extLst>
          </p:cNvPr>
          <p:cNvSpPr/>
          <p:nvPr/>
        </p:nvSpPr>
        <p:spPr>
          <a:xfrm>
            <a:off x="4797459" y="358285"/>
            <a:ext cx="4106299" cy="2246769"/>
          </a:xfrm>
          <a:prstGeom prst="rect">
            <a:avLst/>
          </a:prstGeom>
          <a:ln>
            <a:noFill/>
          </a:ln>
        </p:spPr>
        <p:txBody>
          <a:bodyPr wrap="square">
            <a:spAutoFit/>
          </a:bodyPr>
          <a:lstStyle/>
          <a:p>
            <a:r>
              <a:rPr lang="fr-FR" sz="2000" b="1" dirty="0">
                <a:ea typeface="Calibri" panose="020F0502020204030204" pitchFamily="34" charset="0"/>
              </a:rPr>
              <a:t>Quelles influences possibles du CO</a:t>
            </a:r>
            <a:r>
              <a:rPr lang="fr-FR" sz="2000" b="1" baseline="-25000" dirty="0">
                <a:ea typeface="Calibri" panose="020F0502020204030204" pitchFamily="34" charset="0"/>
              </a:rPr>
              <a:t>2</a:t>
            </a:r>
            <a:r>
              <a:rPr lang="fr-FR" sz="2000" b="1" dirty="0">
                <a:ea typeface="Calibri" panose="020F0502020204030204" pitchFamily="34" charset="0"/>
              </a:rPr>
              <a:t> sur le bilan des rayonnements du système Terre ?</a:t>
            </a:r>
          </a:p>
          <a:p>
            <a:endParaRPr lang="fr-FR" sz="2000" b="1" dirty="0">
              <a:solidFill>
                <a:srgbClr val="FF0000"/>
              </a:solidFill>
              <a:ea typeface="Calibri" panose="020F0502020204030204" pitchFamily="34" charset="0"/>
            </a:endParaRPr>
          </a:p>
          <a:p>
            <a:r>
              <a:rPr lang="fr-FR" sz="2000" b="1" dirty="0">
                <a:solidFill>
                  <a:srgbClr val="FF0000"/>
                </a:solidFill>
                <a:ea typeface="Calibri" panose="020F0502020204030204" pitchFamily="34" charset="0"/>
              </a:rPr>
              <a:t>=&gt; Influence du CO</a:t>
            </a:r>
            <a:r>
              <a:rPr lang="fr-FR" sz="2000" b="1" baseline="-25000" dirty="0">
                <a:solidFill>
                  <a:srgbClr val="FF0000"/>
                </a:solidFill>
                <a:ea typeface="Calibri" panose="020F0502020204030204" pitchFamily="34" charset="0"/>
              </a:rPr>
              <a:t>2</a:t>
            </a:r>
            <a:r>
              <a:rPr lang="fr-FR" sz="2000" b="1" dirty="0">
                <a:solidFill>
                  <a:srgbClr val="FF0000"/>
                </a:solidFill>
                <a:ea typeface="Calibri" panose="020F0502020204030204" pitchFamily="34" charset="0"/>
              </a:rPr>
              <a:t> sur le rayonnement solaire arrivant </a:t>
            </a:r>
            <a:br>
              <a:rPr lang="fr-FR" sz="2000" b="1" dirty="0">
                <a:solidFill>
                  <a:srgbClr val="FF0000"/>
                </a:solidFill>
                <a:ea typeface="Calibri" panose="020F0502020204030204" pitchFamily="34" charset="0"/>
              </a:rPr>
            </a:br>
            <a:r>
              <a:rPr lang="fr-FR" sz="2000" b="1" dirty="0">
                <a:solidFill>
                  <a:srgbClr val="FF0000"/>
                </a:solidFill>
                <a:ea typeface="Calibri" panose="020F0502020204030204" pitchFamily="34" charset="0"/>
              </a:rPr>
              <a:t>vers le système Terre  (1) ?</a:t>
            </a:r>
          </a:p>
        </p:txBody>
      </p:sp>
      <p:sp>
        <p:nvSpPr>
          <p:cNvPr id="8" name="Ellipse 7">
            <a:extLst>
              <a:ext uri="{FF2B5EF4-FFF2-40B4-BE49-F238E27FC236}">
                <a16:creationId xmlns:a16="http://schemas.microsoft.com/office/drawing/2014/main" id="{90A07CBD-573C-4837-90F1-119AD580032C}"/>
              </a:ext>
            </a:extLst>
          </p:cNvPr>
          <p:cNvSpPr/>
          <p:nvPr/>
        </p:nvSpPr>
        <p:spPr>
          <a:xfrm>
            <a:off x="731520" y="560217"/>
            <a:ext cx="1532014" cy="1058637"/>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7" name="ZoneTexte 26">
            <a:extLst>
              <a:ext uri="{FF2B5EF4-FFF2-40B4-BE49-F238E27FC236}">
                <a16:creationId xmlns:a16="http://schemas.microsoft.com/office/drawing/2014/main" id="{F393F0E4-951D-48BD-808C-BACC5396B305}"/>
              </a:ext>
            </a:extLst>
          </p:cNvPr>
          <p:cNvSpPr txBox="1"/>
          <p:nvPr/>
        </p:nvSpPr>
        <p:spPr>
          <a:xfrm>
            <a:off x="414698" y="3193759"/>
            <a:ext cx="8314604" cy="2308324"/>
          </a:xfrm>
          <a:prstGeom prst="rect">
            <a:avLst/>
          </a:prstGeom>
          <a:noFill/>
        </p:spPr>
        <p:txBody>
          <a:bodyPr wrap="square" rtlCol="0">
            <a:spAutoFit/>
          </a:bodyPr>
          <a:lstStyle/>
          <a:p>
            <a:r>
              <a:rPr lang="fr-FR" sz="2400" dirty="0"/>
              <a:t>Le rayonnement solaire entrant dans le système Terre est considéré à l’altitude où il entre dans l’atmosphère, depuis l’Espace. </a:t>
            </a:r>
          </a:p>
          <a:p>
            <a:endParaRPr lang="fr-FR" sz="2400" dirty="0"/>
          </a:p>
          <a:p>
            <a:r>
              <a:rPr lang="fr-FR" sz="2400" b="1" dirty="0"/>
              <a:t>Ce rayonnement n’a donc pas encore rencontré l’atmosphère, et ne peut donc pas dépendre de sa composition </a:t>
            </a:r>
            <a:r>
              <a:rPr lang="fr-FR" sz="2400" dirty="0"/>
              <a:t>(et donc de sa concentration en CO</a:t>
            </a:r>
            <a:r>
              <a:rPr lang="fr-FR" sz="2400" baseline="-25000" dirty="0"/>
              <a:t>2</a:t>
            </a:r>
            <a:r>
              <a:rPr lang="fr-FR" sz="2400" dirty="0"/>
              <a:t>). </a:t>
            </a:r>
          </a:p>
        </p:txBody>
      </p:sp>
      <p:sp>
        <p:nvSpPr>
          <p:cNvPr id="28" name="Espace réservé du numéro de diapositive 1">
            <a:extLst>
              <a:ext uri="{FF2B5EF4-FFF2-40B4-BE49-F238E27FC236}">
                <a16:creationId xmlns:a16="http://schemas.microsoft.com/office/drawing/2014/main" id="{AB19779B-90A7-49F5-9629-E002FF340B37}"/>
              </a:ext>
            </a:extLst>
          </p:cNvPr>
          <p:cNvSpPr>
            <a:spLocks noGrp="1"/>
          </p:cNvSpPr>
          <p:nvPr>
            <p:ph type="sldNum" sz="quarter" idx="12"/>
          </p:nvPr>
        </p:nvSpPr>
        <p:spPr>
          <a:xfrm>
            <a:off x="8496300" y="53975"/>
            <a:ext cx="533400" cy="381000"/>
          </a:xfrm>
        </p:spPr>
        <p:txBody>
          <a:bodyPr/>
          <a:lstStyle/>
          <a:p>
            <a:fld id="{A119A2D2-2489-4E43-B993-28AA332CFD17}" type="slidenum">
              <a:rPr lang="fr-FR" smtClean="0"/>
              <a:pPr/>
              <a:t>25</a:t>
            </a:fld>
            <a:endParaRPr lang="fr-FR" dirty="0"/>
          </a:p>
        </p:txBody>
      </p:sp>
    </p:spTree>
    <p:extLst>
      <p:ext uri="{BB962C8B-B14F-4D97-AF65-F5344CB8AC3E}">
        <p14:creationId xmlns:p14="http://schemas.microsoft.com/office/powerpoint/2010/main" val="15177568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e 9">
            <a:extLst>
              <a:ext uri="{FF2B5EF4-FFF2-40B4-BE49-F238E27FC236}">
                <a16:creationId xmlns:a16="http://schemas.microsoft.com/office/drawing/2014/main" id="{062CD1C5-94FB-4CCB-883D-E3039E39359F}"/>
              </a:ext>
            </a:extLst>
          </p:cNvPr>
          <p:cNvGrpSpPr/>
          <p:nvPr/>
        </p:nvGrpSpPr>
        <p:grpSpPr>
          <a:xfrm>
            <a:off x="589154" y="201223"/>
            <a:ext cx="4106299" cy="2312757"/>
            <a:chOff x="4641880" y="3115150"/>
            <a:chExt cx="4106299" cy="2312757"/>
          </a:xfrm>
        </p:grpSpPr>
        <p:grpSp>
          <p:nvGrpSpPr>
            <p:cNvPr id="13" name="Groupe 12">
              <a:extLst>
                <a:ext uri="{FF2B5EF4-FFF2-40B4-BE49-F238E27FC236}">
                  <a16:creationId xmlns:a16="http://schemas.microsoft.com/office/drawing/2014/main" id="{8C1C3C76-CB5B-46B5-8F41-C866E633CED0}"/>
                </a:ext>
              </a:extLst>
            </p:cNvPr>
            <p:cNvGrpSpPr/>
            <p:nvPr/>
          </p:nvGrpSpPr>
          <p:grpSpPr>
            <a:xfrm>
              <a:off x="4682063" y="3178404"/>
              <a:ext cx="3827098" cy="2249503"/>
              <a:chOff x="4551430" y="2705607"/>
              <a:chExt cx="3827098" cy="2249503"/>
            </a:xfrm>
          </p:grpSpPr>
          <p:sp>
            <p:nvSpPr>
              <p:cNvPr id="20" name="Rectangle 19">
                <a:extLst>
                  <a:ext uri="{FF2B5EF4-FFF2-40B4-BE49-F238E27FC236}">
                    <a16:creationId xmlns:a16="http://schemas.microsoft.com/office/drawing/2014/main" id="{9A9331B8-4A97-4A4F-96E9-E421F563ED63}"/>
                  </a:ext>
                </a:extLst>
              </p:cNvPr>
              <p:cNvSpPr/>
              <p:nvPr/>
            </p:nvSpPr>
            <p:spPr>
              <a:xfrm>
                <a:off x="4553664" y="2705607"/>
                <a:ext cx="3824864" cy="1203281"/>
              </a:xfrm>
              <a:prstGeom prst="rect">
                <a:avLst/>
              </a:prstGeom>
              <a:solidFill>
                <a:schemeClr val="tx1">
                  <a:alpha val="58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1" name="Flèche : droite 20">
                <a:extLst>
                  <a:ext uri="{FF2B5EF4-FFF2-40B4-BE49-F238E27FC236}">
                    <a16:creationId xmlns:a16="http://schemas.microsoft.com/office/drawing/2014/main" id="{BE45C708-E407-4311-8287-258B3359FF09}"/>
                  </a:ext>
                </a:extLst>
              </p:cNvPr>
              <p:cNvSpPr/>
              <p:nvPr/>
            </p:nvSpPr>
            <p:spPr>
              <a:xfrm rot="5400000">
                <a:off x="5002356" y="2863102"/>
                <a:ext cx="803812" cy="1287759"/>
              </a:xfrm>
              <a:prstGeom prst="rightArrow">
                <a:avLst>
                  <a:gd name="adj1" fmla="val 76255"/>
                  <a:gd name="adj2" fmla="val 22207"/>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pic>
            <p:nvPicPr>
              <p:cNvPr id="22" name="Image 21">
                <a:extLst>
                  <a:ext uri="{FF2B5EF4-FFF2-40B4-BE49-F238E27FC236}">
                    <a16:creationId xmlns:a16="http://schemas.microsoft.com/office/drawing/2014/main" id="{E38BBFC8-B7C9-4527-9BCD-F12A0D4D5CC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551430" y="4664496"/>
                <a:ext cx="3824864" cy="290614"/>
              </a:xfrm>
              <a:prstGeom prst="rect">
                <a:avLst/>
              </a:prstGeom>
            </p:spPr>
          </p:pic>
          <p:sp>
            <p:nvSpPr>
              <p:cNvPr id="23" name="Flèche : droite 22">
                <a:extLst>
                  <a:ext uri="{FF2B5EF4-FFF2-40B4-BE49-F238E27FC236}">
                    <a16:creationId xmlns:a16="http://schemas.microsoft.com/office/drawing/2014/main" id="{84CE2A2D-3D31-4D5C-BEF6-6DC785FD0B44}"/>
                  </a:ext>
                </a:extLst>
              </p:cNvPr>
              <p:cNvSpPr/>
              <p:nvPr/>
            </p:nvSpPr>
            <p:spPr>
              <a:xfrm rot="16200000">
                <a:off x="7203510" y="3044311"/>
                <a:ext cx="771834" cy="978057"/>
              </a:xfrm>
              <a:prstGeom prst="rightArrow">
                <a:avLst>
                  <a:gd name="adj1" fmla="val 66510"/>
                  <a:gd name="adj2" fmla="val 19988"/>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4" name="Flèche : droite 23">
                <a:extLst>
                  <a:ext uri="{FF2B5EF4-FFF2-40B4-BE49-F238E27FC236}">
                    <a16:creationId xmlns:a16="http://schemas.microsoft.com/office/drawing/2014/main" id="{7B24C8DD-EF39-4FDE-B943-BED248B65C44}"/>
                  </a:ext>
                </a:extLst>
              </p:cNvPr>
              <p:cNvSpPr/>
              <p:nvPr/>
            </p:nvSpPr>
            <p:spPr>
              <a:xfrm rot="16200000">
                <a:off x="6196268" y="3290909"/>
                <a:ext cx="783488" cy="452053"/>
              </a:xfrm>
              <a:prstGeom prst="rightArrow">
                <a:avLst>
                  <a:gd name="adj1" fmla="val 69740"/>
                  <a:gd name="adj2" fmla="val 54465"/>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25" name="Rectangle 24">
                <a:extLst>
                  <a:ext uri="{FF2B5EF4-FFF2-40B4-BE49-F238E27FC236}">
                    <a16:creationId xmlns:a16="http://schemas.microsoft.com/office/drawing/2014/main" id="{D17E5A02-D6B8-4C71-A006-617E14B37F43}"/>
                  </a:ext>
                </a:extLst>
              </p:cNvPr>
              <p:cNvSpPr/>
              <p:nvPr/>
            </p:nvSpPr>
            <p:spPr>
              <a:xfrm>
                <a:off x="4551430" y="3908994"/>
                <a:ext cx="3824864" cy="1046115"/>
              </a:xfrm>
              <a:prstGeom prst="rect">
                <a:avLst/>
              </a:prstGeom>
              <a:blipFill dpi="0" rotWithShape="1">
                <a:blip r:embed="rId6" cstate="screen">
                  <a:alphaModFix amt="45000"/>
                  <a:extLst>
                    <a:ext uri="{28A0092B-C50C-407E-A947-70E740481C1C}">
                      <a14:useLocalDpi xmlns:a14="http://schemas.microsoft.com/office/drawing/2010/main"/>
                    </a:ext>
                  </a:extLst>
                </a:blip>
                <a:srcRect/>
                <a:stretch>
                  <a:fillRect l="-1" t="-8347" r="-4138" b="-67673"/>
                </a:stretch>
              </a:blipFill>
              <a:ln w="19050">
                <a:solidFill>
                  <a:schemeClr val="tx1">
                    <a:lumMod val="50000"/>
                    <a:lumOff val="50000"/>
                  </a:schemeClr>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26" name="Connecteur droit 25">
                <a:extLst>
                  <a:ext uri="{FF2B5EF4-FFF2-40B4-BE49-F238E27FC236}">
                    <a16:creationId xmlns:a16="http://schemas.microsoft.com/office/drawing/2014/main" id="{288028B0-FC68-40E0-B06A-5BDDC5685D27}"/>
                  </a:ext>
                </a:extLst>
              </p:cNvPr>
              <p:cNvCxnSpPr>
                <a:cxnSpLocks/>
              </p:cNvCxnSpPr>
              <p:nvPr/>
            </p:nvCxnSpPr>
            <p:spPr>
              <a:xfrm flipV="1">
                <a:off x="4552546" y="3898520"/>
                <a:ext cx="3824866" cy="10369"/>
              </a:xfrm>
              <a:prstGeom prst="line">
                <a:avLst/>
              </a:prstGeom>
              <a:blipFill dpi="0" rotWithShape="1">
                <a:blip r:embed="rId6">
                  <a:alphaModFix amt="45000"/>
                </a:blip>
                <a:srcRect/>
                <a:stretch>
                  <a:fillRect/>
                </a:stretch>
              </a:blipFill>
              <a:ln w="57150">
                <a:solidFill>
                  <a:schemeClr val="tx1"/>
                </a:solidFill>
                <a:prstDash val="sysDash"/>
              </a:ln>
              <a:effectLst/>
            </p:spPr>
            <p:style>
              <a:lnRef idx="1">
                <a:schemeClr val="accent1"/>
              </a:lnRef>
              <a:fillRef idx="3">
                <a:schemeClr val="accent1"/>
              </a:fillRef>
              <a:effectRef idx="2">
                <a:schemeClr val="accent1"/>
              </a:effectRef>
              <a:fontRef idx="minor">
                <a:schemeClr val="lt1"/>
              </a:fontRef>
            </p:style>
          </p:cxnSp>
        </p:grpSp>
        <p:sp>
          <p:nvSpPr>
            <p:cNvPr id="14" name="ZoneTexte 13">
              <a:extLst>
                <a:ext uri="{FF2B5EF4-FFF2-40B4-BE49-F238E27FC236}">
                  <a16:creationId xmlns:a16="http://schemas.microsoft.com/office/drawing/2014/main" id="{A2599C0E-0163-4368-87A9-820A9CE21F7E}"/>
                </a:ext>
              </a:extLst>
            </p:cNvPr>
            <p:cNvSpPr txBox="1"/>
            <p:nvPr/>
          </p:nvSpPr>
          <p:spPr>
            <a:xfrm>
              <a:off x="5378548" y="3755490"/>
              <a:ext cx="926912" cy="400110"/>
            </a:xfrm>
            <a:prstGeom prst="rect">
              <a:avLst/>
            </a:prstGeom>
            <a:noFill/>
          </p:spPr>
          <p:txBody>
            <a:bodyPr wrap="square">
              <a:spAutoFit/>
            </a:bodyPr>
            <a:lstStyle/>
            <a:p>
              <a:r>
                <a:rPr lang="fr-FR" sz="2000" b="1" dirty="0"/>
                <a:t>1</a:t>
              </a:r>
            </a:p>
          </p:txBody>
        </p:sp>
        <p:sp>
          <p:nvSpPr>
            <p:cNvPr id="15" name="ZoneTexte 14">
              <a:extLst>
                <a:ext uri="{FF2B5EF4-FFF2-40B4-BE49-F238E27FC236}">
                  <a16:creationId xmlns:a16="http://schemas.microsoft.com/office/drawing/2014/main" id="{A24FC7BA-6197-472D-9934-42386DE9F01A}"/>
                </a:ext>
              </a:extLst>
            </p:cNvPr>
            <p:cNvSpPr txBox="1"/>
            <p:nvPr/>
          </p:nvSpPr>
          <p:spPr>
            <a:xfrm>
              <a:off x="6557512" y="3773242"/>
              <a:ext cx="926912" cy="400110"/>
            </a:xfrm>
            <a:prstGeom prst="rect">
              <a:avLst/>
            </a:prstGeom>
            <a:noFill/>
          </p:spPr>
          <p:txBody>
            <a:bodyPr wrap="square">
              <a:spAutoFit/>
            </a:bodyPr>
            <a:lstStyle/>
            <a:p>
              <a:r>
                <a:rPr lang="fr-FR" sz="2000" b="1" dirty="0"/>
                <a:t>2</a:t>
              </a:r>
            </a:p>
          </p:txBody>
        </p:sp>
        <p:sp>
          <p:nvSpPr>
            <p:cNvPr id="16" name="ZoneTexte 15">
              <a:extLst>
                <a:ext uri="{FF2B5EF4-FFF2-40B4-BE49-F238E27FC236}">
                  <a16:creationId xmlns:a16="http://schemas.microsoft.com/office/drawing/2014/main" id="{91F5F7BE-E7CE-4320-B995-FB84E10826AB}"/>
                </a:ext>
              </a:extLst>
            </p:cNvPr>
            <p:cNvSpPr txBox="1"/>
            <p:nvPr/>
          </p:nvSpPr>
          <p:spPr>
            <a:xfrm>
              <a:off x="7577152" y="3830530"/>
              <a:ext cx="926912" cy="369332"/>
            </a:xfrm>
            <a:prstGeom prst="rect">
              <a:avLst/>
            </a:prstGeom>
            <a:noFill/>
          </p:spPr>
          <p:txBody>
            <a:bodyPr wrap="square">
              <a:spAutoFit/>
            </a:bodyPr>
            <a:lstStyle/>
            <a:p>
              <a:r>
                <a:rPr lang="fr-FR" b="1" dirty="0">
                  <a:solidFill>
                    <a:schemeClr val="bg1"/>
                  </a:solidFill>
                </a:rPr>
                <a:t>3</a:t>
              </a:r>
            </a:p>
          </p:txBody>
        </p:sp>
        <p:sp>
          <p:nvSpPr>
            <p:cNvPr id="17" name="ZoneTexte 16">
              <a:extLst>
                <a:ext uri="{FF2B5EF4-FFF2-40B4-BE49-F238E27FC236}">
                  <a16:creationId xmlns:a16="http://schemas.microsoft.com/office/drawing/2014/main" id="{2F623054-C3BE-4678-AA73-615467CFF8A5}"/>
                </a:ext>
              </a:extLst>
            </p:cNvPr>
            <p:cNvSpPr txBox="1"/>
            <p:nvPr/>
          </p:nvSpPr>
          <p:spPr>
            <a:xfrm>
              <a:off x="4641880" y="4409145"/>
              <a:ext cx="4106299" cy="707886"/>
            </a:xfrm>
            <a:prstGeom prst="rect">
              <a:avLst/>
            </a:prstGeom>
            <a:noFill/>
          </p:spPr>
          <p:txBody>
            <a:bodyPr wrap="square" rtlCol="0">
              <a:spAutoFit/>
            </a:bodyPr>
            <a:lstStyle/>
            <a:p>
              <a:pPr algn="ctr"/>
              <a:r>
                <a:rPr lang="fr-FR" sz="2400" dirty="0"/>
                <a:t>Système Terre</a:t>
              </a:r>
              <a:br>
                <a:rPr lang="fr-FR" sz="1600" dirty="0"/>
              </a:br>
              <a:r>
                <a:rPr lang="fr-FR" sz="1600" dirty="0"/>
                <a:t>(Terre </a:t>
              </a:r>
              <a:r>
                <a:rPr lang="fr-FR" sz="1600" b="1" dirty="0"/>
                <a:t>+</a:t>
              </a:r>
              <a:r>
                <a:rPr lang="fr-FR" sz="1600" dirty="0"/>
                <a:t> atmosphère)</a:t>
              </a:r>
              <a:endParaRPr lang="fr-FR" sz="2800" dirty="0"/>
            </a:p>
          </p:txBody>
        </p:sp>
        <p:sp>
          <p:nvSpPr>
            <p:cNvPr id="19" name="ZoneTexte 18">
              <a:extLst>
                <a:ext uri="{FF2B5EF4-FFF2-40B4-BE49-F238E27FC236}">
                  <a16:creationId xmlns:a16="http://schemas.microsoft.com/office/drawing/2014/main" id="{245E1B14-E0FA-48B4-8BDB-9CFFB0E8C3C7}"/>
                </a:ext>
              </a:extLst>
            </p:cNvPr>
            <p:cNvSpPr txBox="1"/>
            <p:nvPr/>
          </p:nvSpPr>
          <p:spPr>
            <a:xfrm>
              <a:off x="4669435" y="3115150"/>
              <a:ext cx="915635" cy="400110"/>
            </a:xfrm>
            <a:prstGeom prst="rect">
              <a:avLst/>
            </a:prstGeom>
            <a:noFill/>
          </p:spPr>
          <p:txBody>
            <a:bodyPr wrap="none" rtlCol="0">
              <a:spAutoFit/>
            </a:bodyPr>
            <a:lstStyle/>
            <a:p>
              <a:r>
                <a:rPr lang="fr-FR" sz="2000" dirty="0" err="1"/>
                <a:t>Espace</a:t>
              </a:r>
              <a:endParaRPr lang="fr-FR" sz="2000" dirty="0"/>
            </a:p>
          </p:txBody>
        </p:sp>
      </p:grpSp>
      <p:sp>
        <p:nvSpPr>
          <p:cNvPr id="3" name="Rectangle 2">
            <a:extLst>
              <a:ext uri="{FF2B5EF4-FFF2-40B4-BE49-F238E27FC236}">
                <a16:creationId xmlns:a16="http://schemas.microsoft.com/office/drawing/2014/main" id="{C4A215E5-0BF6-4C7E-9396-9FE58CD570E3}"/>
              </a:ext>
            </a:extLst>
          </p:cNvPr>
          <p:cNvSpPr/>
          <p:nvPr/>
        </p:nvSpPr>
        <p:spPr>
          <a:xfrm>
            <a:off x="4797459" y="358285"/>
            <a:ext cx="4137749" cy="2246769"/>
          </a:xfrm>
          <a:prstGeom prst="rect">
            <a:avLst/>
          </a:prstGeom>
          <a:ln>
            <a:noFill/>
          </a:ln>
        </p:spPr>
        <p:txBody>
          <a:bodyPr wrap="square">
            <a:spAutoFit/>
          </a:bodyPr>
          <a:lstStyle/>
          <a:p>
            <a:r>
              <a:rPr lang="fr-FR" sz="2000" b="1" dirty="0">
                <a:ea typeface="Calibri" panose="020F0502020204030204" pitchFamily="34" charset="0"/>
              </a:rPr>
              <a:t>Quelles influences possibles du CO</a:t>
            </a:r>
            <a:r>
              <a:rPr lang="fr-FR" sz="2000" b="1" baseline="-25000" dirty="0">
                <a:ea typeface="Calibri" panose="020F0502020204030204" pitchFamily="34" charset="0"/>
              </a:rPr>
              <a:t>2</a:t>
            </a:r>
            <a:r>
              <a:rPr lang="fr-FR" sz="2000" b="1" dirty="0">
                <a:ea typeface="Calibri" panose="020F0502020204030204" pitchFamily="34" charset="0"/>
              </a:rPr>
              <a:t> sur le bilan des rayonnements du système Terre ?</a:t>
            </a:r>
          </a:p>
          <a:p>
            <a:endParaRPr lang="fr-FR" sz="2000" b="1" dirty="0">
              <a:solidFill>
                <a:srgbClr val="FF0000"/>
              </a:solidFill>
              <a:ea typeface="Calibri" panose="020F0502020204030204" pitchFamily="34" charset="0"/>
            </a:endParaRPr>
          </a:p>
          <a:p>
            <a:r>
              <a:rPr lang="fr-FR" sz="2000" b="1" dirty="0">
                <a:solidFill>
                  <a:srgbClr val="FF0000"/>
                </a:solidFill>
                <a:ea typeface="Calibri" panose="020F0502020204030204" pitchFamily="34" charset="0"/>
              </a:rPr>
              <a:t>=&gt; Influence du CO</a:t>
            </a:r>
            <a:r>
              <a:rPr lang="fr-FR" sz="2000" b="1" baseline="-25000" dirty="0">
                <a:solidFill>
                  <a:srgbClr val="FF0000"/>
                </a:solidFill>
                <a:ea typeface="Calibri" panose="020F0502020204030204" pitchFamily="34" charset="0"/>
              </a:rPr>
              <a:t>2</a:t>
            </a:r>
            <a:r>
              <a:rPr lang="fr-FR" sz="2000" b="1" dirty="0">
                <a:solidFill>
                  <a:srgbClr val="FF0000"/>
                </a:solidFill>
                <a:ea typeface="Calibri" panose="020F0502020204030204" pitchFamily="34" charset="0"/>
              </a:rPr>
              <a:t> sur le rayonnement renvoyé </a:t>
            </a:r>
            <a:br>
              <a:rPr lang="fr-FR" sz="2000" b="1" dirty="0">
                <a:solidFill>
                  <a:srgbClr val="FF0000"/>
                </a:solidFill>
                <a:ea typeface="Calibri" panose="020F0502020204030204" pitchFamily="34" charset="0"/>
              </a:rPr>
            </a:br>
            <a:r>
              <a:rPr lang="fr-FR" sz="2000" b="1" dirty="0">
                <a:solidFill>
                  <a:srgbClr val="FF0000"/>
                </a:solidFill>
                <a:ea typeface="Calibri" panose="020F0502020204030204" pitchFamily="34" charset="0"/>
              </a:rPr>
              <a:t>vers l’Espace (2) ?</a:t>
            </a:r>
          </a:p>
        </p:txBody>
      </p:sp>
      <p:sp>
        <p:nvSpPr>
          <p:cNvPr id="5" name="ZoneTexte 4">
            <a:extLst>
              <a:ext uri="{FF2B5EF4-FFF2-40B4-BE49-F238E27FC236}">
                <a16:creationId xmlns:a16="http://schemas.microsoft.com/office/drawing/2014/main" id="{7ED02AF2-1034-4AC4-8229-91307B729B3E}"/>
              </a:ext>
            </a:extLst>
          </p:cNvPr>
          <p:cNvSpPr txBox="1"/>
          <p:nvPr/>
        </p:nvSpPr>
        <p:spPr>
          <a:xfrm>
            <a:off x="6303089" y="6333786"/>
            <a:ext cx="2749471" cy="461665"/>
          </a:xfrm>
          <a:prstGeom prst="rect">
            <a:avLst/>
          </a:prstGeom>
          <a:noFill/>
        </p:spPr>
        <p:txBody>
          <a:bodyPr wrap="none" rtlCol="0">
            <a:spAutoFit/>
          </a:bodyPr>
          <a:lstStyle/>
          <a:p>
            <a:r>
              <a:rPr lang="fr-FR" sz="2400" b="1" dirty="0">
                <a:solidFill>
                  <a:schemeClr val="bg1"/>
                </a:solidFill>
              </a:rPr>
              <a:t>2500 x plus de </a:t>
            </a:r>
            <a:r>
              <a:rPr lang="fr-FR" sz="2400" b="1" dirty="0">
                <a:solidFill>
                  <a:schemeClr val="bg1"/>
                </a:solidFill>
                <a:ea typeface="Calibri" panose="020F0502020204030204" pitchFamily="34" charset="0"/>
              </a:rPr>
              <a:t>CO</a:t>
            </a:r>
            <a:r>
              <a:rPr lang="fr-FR" sz="2400" b="1" baseline="-25000" dirty="0">
                <a:solidFill>
                  <a:schemeClr val="bg1"/>
                </a:solidFill>
                <a:ea typeface="Calibri" panose="020F0502020204030204" pitchFamily="34" charset="0"/>
              </a:rPr>
              <a:t>2 </a:t>
            </a:r>
            <a:endParaRPr lang="fr-FR" sz="3200" b="1" dirty="0">
              <a:solidFill>
                <a:schemeClr val="bg1"/>
              </a:solidFill>
            </a:endParaRPr>
          </a:p>
        </p:txBody>
      </p:sp>
      <p:sp>
        <p:nvSpPr>
          <p:cNvPr id="8" name="Ellipse 7">
            <a:extLst>
              <a:ext uri="{FF2B5EF4-FFF2-40B4-BE49-F238E27FC236}">
                <a16:creationId xmlns:a16="http://schemas.microsoft.com/office/drawing/2014/main" id="{90A07CBD-573C-4837-90F1-119AD580032C}"/>
              </a:ext>
            </a:extLst>
          </p:cNvPr>
          <p:cNvSpPr/>
          <p:nvPr/>
        </p:nvSpPr>
        <p:spPr>
          <a:xfrm>
            <a:off x="2218777" y="560217"/>
            <a:ext cx="901337" cy="1058637"/>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7" name="Espace réservé du numéro de diapositive 1">
            <a:extLst>
              <a:ext uri="{FF2B5EF4-FFF2-40B4-BE49-F238E27FC236}">
                <a16:creationId xmlns:a16="http://schemas.microsoft.com/office/drawing/2014/main" id="{0D570EAD-4140-425E-8AA0-02EF272E9D3F}"/>
              </a:ext>
            </a:extLst>
          </p:cNvPr>
          <p:cNvSpPr>
            <a:spLocks noGrp="1"/>
          </p:cNvSpPr>
          <p:nvPr>
            <p:ph type="sldNum" sz="quarter" idx="12"/>
          </p:nvPr>
        </p:nvSpPr>
        <p:spPr>
          <a:xfrm>
            <a:off x="8496300" y="53975"/>
            <a:ext cx="533400" cy="381000"/>
          </a:xfrm>
        </p:spPr>
        <p:txBody>
          <a:bodyPr/>
          <a:lstStyle/>
          <a:p>
            <a:fld id="{A119A2D2-2489-4E43-B993-28AA332CFD17}" type="slidenum">
              <a:rPr lang="fr-FR" smtClean="0"/>
              <a:pPr/>
              <a:t>26</a:t>
            </a:fld>
            <a:endParaRPr lang="fr-FR" dirty="0"/>
          </a:p>
        </p:txBody>
      </p:sp>
      <p:pic>
        <p:nvPicPr>
          <p:cNvPr id="32" name="Image 31">
            <a:extLst>
              <a:ext uri="{FF2B5EF4-FFF2-40B4-BE49-F238E27FC236}">
                <a16:creationId xmlns:a16="http://schemas.microsoft.com/office/drawing/2014/main" id="{DAB76AF7-53A0-4705-87F4-34AC8B9A617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61547" y="3055312"/>
            <a:ext cx="1864502" cy="1261840"/>
          </a:xfrm>
          <a:prstGeom prst="rect">
            <a:avLst/>
          </a:prstGeom>
        </p:spPr>
      </p:pic>
      <p:pic>
        <p:nvPicPr>
          <p:cNvPr id="2" name="CO2 invisible HD">
            <a:hlinkClick r:id="" action="ppaction://media"/>
            <a:extLst>
              <a:ext uri="{FF2B5EF4-FFF2-40B4-BE49-F238E27FC236}">
                <a16:creationId xmlns:a16="http://schemas.microsoft.com/office/drawing/2014/main" id="{01B3CF7F-8DC2-4536-BDD8-24589C659355}"/>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864503" y="2763283"/>
            <a:ext cx="7279498" cy="4094717"/>
          </a:xfrm>
          <a:prstGeom prst="rect">
            <a:avLst/>
          </a:prstGeom>
        </p:spPr>
      </p:pic>
    </p:spTree>
    <p:extLst>
      <p:ext uri="{BB962C8B-B14F-4D97-AF65-F5344CB8AC3E}">
        <p14:creationId xmlns:p14="http://schemas.microsoft.com/office/powerpoint/2010/main" val="1248641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e 9">
            <a:extLst>
              <a:ext uri="{FF2B5EF4-FFF2-40B4-BE49-F238E27FC236}">
                <a16:creationId xmlns:a16="http://schemas.microsoft.com/office/drawing/2014/main" id="{062CD1C5-94FB-4CCB-883D-E3039E39359F}"/>
              </a:ext>
            </a:extLst>
          </p:cNvPr>
          <p:cNvGrpSpPr/>
          <p:nvPr/>
        </p:nvGrpSpPr>
        <p:grpSpPr>
          <a:xfrm>
            <a:off x="589154" y="201223"/>
            <a:ext cx="4106299" cy="2312757"/>
            <a:chOff x="4641880" y="3115150"/>
            <a:chExt cx="4106299" cy="2312757"/>
          </a:xfrm>
        </p:grpSpPr>
        <p:grpSp>
          <p:nvGrpSpPr>
            <p:cNvPr id="13" name="Groupe 12">
              <a:extLst>
                <a:ext uri="{FF2B5EF4-FFF2-40B4-BE49-F238E27FC236}">
                  <a16:creationId xmlns:a16="http://schemas.microsoft.com/office/drawing/2014/main" id="{8C1C3C76-CB5B-46B5-8F41-C866E633CED0}"/>
                </a:ext>
              </a:extLst>
            </p:cNvPr>
            <p:cNvGrpSpPr/>
            <p:nvPr/>
          </p:nvGrpSpPr>
          <p:grpSpPr>
            <a:xfrm>
              <a:off x="4682063" y="3178404"/>
              <a:ext cx="3827098" cy="2249503"/>
              <a:chOff x="4551430" y="2705607"/>
              <a:chExt cx="3827098" cy="2249503"/>
            </a:xfrm>
          </p:grpSpPr>
          <p:sp>
            <p:nvSpPr>
              <p:cNvPr id="20" name="Rectangle 19">
                <a:extLst>
                  <a:ext uri="{FF2B5EF4-FFF2-40B4-BE49-F238E27FC236}">
                    <a16:creationId xmlns:a16="http://schemas.microsoft.com/office/drawing/2014/main" id="{9A9331B8-4A97-4A4F-96E9-E421F563ED63}"/>
                  </a:ext>
                </a:extLst>
              </p:cNvPr>
              <p:cNvSpPr/>
              <p:nvPr/>
            </p:nvSpPr>
            <p:spPr>
              <a:xfrm>
                <a:off x="4553664" y="2705607"/>
                <a:ext cx="3824864" cy="1203281"/>
              </a:xfrm>
              <a:prstGeom prst="rect">
                <a:avLst/>
              </a:prstGeom>
              <a:solidFill>
                <a:schemeClr val="tx1">
                  <a:alpha val="58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1" name="Flèche : droite 20">
                <a:extLst>
                  <a:ext uri="{FF2B5EF4-FFF2-40B4-BE49-F238E27FC236}">
                    <a16:creationId xmlns:a16="http://schemas.microsoft.com/office/drawing/2014/main" id="{BE45C708-E407-4311-8287-258B3359FF09}"/>
                  </a:ext>
                </a:extLst>
              </p:cNvPr>
              <p:cNvSpPr/>
              <p:nvPr/>
            </p:nvSpPr>
            <p:spPr>
              <a:xfrm rot="5400000">
                <a:off x="5002356" y="2863102"/>
                <a:ext cx="803812" cy="1287759"/>
              </a:xfrm>
              <a:prstGeom prst="rightArrow">
                <a:avLst>
                  <a:gd name="adj1" fmla="val 76255"/>
                  <a:gd name="adj2" fmla="val 22207"/>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pic>
            <p:nvPicPr>
              <p:cNvPr id="22" name="Image 21">
                <a:extLst>
                  <a:ext uri="{FF2B5EF4-FFF2-40B4-BE49-F238E27FC236}">
                    <a16:creationId xmlns:a16="http://schemas.microsoft.com/office/drawing/2014/main" id="{E38BBFC8-B7C9-4527-9BCD-F12A0D4D5CC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51430" y="4664496"/>
                <a:ext cx="3824864" cy="290614"/>
              </a:xfrm>
              <a:prstGeom prst="rect">
                <a:avLst/>
              </a:prstGeom>
            </p:spPr>
          </p:pic>
          <p:sp>
            <p:nvSpPr>
              <p:cNvPr id="23" name="Flèche : droite 22">
                <a:extLst>
                  <a:ext uri="{FF2B5EF4-FFF2-40B4-BE49-F238E27FC236}">
                    <a16:creationId xmlns:a16="http://schemas.microsoft.com/office/drawing/2014/main" id="{84CE2A2D-3D31-4D5C-BEF6-6DC785FD0B44}"/>
                  </a:ext>
                </a:extLst>
              </p:cNvPr>
              <p:cNvSpPr/>
              <p:nvPr/>
            </p:nvSpPr>
            <p:spPr>
              <a:xfrm rot="16200000">
                <a:off x="7203510" y="3044311"/>
                <a:ext cx="771834" cy="978057"/>
              </a:xfrm>
              <a:prstGeom prst="rightArrow">
                <a:avLst>
                  <a:gd name="adj1" fmla="val 66510"/>
                  <a:gd name="adj2" fmla="val 19988"/>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4" name="Flèche : droite 23">
                <a:extLst>
                  <a:ext uri="{FF2B5EF4-FFF2-40B4-BE49-F238E27FC236}">
                    <a16:creationId xmlns:a16="http://schemas.microsoft.com/office/drawing/2014/main" id="{7B24C8DD-EF39-4FDE-B943-BED248B65C44}"/>
                  </a:ext>
                </a:extLst>
              </p:cNvPr>
              <p:cNvSpPr/>
              <p:nvPr/>
            </p:nvSpPr>
            <p:spPr>
              <a:xfrm rot="16200000">
                <a:off x="6196268" y="3290909"/>
                <a:ext cx="783488" cy="452053"/>
              </a:xfrm>
              <a:prstGeom prst="rightArrow">
                <a:avLst>
                  <a:gd name="adj1" fmla="val 69740"/>
                  <a:gd name="adj2" fmla="val 54465"/>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25" name="Rectangle 24">
                <a:extLst>
                  <a:ext uri="{FF2B5EF4-FFF2-40B4-BE49-F238E27FC236}">
                    <a16:creationId xmlns:a16="http://schemas.microsoft.com/office/drawing/2014/main" id="{D17E5A02-D6B8-4C71-A006-617E14B37F43}"/>
                  </a:ext>
                </a:extLst>
              </p:cNvPr>
              <p:cNvSpPr/>
              <p:nvPr/>
            </p:nvSpPr>
            <p:spPr>
              <a:xfrm>
                <a:off x="4551430" y="3908994"/>
                <a:ext cx="3824864" cy="1046115"/>
              </a:xfrm>
              <a:prstGeom prst="rect">
                <a:avLst/>
              </a:prstGeom>
              <a:blipFill dpi="0" rotWithShape="1">
                <a:blip r:embed="rId4" cstate="screen">
                  <a:alphaModFix amt="45000"/>
                  <a:extLst>
                    <a:ext uri="{28A0092B-C50C-407E-A947-70E740481C1C}">
                      <a14:useLocalDpi xmlns:a14="http://schemas.microsoft.com/office/drawing/2010/main"/>
                    </a:ext>
                  </a:extLst>
                </a:blip>
                <a:srcRect/>
                <a:stretch>
                  <a:fillRect l="-1" t="-8347" r="-4138" b="-67673"/>
                </a:stretch>
              </a:blipFill>
              <a:ln w="19050">
                <a:solidFill>
                  <a:schemeClr val="tx1">
                    <a:lumMod val="50000"/>
                    <a:lumOff val="50000"/>
                  </a:schemeClr>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26" name="Connecteur droit 25">
                <a:extLst>
                  <a:ext uri="{FF2B5EF4-FFF2-40B4-BE49-F238E27FC236}">
                    <a16:creationId xmlns:a16="http://schemas.microsoft.com/office/drawing/2014/main" id="{288028B0-FC68-40E0-B06A-5BDDC5685D27}"/>
                  </a:ext>
                </a:extLst>
              </p:cNvPr>
              <p:cNvCxnSpPr>
                <a:cxnSpLocks/>
              </p:cNvCxnSpPr>
              <p:nvPr/>
            </p:nvCxnSpPr>
            <p:spPr>
              <a:xfrm flipV="1">
                <a:off x="4552546" y="3898520"/>
                <a:ext cx="3824866" cy="10369"/>
              </a:xfrm>
              <a:prstGeom prst="line">
                <a:avLst/>
              </a:prstGeom>
              <a:blipFill dpi="0" rotWithShape="1">
                <a:blip r:embed="rId4">
                  <a:alphaModFix amt="45000"/>
                </a:blip>
                <a:srcRect/>
                <a:stretch>
                  <a:fillRect/>
                </a:stretch>
              </a:blipFill>
              <a:ln w="57150">
                <a:solidFill>
                  <a:schemeClr val="tx1"/>
                </a:solidFill>
                <a:prstDash val="sysDash"/>
              </a:ln>
              <a:effectLst/>
            </p:spPr>
            <p:style>
              <a:lnRef idx="1">
                <a:schemeClr val="accent1"/>
              </a:lnRef>
              <a:fillRef idx="3">
                <a:schemeClr val="accent1"/>
              </a:fillRef>
              <a:effectRef idx="2">
                <a:schemeClr val="accent1"/>
              </a:effectRef>
              <a:fontRef idx="minor">
                <a:schemeClr val="lt1"/>
              </a:fontRef>
            </p:style>
          </p:cxnSp>
        </p:grpSp>
        <p:sp>
          <p:nvSpPr>
            <p:cNvPr id="14" name="ZoneTexte 13">
              <a:extLst>
                <a:ext uri="{FF2B5EF4-FFF2-40B4-BE49-F238E27FC236}">
                  <a16:creationId xmlns:a16="http://schemas.microsoft.com/office/drawing/2014/main" id="{A2599C0E-0163-4368-87A9-820A9CE21F7E}"/>
                </a:ext>
              </a:extLst>
            </p:cNvPr>
            <p:cNvSpPr txBox="1"/>
            <p:nvPr/>
          </p:nvSpPr>
          <p:spPr>
            <a:xfrm>
              <a:off x="5378548" y="3755490"/>
              <a:ext cx="926912" cy="400110"/>
            </a:xfrm>
            <a:prstGeom prst="rect">
              <a:avLst/>
            </a:prstGeom>
            <a:noFill/>
          </p:spPr>
          <p:txBody>
            <a:bodyPr wrap="square">
              <a:spAutoFit/>
            </a:bodyPr>
            <a:lstStyle/>
            <a:p>
              <a:r>
                <a:rPr lang="fr-FR" sz="2000" b="1" dirty="0"/>
                <a:t>1</a:t>
              </a:r>
            </a:p>
          </p:txBody>
        </p:sp>
        <p:sp>
          <p:nvSpPr>
            <p:cNvPr id="15" name="ZoneTexte 14">
              <a:extLst>
                <a:ext uri="{FF2B5EF4-FFF2-40B4-BE49-F238E27FC236}">
                  <a16:creationId xmlns:a16="http://schemas.microsoft.com/office/drawing/2014/main" id="{A24FC7BA-6197-472D-9934-42386DE9F01A}"/>
                </a:ext>
              </a:extLst>
            </p:cNvPr>
            <p:cNvSpPr txBox="1"/>
            <p:nvPr/>
          </p:nvSpPr>
          <p:spPr>
            <a:xfrm>
              <a:off x="6557512" y="3773242"/>
              <a:ext cx="926912" cy="400110"/>
            </a:xfrm>
            <a:prstGeom prst="rect">
              <a:avLst/>
            </a:prstGeom>
            <a:noFill/>
          </p:spPr>
          <p:txBody>
            <a:bodyPr wrap="square">
              <a:spAutoFit/>
            </a:bodyPr>
            <a:lstStyle/>
            <a:p>
              <a:r>
                <a:rPr lang="fr-FR" sz="2000" b="1" dirty="0"/>
                <a:t>2</a:t>
              </a:r>
            </a:p>
          </p:txBody>
        </p:sp>
        <p:sp>
          <p:nvSpPr>
            <p:cNvPr id="16" name="ZoneTexte 15">
              <a:extLst>
                <a:ext uri="{FF2B5EF4-FFF2-40B4-BE49-F238E27FC236}">
                  <a16:creationId xmlns:a16="http://schemas.microsoft.com/office/drawing/2014/main" id="{91F5F7BE-E7CE-4320-B995-FB84E10826AB}"/>
                </a:ext>
              </a:extLst>
            </p:cNvPr>
            <p:cNvSpPr txBox="1"/>
            <p:nvPr/>
          </p:nvSpPr>
          <p:spPr>
            <a:xfrm>
              <a:off x="7577152" y="3830530"/>
              <a:ext cx="926912" cy="369332"/>
            </a:xfrm>
            <a:prstGeom prst="rect">
              <a:avLst/>
            </a:prstGeom>
            <a:noFill/>
          </p:spPr>
          <p:txBody>
            <a:bodyPr wrap="square">
              <a:spAutoFit/>
            </a:bodyPr>
            <a:lstStyle/>
            <a:p>
              <a:r>
                <a:rPr lang="fr-FR" b="1" dirty="0">
                  <a:solidFill>
                    <a:schemeClr val="bg1"/>
                  </a:solidFill>
                </a:rPr>
                <a:t>3</a:t>
              </a:r>
            </a:p>
          </p:txBody>
        </p:sp>
        <p:sp>
          <p:nvSpPr>
            <p:cNvPr id="17" name="ZoneTexte 16">
              <a:extLst>
                <a:ext uri="{FF2B5EF4-FFF2-40B4-BE49-F238E27FC236}">
                  <a16:creationId xmlns:a16="http://schemas.microsoft.com/office/drawing/2014/main" id="{2F623054-C3BE-4678-AA73-615467CFF8A5}"/>
                </a:ext>
              </a:extLst>
            </p:cNvPr>
            <p:cNvSpPr txBox="1"/>
            <p:nvPr/>
          </p:nvSpPr>
          <p:spPr>
            <a:xfrm>
              <a:off x="4641880" y="4409145"/>
              <a:ext cx="4106299" cy="707886"/>
            </a:xfrm>
            <a:prstGeom prst="rect">
              <a:avLst/>
            </a:prstGeom>
            <a:noFill/>
          </p:spPr>
          <p:txBody>
            <a:bodyPr wrap="square" rtlCol="0">
              <a:spAutoFit/>
            </a:bodyPr>
            <a:lstStyle/>
            <a:p>
              <a:pPr algn="ctr"/>
              <a:r>
                <a:rPr lang="fr-FR" sz="2400" dirty="0"/>
                <a:t>Système Terre</a:t>
              </a:r>
              <a:br>
                <a:rPr lang="fr-FR" sz="1600" dirty="0"/>
              </a:br>
              <a:r>
                <a:rPr lang="fr-FR" sz="1600" dirty="0"/>
                <a:t>(Terre </a:t>
              </a:r>
              <a:r>
                <a:rPr lang="fr-FR" sz="1600" b="1" dirty="0"/>
                <a:t>+</a:t>
              </a:r>
              <a:r>
                <a:rPr lang="fr-FR" sz="1600" dirty="0"/>
                <a:t> atmosphère)</a:t>
              </a:r>
              <a:endParaRPr lang="fr-FR" sz="2800" dirty="0"/>
            </a:p>
          </p:txBody>
        </p:sp>
        <p:sp>
          <p:nvSpPr>
            <p:cNvPr id="19" name="ZoneTexte 18">
              <a:extLst>
                <a:ext uri="{FF2B5EF4-FFF2-40B4-BE49-F238E27FC236}">
                  <a16:creationId xmlns:a16="http://schemas.microsoft.com/office/drawing/2014/main" id="{245E1B14-E0FA-48B4-8BDB-9CFFB0E8C3C7}"/>
                </a:ext>
              </a:extLst>
            </p:cNvPr>
            <p:cNvSpPr txBox="1"/>
            <p:nvPr/>
          </p:nvSpPr>
          <p:spPr>
            <a:xfrm>
              <a:off x="4669435" y="3115150"/>
              <a:ext cx="915635" cy="400110"/>
            </a:xfrm>
            <a:prstGeom prst="rect">
              <a:avLst/>
            </a:prstGeom>
            <a:noFill/>
          </p:spPr>
          <p:txBody>
            <a:bodyPr wrap="none" rtlCol="0">
              <a:spAutoFit/>
            </a:bodyPr>
            <a:lstStyle/>
            <a:p>
              <a:r>
                <a:rPr lang="fr-FR" sz="2000" dirty="0" err="1"/>
                <a:t>Espace</a:t>
              </a:r>
              <a:endParaRPr lang="fr-FR" sz="2000" dirty="0"/>
            </a:p>
          </p:txBody>
        </p:sp>
      </p:grpSp>
      <p:sp>
        <p:nvSpPr>
          <p:cNvPr id="3" name="Rectangle 2">
            <a:extLst>
              <a:ext uri="{FF2B5EF4-FFF2-40B4-BE49-F238E27FC236}">
                <a16:creationId xmlns:a16="http://schemas.microsoft.com/office/drawing/2014/main" id="{C4A215E5-0BF6-4C7E-9396-9FE58CD570E3}"/>
              </a:ext>
            </a:extLst>
          </p:cNvPr>
          <p:cNvSpPr/>
          <p:nvPr/>
        </p:nvSpPr>
        <p:spPr>
          <a:xfrm>
            <a:off x="4797459" y="358285"/>
            <a:ext cx="4137749" cy="2246769"/>
          </a:xfrm>
          <a:prstGeom prst="rect">
            <a:avLst/>
          </a:prstGeom>
          <a:ln>
            <a:noFill/>
          </a:ln>
        </p:spPr>
        <p:txBody>
          <a:bodyPr wrap="square">
            <a:spAutoFit/>
          </a:bodyPr>
          <a:lstStyle/>
          <a:p>
            <a:r>
              <a:rPr lang="fr-FR" sz="2000" b="1" dirty="0">
                <a:ea typeface="Calibri" panose="020F0502020204030204" pitchFamily="34" charset="0"/>
              </a:rPr>
              <a:t>Quelles influences possibles du CO</a:t>
            </a:r>
            <a:r>
              <a:rPr lang="fr-FR" sz="2000" b="1" baseline="-25000" dirty="0">
                <a:ea typeface="Calibri" panose="020F0502020204030204" pitchFamily="34" charset="0"/>
              </a:rPr>
              <a:t>2</a:t>
            </a:r>
            <a:r>
              <a:rPr lang="fr-FR" sz="2000" b="1" dirty="0">
                <a:ea typeface="Calibri" panose="020F0502020204030204" pitchFamily="34" charset="0"/>
              </a:rPr>
              <a:t> sur le bilan des rayonnements du système Terre ?</a:t>
            </a:r>
          </a:p>
          <a:p>
            <a:endParaRPr lang="fr-FR" sz="2000" b="1" dirty="0">
              <a:solidFill>
                <a:srgbClr val="FF0000"/>
              </a:solidFill>
              <a:ea typeface="Calibri" panose="020F0502020204030204" pitchFamily="34" charset="0"/>
            </a:endParaRPr>
          </a:p>
          <a:p>
            <a:r>
              <a:rPr lang="fr-FR" sz="2000" b="1" dirty="0">
                <a:solidFill>
                  <a:srgbClr val="FF0000"/>
                </a:solidFill>
                <a:ea typeface="Calibri" panose="020F0502020204030204" pitchFamily="34" charset="0"/>
              </a:rPr>
              <a:t>=&gt; Influence du CO</a:t>
            </a:r>
            <a:r>
              <a:rPr lang="fr-FR" sz="2000" b="1" baseline="-25000" dirty="0">
                <a:solidFill>
                  <a:srgbClr val="FF0000"/>
                </a:solidFill>
                <a:ea typeface="Calibri" panose="020F0502020204030204" pitchFamily="34" charset="0"/>
              </a:rPr>
              <a:t>2</a:t>
            </a:r>
            <a:r>
              <a:rPr lang="fr-FR" sz="2000" b="1" dirty="0">
                <a:solidFill>
                  <a:srgbClr val="FF0000"/>
                </a:solidFill>
                <a:ea typeface="Calibri" panose="020F0502020204030204" pitchFamily="34" charset="0"/>
              </a:rPr>
              <a:t> sur le rayonnement renvoyé </a:t>
            </a:r>
            <a:br>
              <a:rPr lang="fr-FR" sz="2000" b="1" dirty="0">
                <a:solidFill>
                  <a:srgbClr val="FF0000"/>
                </a:solidFill>
                <a:ea typeface="Calibri" panose="020F0502020204030204" pitchFamily="34" charset="0"/>
              </a:rPr>
            </a:br>
            <a:r>
              <a:rPr lang="fr-FR" sz="2000" b="1" dirty="0">
                <a:solidFill>
                  <a:srgbClr val="FF0000"/>
                </a:solidFill>
                <a:ea typeface="Calibri" panose="020F0502020204030204" pitchFamily="34" charset="0"/>
              </a:rPr>
              <a:t>vers l’Espace (2) ?</a:t>
            </a:r>
          </a:p>
        </p:txBody>
      </p:sp>
      <p:sp>
        <p:nvSpPr>
          <p:cNvPr id="5" name="ZoneTexte 4">
            <a:extLst>
              <a:ext uri="{FF2B5EF4-FFF2-40B4-BE49-F238E27FC236}">
                <a16:creationId xmlns:a16="http://schemas.microsoft.com/office/drawing/2014/main" id="{7ED02AF2-1034-4AC4-8229-91307B729B3E}"/>
              </a:ext>
            </a:extLst>
          </p:cNvPr>
          <p:cNvSpPr txBox="1"/>
          <p:nvPr/>
        </p:nvSpPr>
        <p:spPr>
          <a:xfrm>
            <a:off x="6303089" y="6333786"/>
            <a:ext cx="2749471" cy="461665"/>
          </a:xfrm>
          <a:prstGeom prst="rect">
            <a:avLst/>
          </a:prstGeom>
          <a:noFill/>
        </p:spPr>
        <p:txBody>
          <a:bodyPr wrap="none" rtlCol="0">
            <a:spAutoFit/>
          </a:bodyPr>
          <a:lstStyle/>
          <a:p>
            <a:r>
              <a:rPr lang="fr-FR" sz="2400" b="1" dirty="0">
                <a:solidFill>
                  <a:schemeClr val="bg1"/>
                </a:solidFill>
              </a:rPr>
              <a:t>2500 x plus de </a:t>
            </a:r>
            <a:r>
              <a:rPr lang="fr-FR" sz="2400" b="1" dirty="0">
                <a:solidFill>
                  <a:schemeClr val="bg1"/>
                </a:solidFill>
                <a:ea typeface="Calibri" panose="020F0502020204030204" pitchFamily="34" charset="0"/>
              </a:rPr>
              <a:t>CO</a:t>
            </a:r>
            <a:r>
              <a:rPr lang="fr-FR" sz="2400" b="1" baseline="-25000" dirty="0">
                <a:solidFill>
                  <a:schemeClr val="bg1"/>
                </a:solidFill>
                <a:ea typeface="Calibri" panose="020F0502020204030204" pitchFamily="34" charset="0"/>
              </a:rPr>
              <a:t>2 </a:t>
            </a:r>
            <a:endParaRPr lang="fr-FR" sz="3200" b="1" dirty="0">
              <a:solidFill>
                <a:schemeClr val="bg1"/>
              </a:solidFill>
            </a:endParaRPr>
          </a:p>
        </p:txBody>
      </p:sp>
      <p:sp>
        <p:nvSpPr>
          <p:cNvPr id="8" name="Ellipse 7">
            <a:extLst>
              <a:ext uri="{FF2B5EF4-FFF2-40B4-BE49-F238E27FC236}">
                <a16:creationId xmlns:a16="http://schemas.microsoft.com/office/drawing/2014/main" id="{90A07CBD-573C-4837-90F1-119AD580032C}"/>
              </a:ext>
            </a:extLst>
          </p:cNvPr>
          <p:cNvSpPr/>
          <p:nvPr/>
        </p:nvSpPr>
        <p:spPr>
          <a:xfrm>
            <a:off x="2218777" y="560217"/>
            <a:ext cx="901337" cy="1058637"/>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7" name="Espace réservé du numéro de diapositive 1">
            <a:extLst>
              <a:ext uri="{FF2B5EF4-FFF2-40B4-BE49-F238E27FC236}">
                <a16:creationId xmlns:a16="http://schemas.microsoft.com/office/drawing/2014/main" id="{0D570EAD-4140-425E-8AA0-02EF272E9D3F}"/>
              </a:ext>
            </a:extLst>
          </p:cNvPr>
          <p:cNvSpPr>
            <a:spLocks noGrp="1"/>
          </p:cNvSpPr>
          <p:nvPr>
            <p:ph type="sldNum" sz="quarter" idx="12"/>
          </p:nvPr>
        </p:nvSpPr>
        <p:spPr>
          <a:xfrm>
            <a:off x="8496300" y="53975"/>
            <a:ext cx="533400" cy="381000"/>
          </a:xfrm>
        </p:spPr>
        <p:txBody>
          <a:bodyPr/>
          <a:lstStyle/>
          <a:p>
            <a:fld id="{A119A2D2-2489-4E43-B993-28AA332CFD17}" type="slidenum">
              <a:rPr lang="fr-FR" smtClean="0"/>
              <a:pPr/>
              <a:t>27</a:t>
            </a:fld>
            <a:endParaRPr lang="fr-FR" dirty="0"/>
          </a:p>
        </p:txBody>
      </p:sp>
      <p:pic>
        <p:nvPicPr>
          <p:cNvPr id="29" name="Image 28">
            <a:extLst>
              <a:ext uri="{FF2B5EF4-FFF2-40B4-BE49-F238E27FC236}">
                <a16:creationId xmlns:a16="http://schemas.microsoft.com/office/drawing/2014/main" id="{621CD70D-C299-4800-9330-8CAD9335DB3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06676" y="2928860"/>
            <a:ext cx="4457344" cy="2507257"/>
          </a:xfrm>
          <a:prstGeom prst="rect">
            <a:avLst/>
          </a:prstGeom>
        </p:spPr>
      </p:pic>
      <p:pic>
        <p:nvPicPr>
          <p:cNvPr id="31" name="Image 30">
            <a:extLst>
              <a:ext uri="{FF2B5EF4-FFF2-40B4-BE49-F238E27FC236}">
                <a16:creationId xmlns:a16="http://schemas.microsoft.com/office/drawing/2014/main" id="{3E047DAA-0B28-4AEE-97E0-BCDA746ADE0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2928861"/>
            <a:ext cx="4451338" cy="2503877"/>
          </a:xfrm>
          <a:prstGeom prst="rect">
            <a:avLst/>
          </a:prstGeom>
        </p:spPr>
      </p:pic>
      <p:sp>
        <p:nvSpPr>
          <p:cNvPr id="2" name="ZoneTexte 1">
            <a:extLst>
              <a:ext uri="{FF2B5EF4-FFF2-40B4-BE49-F238E27FC236}">
                <a16:creationId xmlns:a16="http://schemas.microsoft.com/office/drawing/2014/main" id="{47861F85-2A50-A531-03CD-E8E179522C4C}"/>
              </a:ext>
            </a:extLst>
          </p:cNvPr>
          <p:cNvSpPr txBox="1"/>
          <p:nvPr/>
        </p:nvSpPr>
        <p:spPr>
          <a:xfrm>
            <a:off x="920354" y="5733621"/>
            <a:ext cx="6923415" cy="830997"/>
          </a:xfrm>
          <a:prstGeom prst="rect">
            <a:avLst/>
          </a:prstGeom>
          <a:noFill/>
        </p:spPr>
        <p:txBody>
          <a:bodyPr wrap="square" rtlCol="0">
            <a:spAutoFit/>
          </a:bodyPr>
          <a:lstStyle/>
          <a:p>
            <a:r>
              <a:rPr lang="fr-FR" sz="2400" dirty="0"/>
              <a:t>=&gt; Transparence du </a:t>
            </a:r>
            <a:r>
              <a:rPr lang="fr-FR" sz="2400" dirty="0">
                <a:ea typeface="Calibri" panose="020F0502020204030204" pitchFamily="34" charset="0"/>
              </a:rPr>
              <a:t>CO</a:t>
            </a:r>
            <a:r>
              <a:rPr lang="fr-FR" sz="2400" baseline="-25000" dirty="0">
                <a:ea typeface="Calibri" panose="020F0502020204030204" pitchFamily="34" charset="0"/>
              </a:rPr>
              <a:t>2</a:t>
            </a:r>
            <a:r>
              <a:rPr lang="fr-FR" sz="2400" dirty="0">
                <a:ea typeface="Calibri" panose="020F0502020204030204" pitchFamily="34" charset="0"/>
              </a:rPr>
              <a:t> </a:t>
            </a:r>
            <a:r>
              <a:rPr lang="fr-FR" sz="2400" dirty="0"/>
              <a:t>pour le rayonnement visible</a:t>
            </a:r>
            <a:br>
              <a:rPr lang="fr-FR" sz="2400" dirty="0"/>
            </a:br>
            <a:r>
              <a:rPr lang="fr-FR" sz="2400" dirty="0"/>
              <a:t>             </a:t>
            </a:r>
            <a:r>
              <a:rPr lang="fr-FR" sz="2400" b="1" dirty="0"/>
              <a:t>Et pour le rayonnement infrarouge ?</a:t>
            </a:r>
          </a:p>
        </p:txBody>
      </p:sp>
    </p:spTree>
    <p:extLst>
      <p:ext uri="{BB962C8B-B14F-4D97-AF65-F5344CB8AC3E}">
        <p14:creationId xmlns:p14="http://schemas.microsoft.com/office/powerpoint/2010/main" val="37627016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e 9">
            <a:extLst>
              <a:ext uri="{FF2B5EF4-FFF2-40B4-BE49-F238E27FC236}">
                <a16:creationId xmlns:a16="http://schemas.microsoft.com/office/drawing/2014/main" id="{062CD1C5-94FB-4CCB-883D-E3039E39359F}"/>
              </a:ext>
            </a:extLst>
          </p:cNvPr>
          <p:cNvGrpSpPr/>
          <p:nvPr/>
        </p:nvGrpSpPr>
        <p:grpSpPr>
          <a:xfrm>
            <a:off x="589154" y="201223"/>
            <a:ext cx="4106299" cy="2312757"/>
            <a:chOff x="4641880" y="3115150"/>
            <a:chExt cx="4106299" cy="2312757"/>
          </a:xfrm>
        </p:grpSpPr>
        <p:grpSp>
          <p:nvGrpSpPr>
            <p:cNvPr id="13" name="Groupe 12">
              <a:extLst>
                <a:ext uri="{FF2B5EF4-FFF2-40B4-BE49-F238E27FC236}">
                  <a16:creationId xmlns:a16="http://schemas.microsoft.com/office/drawing/2014/main" id="{8C1C3C76-CB5B-46B5-8F41-C866E633CED0}"/>
                </a:ext>
              </a:extLst>
            </p:cNvPr>
            <p:cNvGrpSpPr/>
            <p:nvPr/>
          </p:nvGrpSpPr>
          <p:grpSpPr>
            <a:xfrm>
              <a:off x="4682063" y="3178404"/>
              <a:ext cx="3827098" cy="2249503"/>
              <a:chOff x="4551430" y="2705607"/>
              <a:chExt cx="3827098" cy="2249503"/>
            </a:xfrm>
          </p:grpSpPr>
          <p:sp>
            <p:nvSpPr>
              <p:cNvPr id="20" name="Rectangle 19">
                <a:extLst>
                  <a:ext uri="{FF2B5EF4-FFF2-40B4-BE49-F238E27FC236}">
                    <a16:creationId xmlns:a16="http://schemas.microsoft.com/office/drawing/2014/main" id="{9A9331B8-4A97-4A4F-96E9-E421F563ED63}"/>
                  </a:ext>
                </a:extLst>
              </p:cNvPr>
              <p:cNvSpPr/>
              <p:nvPr/>
            </p:nvSpPr>
            <p:spPr>
              <a:xfrm>
                <a:off x="4553664" y="2705607"/>
                <a:ext cx="3824864" cy="1203281"/>
              </a:xfrm>
              <a:prstGeom prst="rect">
                <a:avLst/>
              </a:prstGeom>
              <a:solidFill>
                <a:schemeClr val="tx1">
                  <a:alpha val="58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1" name="Flèche : droite 20">
                <a:extLst>
                  <a:ext uri="{FF2B5EF4-FFF2-40B4-BE49-F238E27FC236}">
                    <a16:creationId xmlns:a16="http://schemas.microsoft.com/office/drawing/2014/main" id="{BE45C708-E407-4311-8287-258B3359FF09}"/>
                  </a:ext>
                </a:extLst>
              </p:cNvPr>
              <p:cNvSpPr/>
              <p:nvPr/>
            </p:nvSpPr>
            <p:spPr>
              <a:xfrm rot="5400000">
                <a:off x="5002356" y="2863102"/>
                <a:ext cx="803812" cy="1287759"/>
              </a:xfrm>
              <a:prstGeom prst="rightArrow">
                <a:avLst>
                  <a:gd name="adj1" fmla="val 76255"/>
                  <a:gd name="adj2" fmla="val 22207"/>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pic>
            <p:nvPicPr>
              <p:cNvPr id="22" name="Image 21">
                <a:extLst>
                  <a:ext uri="{FF2B5EF4-FFF2-40B4-BE49-F238E27FC236}">
                    <a16:creationId xmlns:a16="http://schemas.microsoft.com/office/drawing/2014/main" id="{E38BBFC8-B7C9-4527-9BCD-F12A0D4D5CC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51430" y="4664496"/>
                <a:ext cx="3824864" cy="290614"/>
              </a:xfrm>
              <a:prstGeom prst="rect">
                <a:avLst/>
              </a:prstGeom>
            </p:spPr>
          </p:pic>
          <p:sp>
            <p:nvSpPr>
              <p:cNvPr id="23" name="Flèche : droite 22">
                <a:extLst>
                  <a:ext uri="{FF2B5EF4-FFF2-40B4-BE49-F238E27FC236}">
                    <a16:creationId xmlns:a16="http://schemas.microsoft.com/office/drawing/2014/main" id="{84CE2A2D-3D31-4D5C-BEF6-6DC785FD0B44}"/>
                  </a:ext>
                </a:extLst>
              </p:cNvPr>
              <p:cNvSpPr/>
              <p:nvPr/>
            </p:nvSpPr>
            <p:spPr>
              <a:xfrm rot="16200000">
                <a:off x="7203510" y="3044311"/>
                <a:ext cx="771834" cy="978057"/>
              </a:xfrm>
              <a:prstGeom prst="rightArrow">
                <a:avLst>
                  <a:gd name="adj1" fmla="val 66510"/>
                  <a:gd name="adj2" fmla="val 19988"/>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4" name="Flèche : droite 23">
                <a:extLst>
                  <a:ext uri="{FF2B5EF4-FFF2-40B4-BE49-F238E27FC236}">
                    <a16:creationId xmlns:a16="http://schemas.microsoft.com/office/drawing/2014/main" id="{7B24C8DD-EF39-4FDE-B943-BED248B65C44}"/>
                  </a:ext>
                </a:extLst>
              </p:cNvPr>
              <p:cNvSpPr/>
              <p:nvPr/>
            </p:nvSpPr>
            <p:spPr>
              <a:xfrm rot="16200000">
                <a:off x="6196268" y="3290909"/>
                <a:ext cx="783488" cy="452053"/>
              </a:xfrm>
              <a:prstGeom prst="rightArrow">
                <a:avLst>
                  <a:gd name="adj1" fmla="val 69740"/>
                  <a:gd name="adj2" fmla="val 54465"/>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25" name="Rectangle 24">
                <a:extLst>
                  <a:ext uri="{FF2B5EF4-FFF2-40B4-BE49-F238E27FC236}">
                    <a16:creationId xmlns:a16="http://schemas.microsoft.com/office/drawing/2014/main" id="{D17E5A02-D6B8-4C71-A006-617E14B37F43}"/>
                  </a:ext>
                </a:extLst>
              </p:cNvPr>
              <p:cNvSpPr/>
              <p:nvPr/>
            </p:nvSpPr>
            <p:spPr>
              <a:xfrm>
                <a:off x="4551430" y="3908994"/>
                <a:ext cx="3824864" cy="1046115"/>
              </a:xfrm>
              <a:prstGeom prst="rect">
                <a:avLst/>
              </a:prstGeom>
              <a:blipFill dpi="0" rotWithShape="1">
                <a:blip r:embed="rId4" cstate="screen">
                  <a:alphaModFix amt="45000"/>
                  <a:extLst>
                    <a:ext uri="{28A0092B-C50C-407E-A947-70E740481C1C}">
                      <a14:useLocalDpi xmlns:a14="http://schemas.microsoft.com/office/drawing/2010/main"/>
                    </a:ext>
                  </a:extLst>
                </a:blip>
                <a:srcRect/>
                <a:stretch>
                  <a:fillRect l="-1" t="-8347" r="-4138" b="-67673"/>
                </a:stretch>
              </a:blipFill>
              <a:ln w="19050">
                <a:solidFill>
                  <a:schemeClr val="tx1">
                    <a:lumMod val="50000"/>
                    <a:lumOff val="50000"/>
                  </a:schemeClr>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26" name="Connecteur droit 25">
                <a:extLst>
                  <a:ext uri="{FF2B5EF4-FFF2-40B4-BE49-F238E27FC236}">
                    <a16:creationId xmlns:a16="http://schemas.microsoft.com/office/drawing/2014/main" id="{288028B0-FC68-40E0-B06A-5BDDC5685D27}"/>
                  </a:ext>
                </a:extLst>
              </p:cNvPr>
              <p:cNvCxnSpPr>
                <a:cxnSpLocks/>
              </p:cNvCxnSpPr>
              <p:nvPr/>
            </p:nvCxnSpPr>
            <p:spPr>
              <a:xfrm flipV="1">
                <a:off x="4552546" y="3898520"/>
                <a:ext cx="3824866" cy="10369"/>
              </a:xfrm>
              <a:prstGeom prst="line">
                <a:avLst/>
              </a:prstGeom>
              <a:blipFill dpi="0" rotWithShape="1">
                <a:blip r:embed="rId4">
                  <a:alphaModFix amt="45000"/>
                </a:blip>
                <a:srcRect/>
                <a:stretch>
                  <a:fillRect/>
                </a:stretch>
              </a:blipFill>
              <a:ln w="57150">
                <a:solidFill>
                  <a:schemeClr val="tx1"/>
                </a:solidFill>
                <a:prstDash val="sysDash"/>
              </a:ln>
              <a:effectLst/>
            </p:spPr>
            <p:style>
              <a:lnRef idx="1">
                <a:schemeClr val="accent1"/>
              </a:lnRef>
              <a:fillRef idx="3">
                <a:schemeClr val="accent1"/>
              </a:fillRef>
              <a:effectRef idx="2">
                <a:schemeClr val="accent1"/>
              </a:effectRef>
              <a:fontRef idx="minor">
                <a:schemeClr val="lt1"/>
              </a:fontRef>
            </p:style>
          </p:cxnSp>
        </p:grpSp>
        <p:sp>
          <p:nvSpPr>
            <p:cNvPr id="14" name="ZoneTexte 13">
              <a:extLst>
                <a:ext uri="{FF2B5EF4-FFF2-40B4-BE49-F238E27FC236}">
                  <a16:creationId xmlns:a16="http://schemas.microsoft.com/office/drawing/2014/main" id="{A2599C0E-0163-4368-87A9-820A9CE21F7E}"/>
                </a:ext>
              </a:extLst>
            </p:cNvPr>
            <p:cNvSpPr txBox="1"/>
            <p:nvPr/>
          </p:nvSpPr>
          <p:spPr>
            <a:xfrm>
              <a:off x="5378548" y="3755490"/>
              <a:ext cx="926912" cy="400110"/>
            </a:xfrm>
            <a:prstGeom prst="rect">
              <a:avLst/>
            </a:prstGeom>
            <a:noFill/>
          </p:spPr>
          <p:txBody>
            <a:bodyPr wrap="square">
              <a:spAutoFit/>
            </a:bodyPr>
            <a:lstStyle/>
            <a:p>
              <a:r>
                <a:rPr lang="fr-FR" sz="2000" b="1" dirty="0"/>
                <a:t>1</a:t>
              </a:r>
            </a:p>
          </p:txBody>
        </p:sp>
        <p:sp>
          <p:nvSpPr>
            <p:cNvPr id="15" name="ZoneTexte 14">
              <a:extLst>
                <a:ext uri="{FF2B5EF4-FFF2-40B4-BE49-F238E27FC236}">
                  <a16:creationId xmlns:a16="http://schemas.microsoft.com/office/drawing/2014/main" id="{A24FC7BA-6197-472D-9934-42386DE9F01A}"/>
                </a:ext>
              </a:extLst>
            </p:cNvPr>
            <p:cNvSpPr txBox="1"/>
            <p:nvPr/>
          </p:nvSpPr>
          <p:spPr>
            <a:xfrm>
              <a:off x="6557512" y="3773242"/>
              <a:ext cx="926912" cy="400110"/>
            </a:xfrm>
            <a:prstGeom prst="rect">
              <a:avLst/>
            </a:prstGeom>
            <a:noFill/>
          </p:spPr>
          <p:txBody>
            <a:bodyPr wrap="square">
              <a:spAutoFit/>
            </a:bodyPr>
            <a:lstStyle/>
            <a:p>
              <a:r>
                <a:rPr lang="fr-FR" sz="2000" b="1" dirty="0"/>
                <a:t>2</a:t>
              </a:r>
            </a:p>
          </p:txBody>
        </p:sp>
        <p:sp>
          <p:nvSpPr>
            <p:cNvPr id="16" name="ZoneTexte 15">
              <a:extLst>
                <a:ext uri="{FF2B5EF4-FFF2-40B4-BE49-F238E27FC236}">
                  <a16:creationId xmlns:a16="http://schemas.microsoft.com/office/drawing/2014/main" id="{91F5F7BE-E7CE-4320-B995-FB84E10826AB}"/>
                </a:ext>
              </a:extLst>
            </p:cNvPr>
            <p:cNvSpPr txBox="1"/>
            <p:nvPr/>
          </p:nvSpPr>
          <p:spPr>
            <a:xfrm>
              <a:off x="7577152" y="3830530"/>
              <a:ext cx="926912" cy="369332"/>
            </a:xfrm>
            <a:prstGeom prst="rect">
              <a:avLst/>
            </a:prstGeom>
            <a:noFill/>
          </p:spPr>
          <p:txBody>
            <a:bodyPr wrap="square">
              <a:spAutoFit/>
            </a:bodyPr>
            <a:lstStyle/>
            <a:p>
              <a:r>
                <a:rPr lang="fr-FR" b="1" dirty="0">
                  <a:solidFill>
                    <a:schemeClr val="bg1"/>
                  </a:solidFill>
                </a:rPr>
                <a:t>3</a:t>
              </a:r>
            </a:p>
          </p:txBody>
        </p:sp>
        <p:sp>
          <p:nvSpPr>
            <p:cNvPr id="17" name="ZoneTexte 16">
              <a:extLst>
                <a:ext uri="{FF2B5EF4-FFF2-40B4-BE49-F238E27FC236}">
                  <a16:creationId xmlns:a16="http://schemas.microsoft.com/office/drawing/2014/main" id="{2F623054-C3BE-4678-AA73-615467CFF8A5}"/>
                </a:ext>
              </a:extLst>
            </p:cNvPr>
            <p:cNvSpPr txBox="1"/>
            <p:nvPr/>
          </p:nvSpPr>
          <p:spPr>
            <a:xfrm>
              <a:off x="4641880" y="4409145"/>
              <a:ext cx="4106299" cy="707886"/>
            </a:xfrm>
            <a:prstGeom prst="rect">
              <a:avLst/>
            </a:prstGeom>
            <a:noFill/>
          </p:spPr>
          <p:txBody>
            <a:bodyPr wrap="square" rtlCol="0">
              <a:spAutoFit/>
            </a:bodyPr>
            <a:lstStyle/>
            <a:p>
              <a:pPr algn="ctr"/>
              <a:r>
                <a:rPr lang="fr-FR" sz="2400" dirty="0"/>
                <a:t>Système Terre</a:t>
              </a:r>
              <a:br>
                <a:rPr lang="fr-FR" sz="1600" dirty="0"/>
              </a:br>
              <a:r>
                <a:rPr lang="fr-FR" sz="1600" dirty="0"/>
                <a:t>(Terre </a:t>
              </a:r>
              <a:r>
                <a:rPr lang="fr-FR" sz="1600" b="1" dirty="0"/>
                <a:t>+</a:t>
              </a:r>
              <a:r>
                <a:rPr lang="fr-FR" sz="1600" dirty="0"/>
                <a:t> atmosphère)</a:t>
              </a:r>
              <a:endParaRPr lang="fr-FR" sz="2800" dirty="0"/>
            </a:p>
          </p:txBody>
        </p:sp>
        <p:sp>
          <p:nvSpPr>
            <p:cNvPr id="19" name="ZoneTexte 18">
              <a:extLst>
                <a:ext uri="{FF2B5EF4-FFF2-40B4-BE49-F238E27FC236}">
                  <a16:creationId xmlns:a16="http://schemas.microsoft.com/office/drawing/2014/main" id="{245E1B14-E0FA-48B4-8BDB-9CFFB0E8C3C7}"/>
                </a:ext>
              </a:extLst>
            </p:cNvPr>
            <p:cNvSpPr txBox="1"/>
            <p:nvPr/>
          </p:nvSpPr>
          <p:spPr>
            <a:xfrm>
              <a:off x="4669435" y="3115150"/>
              <a:ext cx="915635" cy="400110"/>
            </a:xfrm>
            <a:prstGeom prst="rect">
              <a:avLst/>
            </a:prstGeom>
            <a:noFill/>
          </p:spPr>
          <p:txBody>
            <a:bodyPr wrap="none" rtlCol="0">
              <a:spAutoFit/>
            </a:bodyPr>
            <a:lstStyle/>
            <a:p>
              <a:r>
                <a:rPr lang="fr-FR" sz="2000" dirty="0" err="1"/>
                <a:t>Espace</a:t>
              </a:r>
              <a:endParaRPr lang="fr-FR" sz="2000" dirty="0"/>
            </a:p>
          </p:txBody>
        </p:sp>
      </p:grpSp>
      <p:sp>
        <p:nvSpPr>
          <p:cNvPr id="3" name="Rectangle 2">
            <a:extLst>
              <a:ext uri="{FF2B5EF4-FFF2-40B4-BE49-F238E27FC236}">
                <a16:creationId xmlns:a16="http://schemas.microsoft.com/office/drawing/2014/main" id="{C4A215E5-0BF6-4C7E-9396-9FE58CD570E3}"/>
              </a:ext>
            </a:extLst>
          </p:cNvPr>
          <p:cNvSpPr/>
          <p:nvPr/>
        </p:nvSpPr>
        <p:spPr>
          <a:xfrm>
            <a:off x="4797459" y="358285"/>
            <a:ext cx="4137749" cy="2246769"/>
          </a:xfrm>
          <a:prstGeom prst="rect">
            <a:avLst/>
          </a:prstGeom>
          <a:ln>
            <a:noFill/>
          </a:ln>
        </p:spPr>
        <p:txBody>
          <a:bodyPr wrap="square">
            <a:spAutoFit/>
          </a:bodyPr>
          <a:lstStyle/>
          <a:p>
            <a:r>
              <a:rPr lang="fr-FR" sz="2000" b="1" dirty="0">
                <a:ea typeface="Calibri" panose="020F0502020204030204" pitchFamily="34" charset="0"/>
              </a:rPr>
              <a:t>Quelles influences possibles du CO</a:t>
            </a:r>
            <a:r>
              <a:rPr lang="fr-FR" sz="2000" b="1" baseline="-25000" dirty="0">
                <a:ea typeface="Calibri" panose="020F0502020204030204" pitchFamily="34" charset="0"/>
              </a:rPr>
              <a:t>2</a:t>
            </a:r>
            <a:r>
              <a:rPr lang="fr-FR" sz="2000" b="1" dirty="0">
                <a:ea typeface="Calibri" panose="020F0502020204030204" pitchFamily="34" charset="0"/>
              </a:rPr>
              <a:t> sur le bilan des rayonnements du système Terre ?</a:t>
            </a:r>
          </a:p>
          <a:p>
            <a:endParaRPr lang="fr-FR" sz="2000" b="1" dirty="0">
              <a:solidFill>
                <a:srgbClr val="FF0000"/>
              </a:solidFill>
              <a:ea typeface="Calibri" panose="020F0502020204030204" pitchFamily="34" charset="0"/>
            </a:endParaRPr>
          </a:p>
          <a:p>
            <a:r>
              <a:rPr lang="fr-FR" sz="2000" b="1" dirty="0">
                <a:solidFill>
                  <a:srgbClr val="FF0000"/>
                </a:solidFill>
                <a:ea typeface="Calibri" panose="020F0502020204030204" pitchFamily="34" charset="0"/>
              </a:rPr>
              <a:t>=&gt; Influence du CO</a:t>
            </a:r>
            <a:r>
              <a:rPr lang="fr-FR" sz="2000" b="1" baseline="-25000" dirty="0">
                <a:solidFill>
                  <a:srgbClr val="FF0000"/>
                </a:solidFill>
                <a:ea typeface="Calibri" panose="020F0502020204030204" pitchFamily="34" charset="0"/>
              </a:rPr>
              <a:t>2</a:t>
            </a:r>
            <a:r>
              <a:rPr lang="fr-FR" sz="2000" b="1" dirty="0">
                <a:solidFill>
                  <a:srgbClr val="FF0000"/>
                </a:solidFill>
                <a:ea typeface="Calibri" panose="020F0502020204030204" pitchFamily="34" charset="0"/>
              </a:rPr>
              <a:t> sur le rayonnement infrarouge sortant </a:t>
            </a:r>
            <a:br>
              <a:rPr lang="fr-FR" sz="2000" b="1" dirty="0">
                <a:solidFill>
                  <a:srgbClr val="FF0000"/>
                </a:solidFill>
                <a:ea typeface="Calibri" panose="020F0502020204030204" pitchFamily="34" charset="0"/>
              </a:rPr>
            </a:br>
            <a:r>
              <a:rPr lang="fr-FR" sz="2000" b="1" dirty="0">
                <a:solidFill>
                  <a:srgbClr val="FF0000"/>
                </a:solidFill>
                <a:ea typeface="Calibri" panose="020F0502020204030204" pitchFamily="34" charset="0"/>
              </a:rPr>
              <a:t>du système Terre (3) ?</a:t>
            </a:r>
          </a:p>
        </p:txBody>
      </p:sp>
      <p:sp>
        <p:nvSpPr>
          <p:cNvPr id="8" name="Ellipse 7">
            <a:extLst>
              <a:ext uri="{FF2B5EF4-FFF2-40B4-BE49-F238E27FC236}">
                <a16:creationId xmlns:a16="http://schemas.microsoft.com/office/drawing/2014/main" id="{90A07CBD-573C-4837-90F1-119AD580032C}"/>
              </a:ext>
            </a:extLst>
          </p:cNvPr>
          <p:cNvSpPr/>
          <p:nvPr/>
        </p:nvSpPr>
        <p:spPr>
          <a:xfrm>
            <a:off x="3054799" y="560217"/>
            <a:ext cx="1287760" cy="1058637"/>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7" name="Espace réservé du numéro de diapositive 1">
            <a:extLst>
              <a:ext uri="{FF2B5EF4-FFF2-40B4-BE49-F238E27FC236}">
                <a16:creationId xmlns:a16="http://schemas.microsoft.com/office/drawing/2014/main" id="{4030137D-FE3D-4F9A-A7E5-303FB290D189}"/>
              </a:ext>
            </a:extLst>
          </p:cNvPr>
          <p:cNvSpPr>
            <a:spLocks noGrp="1"/>
          </p:cNvSpPr>
          <p:nvPr>
            <p:ph type="sldNum" sz="quarter" idx="12"/>
          </p:nvPr>
        </p:nvSpPr>
        <p:spPr>
          <a:xfrm>
            <a:off x="8496300" y="53975"/>
            <a:ext cx="533400" cy="381000"/>
          </a:xfrm>
        </p:spPr>
        <p:txBody>
          <a:bodyPr/>
          <a:lstStyle/>
          <a:p>
            <a:fld id="{A119A2D2-2489-4E43-B993-28AA332CFD17}" type="slidenum">
              <a:rPr lang="fr-FR" smtClean="0"/>
              <a:pPr/>
              <a:t>28</a:t>
            </a:fld>
            <a:endParaRPr lang="fr-FR" dirty="0"/>
          </a:p>
        </p:txBody>
      </p:sp>
      <mc:AlternateContent xmlns:mc="http://schemas.openxmlformats.org/markup-compatibility/2006" xmlns:a14="http://schemas.microsoft.com/office/drawing/2010/main">
        <mc:Choice Requires="a14">
          <p:sp>
            <p:nvSpPr>
              <p:cNvPr id="41" name="ZoneTexte 40">
                <a:extLst>
                  <a:ext uri="{FF2B5EF4-FFF2-40B4-BE49-F238E27FC236}">
                    <a16:creationId xmlns:a16="http://schemas.microsoft.com/office/drawing/2014/main" id="{8AE80980-3D90-4CD3-BDAF-179F8661FEB7}"/>
                  </a:ext>
                </a:extLst>
              </p:cNvPr>
              <p:cNvSpPr txBox="1"/>
              <p:nvPr/>
            </p:nvSpPr>
            <p:spPr>
              <a:xfrm>
                <a:off x="432514" y="2087066"/>
                <a:ext cx="1238492" cy="477054"/>
              </a:xfrm>
              <a:prstGeom prst="rect">
                <a:avLst/>
              </a:prstGeom>
              <a:noFill/>
            </p:spPr>
            <p:txBody>
              <a:bodyPr wrap="square" rtlCol="0">
                <a:spAutoFit/>
              </a:bodyPr>
              <a:lstStyle/>
              <a:p>
                <a:pPr algn="ctr"/>
                <a:r>
                  <a:rPr lang="fr-FR" sz="500" b="1" dirty="0">
                    <a:solidFill>
                      <a:schemeClr val="tx1"/>
                    </a:solidFill>
                    <a:effectLst>
                      <a:outerShdw blurRad="38100" dist="38100" dir="2700000" algn="tl">
                        <a:srgbClr val="000000">
                          <a:alpha val="43137"/>
                        </a:srgbClr>
                      </a:outerShdw>
                    </a:effectLst>
                  </a:rPr>
                  <a:t>  </a:t>
                </a:r>
                <a:br>
                  <a:rPr lang="fr-FR" sz="3200" b="1" dirty="0">
                    <a:solidFill>
                      <a:schemeClr val="tx1"/>
                    </a:solidFill>
                    <a:effectLst>
                      <a:outerShdw blurRad="38100" dist="38100" dir="2700000" algn="tl">
                        <a:srgbClr val="000000">
                          <a:alpha val="43137"/>
                        </a:srgbClr>
                      </a:outerShdw>
                    </a:effectLst>
                  </a:rPr>
                </a:br>
                <a14:m>
                  <m:oMath xmlns:m="http://schemas.openxmlformats.org/officeDocument/2006/math">
                    <m:r>
                      <a:rPr lang="fr-FR" sz="2000" b="1" i="1" smtClean="0">
                        <a:solidFill>
                          <a:schemeClr val="tx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oMath>
                </a14:m>
                <a:r>
                  <a:rPr lang="fr-FR" sz="2000" b="1" dirty="0">
                    <a:solidFill>
                      <a:schemeClr val="tx1"/>
                    </a:solidFill>
                    <a:effectLst>
                      <a:outerShdw blurRad="38100" dist="38100" dir="2700000" algn="tl">
                        <a:srgbClr val="000000">
                          <a:alpha val="43137"/>
                        </a:srgbClr>
                      </a:outerShdw>
                    </a:effectLst>
                  </a:rPr>
                  <a:t>  15°C</a:t>
                </a:r>
                <a:endParaRPr lang="fr-FR" sz="2800" b="1" dirty="0">
                  <a:solidFill>
                    <a:schemeClr val="tx1"/>
                  </a:solidFill>
                  <a:effectLst>
                    <a:outerShdw blurRad="38100" dist="38100" dir="2700000" algn="tl">
                      <a:srgbClr val="000000">
                        <a:alpha val="43137"/>
                      </a:srgbClr>
                    </a:outerShdw>
                  </a:effectLst>
                </a:endParaRPr>
              </a:p>
            </p:txBody>
          </p:sp>
        </mc:Choice>
        <mc:Fallback xmlns="">
          <p:sp>
            <p:nvSpPr>
              <p:cNvPr id="41" name="ZoneTexte 40">
                <a:extLst>
                  <a:ext uri="{FF2B5EF4-FFF2-40B4-BE49-F238E27FC236}">
                    <a16:creationId xmlns:a16="http://schemas.microsoft.com/office/drawing/2014/main" id="{8AE80980-3D90-4CD3-BDAF-179F8661FEB7}"/>
                  </a:ext>
                </a:extLst>
              </p:cNvPr>
              <p:cNvSpPr txBox="1">
                <a:spLocks noRot="1" noChangeAspect="1" noMove="1" noResize="1" noEditPoints="1" noAdjustHandles="1" noChangeArrowheads="1" noChangeShapeType="1" noTextEdit="1"/>
              </p:cNvSpPr>
              <p:nvPr/>
            </p:nvSpPr>
            <p:spPr>
              <a:xfrm>
                <a:off x="432514" y="2087066"/>
                <a:ext cx="1238492" cy="477054"/>
              </a:xfrm>
              <a:prstGeom prst="rect">
                <a:avLst/>
              </a:prstGeom>
              <a:blipFill>
                <a:blip r:embed="rId5"/>
                <a:stretch>
                  <a:fillRect b="-27848"/>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42" name="ZoneTexte 41">
                <a:extLst>
                  <a:ext uri="{FF2B5EF4-FFF2-40B4-BE49-F238E27FC236}">
                    <a16:creationId xmlns:a16="http://schemas.microsoft.com/office/drawing/2014/main" id="{FB7AA332-5949-453D-9A6B-A01C58711359}"/>
                  </a:ext>
                </a:extLst>
              </p:cNvPr>
              <p:cNvSpPr txBox="1"/>
              <p:nvPr/>
            </p:nvSpPr>
            <p:spPr>
              <a:xfrm>
                <a:off x="474605" y="1537606"/>
                <a:ext cx="1238492" cy="477054"/>
              </a:xfrm>
              <a:prstGeom prst="rect">
                <a:avLst/>
              </a:prstGeom>
              <a:noFill/>
            </p:spPr>
            <p:txBody>
              <a:bodyPr wrap="square" rtlCol="0">
                <a:spAutoFit/>
              </a:bodyPr>
              <a:lstStyle/>
              <a:p>
                <a:pPr algn="ctr"/>
                <a:r>
                  <a:rPr lang="fr-FR" sz="500" b="1" dirty="0">
                    <a:solidFill>
                      <a:schemeClr val="tx1"/>
                    </a:solidFill>
                    <a:effectLst>
                      <a:outerShdw blurRad="38100" dist="38100" dir="2700000" algn="tl">
                        <a:srgbClr val="000000">
                          <a:alpha val="43137"/>
                        </a:srgbClr>
                      </a:outerShdw>
                    </a:effectLst>
                  </a:rPr>
                  <a:t>  </a:t>
                </a:r>
                <a:br>
                  <a:rPr lang="fr-FR" sz="3200" b="1" dirty="0">
                    <a:solidFill>
                      <a:schemeClr val="tx1"/>
                    </a:solidFill>
                    <a:effectLst>
                      <a:outerShdw blurRad="38100" dist="38100" dir="2700000" algn="tl">
                        <a:srgbClr val="000000">
                          <a:alpha val="43137"/>
                        </a:srgbClr>
                      </a:outerShdw>
                    </a:effectLst>
                  </a:rPr>
                </a:br>
                <a14:m>
                  <m:oMath xmlns:m="http://schemas.openxmlformats.org/officeDocument/2006/math">
                    <m:r>
                      <a:rPr lang="fr-FR" sz="2000" b="1" i="1" smtClean="0">
                        <a:solidFill>
                          <a:schemeClr val="tx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oMath>
                </a14:m>
                <a:r>
                  <a:rPr lang="fr-FR" sz="2000" b="1" dirty="0">
                    <a:solidFill>
                      <a:schemeClr val="tx1"/>
                    </a:solidFill>
                    <a:effectLst>
                      <a:outerShdw blurRad="38100" dist="38100" dir="2700000" algn="tl">
                        <a:srgbClr val="000000">
                          <a:alpha val="43137"/>
                        </a:srgbClr>
                      </a:outerShdw>
                    </a:effectLst>
                  </a:rPr>
                  <a:t> -20°C</a:t>
                </a:r>
                <a:endParaRPr lang="fr-FR" sz="2800" b="1" dirty="0">
                  <a:solidFill>
                    <a:schemeClr val="tx1"/>
                  </a:solidFill>
                  <a:effectLst>
                    <a:outerShdw blurRad="38100" dist="38100" dir="2700000" algn="tl">
                      <a:srgbClr val="000000">
                        <a:alpha val="43137"/>
                      </a:srgbClr>
                    </a:outerShdw>
                  </a:effectLst>
                </a:endParaRPr>
              </a:p>
            </p:txBody>
          </p:sp>
        </mc:Choice>
        <mc:Fallback xmlns="">
          <p:sp>
            <p:nvSpPr>
              <p:cNvPr id="42" name="ZoneTexte 41">
                <a:extLst>
                  <a:ext uri="{FF2B5EF4-FFF2-40B4-BE49-F238E27FC236}">
                    <a16:creationId xmlns:a16="http://schemas.microsoft.com/office/drawing/2014/main" id="{FB7AA332-5949-453D-9A6B-A01C58711359}"/>
                  </a:ext>
                </a:extLst>
              </p:cNvPr>
              <p:cNvSpPr txBox="1">
                <a:spLocks noRot="1" noChangeAspect="1" noMove="1" noResize="1" noEditPoints="1" noAdjustHandles="1" noChangeArrowheads="1" noChangeShapeType="1" noTextEdit="1"/>
              </p:cNvSpPr>
              <p:nvPr/>
            </p:nvSpPr>
            <p:spPr>
              <a:xfrm>
                <a:off x="474605" y="1537606"/>
                <a:ext cx="1238492" cy="477054"/>
              </a:xfrm>
              <a:prstGeom prst="rect">
                <a:avLst/>
              </a:prstGeom>
              <a:blipFill>
                <a:blip r:embed="rId6"/>
                <a:stretch>
                  <a:fillRect b="-29487"/>
                </a:stretch>
              </a:blipFill>
            </p:spPr>
            <p:txBody>
              <a:bodyPr/>
              <a:lstStyle/>
              <a:p>
                <a:r>
                  <a:rPr lang="fr-FR">
                    <a:noFill/>
                  </a:rPr>
                  <a:t> </a:t>
                </a:r>
              </a:p>
            </p:txBody>
          </p:sp>
        </mc:Fallback>
      </mc:AlternateContent>
      <p:grpSp>
        <p:nvGrpSpPr>
          <p:cNvPr id="50" name="Groupe 49">
            <a:extLst>
              <a:ext uri="{FF2B5EF4-FFF2-40B4-BE49-F238E27FC236}">
                <a16:creationId xmlns:a16="http://schemas.microsoft.com/office/drawing/2014/main" id="{FAE008A7-324C-4E54-9384-E16D38795EBC}"/>
              </a:ext>
            </a:extLst>
          </p:cNvPr>
          <p:cNvGrpSpPr/>
          <p:nvPr/>
        </p:nvGrpSpPr>
        <p:grpSpPr>
          <a:xfrm>
            <a:off x="4193160" y="3169305"/>
            <a:ext cx="4950841" cy="3713131"/>
            <a:chOff x="4178461" y="3133846"/>
            <a:chExt cx="4965539" cy="3724154"/>
          </a:xfrm>
        </p:grpSpPr>
        <p:pic>
          <p:nvPicPr>
            <p:cNvPr id="51" name="Image 50">
              <a:extLst>
                <a:ext uri="{FF2B5EF4-FFF2-40B4-BE49-F238E27FC236}">
                  <a16:creationId xmlns:a16="http://schemas.microsoft.com/office/drawing/2014/main" id="{D989E5D2-0DF7-41AD-84BE-2908A2AA2E0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178461" y="3133846"/>
              <a:ext cx="4965539" cy="3724154"/>
            </a:xfrm>
            <a:prstGeom prst="rect">
              <a:avLst/>
            </a:prstGeom>
          </p:spPr>
        </p:pic>
        <mc:AlternateContent xmlns:mc="http://schemas.openxmlformats.org/markup-compatibility/2006" xmlns:a14="http://schemas.microsoft.com/office/drawing/2010/main">
          <mc:Choice Requires="a14">
            <p:sp>
              <p:nvSpPr>
                <p:cNvPr id="52" name="Rectangle 51">
                  <a:extLst>
                    <a:ext uri="{FF2B5EF4-FFF2-40B4-BE49-F238E27FC236}">
                      <a16:creationId xmlns:a16="http://schemas.microsoft.com/office/drawing/2014/main" id="{6864DB58-CBFB-4A2C-9A02-178D8CF0CD22}"/>
                    </a:ext>
                  </a:extLst>
                </p:cNvPr>
                <p:cNvSpPr/>
                <p:nvPr/>
              </p:nvSpPr>
              <p:spPr>
                <a:xfrm flipH="1">
                  <a:off x="7237478" y="4054637"/>
                  <a:ext cx="1108386" cy="937071"/>
                </a:xfrm>
                <a:prstGeom prst="rect">
                  <a:avLst/>
                </a:prstGeom>
              </p:spPr>
              <p:txBody>
                <a:bodyPr wrap="square">
                  <a:spAutoFit/>
                </a:bodyPr>
                <a:lstStyle/>
                <a:p>
                  <a:pPr algn="ctr"/>
                  <a14:m>
                    <m:oMath xmlns:m="http://schemas.openxmlformats.org/officeDocument/2006/math">
                      <m:r>
                        <a:rPr lang="fr-FR" sz="2400" b="1" i="1"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𝑪</m:t>
                      </m:r>
                      <m:sSub>
                        <m:sSubPr>
                          <m:ctrlPr>
                            <a:rPr lang="fr-FR" sz="2400" b="1" i="1">
                              <a:solidFill>
                                <a:schemeClr val="bg1"/>
                              </a:solidFill>
                              <a:latin typeface="Cambria Math" panose="02040503050406030204" pitchFamily="18" charset="0"/>
                            </a:rPr>
                          </m:ctrlPr>
                        </m:sSubPr>
                        <m:e>
                          <m:r>
                            <a:rPr lang="fr-FR" sz="2400" b="1" i="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𝑶</m:t>
                          </m:r>
                        </m:e>
                        <m:sub>
                          <m:r>
                            <a:rPr lang="fr-FR" sz="2400" b="1" i="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𝟐</m:t>
                          </m:r>
                        </m:sub>
                      </m:sSub>
                    </m:oMath>
                  </a14:m>
                  <a:r>
                    <a:rPr lang="fr-FR" sz="2400" b="1" dirty="0">
                      <a:solidFill>
                        <a:schemeClr val="bg1"/>
                      </a:solidFill>
                      <a:ea typeface="Times New Roman" panose="02020603050405020304" pitchFamily="18" charset="0"/>
                    </a:rPr>
                    <a:t> </a:t>
                  </a:r>
                  <a:r>
                    <a:rPr lang="fr-FR" sz="1400" dirty="0">
                      <a:solidFill>
                        <a:schemeClr val="bg1"/>
                      </a:solidFill>
                      <a:ea typeface="Times New Roman" panose="02020603050405020304" pitchFamily="18" charset="0"/>
                    </a:rPr>
                    <a:t>(100%)</a:t>
                  </a:r>
                  <a:endParaRPr lang="fr-FR" sz="2400" dirty="0">
                    <a:solidFill>
                      <a:schemeClr val="bg1"/>
                    </a:solidFill>
                    <a:ea typeface="Times New Roman" panose="02020603050405020304" pitchFamily="18" charset="0"/>
                  </a:endParaRPr>
                </a:p>
                <a:p>
                  <a:pPr algn="ctr"/>
                  <a:r>
                    <a:rPr lang="fr-FR" sz="300" b="1" dirty="0">
                      <a:solidFill>
                        <a:schemeClr val="bg1"/>
                      </a:solidFill>
                      <a:ea typeface="Times New Roman" panose="02020603050405020304" pitchFamily="18" charset="0"/>
                    </a:rPr>
                    <a:t> </a:t>
                  </a:r>
                  <a:br>
                    <a:rPr lang="fr-FR" sz="2400" b="1" dirty="0">
                      <a:solidFill>
                        <a:schemeClr val="bg1"/>
                      </a:solidFill>
                      <a:ea typeface="Times New Roman" panose="02020603050405020304" pitchFamily="18" charset="0"/>
                    </a:rPr>
                  </a:br>
                  <a:r>
                    <a:rPr lang="fr-FR" sz="2000" b="1" dirty="0">
                      <a:solidFill>
                        <a:schemeClr val="bg1"/>
                      </a:solidFill>
                      <a:ea typeface="Times New Roman" panose="02020603050405020304" pitchFamily="18" charset="0"/>
                    </a:rPr>
                    <a:t>5°C </a:t>
                  </a:r>
                  <a:endParaRPr lang="fr-FR" sz="2000" b="1" dirty="0">
                    <a:solidFill>
                      <a:schemeClr val="bg1"/>
                    </a:solidFill>
                  </a:endParaRPr>
                </a:p>
              </p:txBody>
            </p:sp>
          </mc:Choice>
          <mc:Fallback xmlns="">
            <p:sp>
              <p:nvSpPr>
                <p:cNvPr id="52" name="Rectangle 51">
                  <a:extLst>
                    <a:ext uri="{FF2B5EF4-FFF2-40B4-BE49-F238E27FC236}">
                      <a16:creationId xmlns:a16="http://schemas.microsoft.com/office/drawing/2014/main" id="{6864DB58-CBFB-4A2C-9A02-178D8CF0CD22}"/>
                    </a:ext>
                  </a:extLst>
                </p:cNvPr>
                <p:cNvSpPr>
                  <a:spLocks noRot="1" noChangeAspect="1" noMove="1" noResize="1" noEditPoints="1" noAdjustHandles="1" noChangeArrowheads="1" noChangeShapeType="1" noTextEdit="1"/>
                </p:cNvSpPr>
                <p:nvPr/>
              </p:nvSpPr>
              <p:spPr>
                <a:xfrm flipH="1">
                  <a:off x="7237478" y="4054637"/>
                  <a:ext cx="1108386" cy="937071"/>
                </a:xfrm>
                <a:prstGeom prst="rect">
                  <a:avLst/>
                </a:prstGeom>
                <a:blipFill>
                  <a:blip r:embed="rId8"/>
                  <a:stretch>
                    <a:fillRect b="-20915"/>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53" name="ZoneTexte 52">
                  <a:extLst>
                    <a:ext uri="{FF2B5EF4-FFF2-40B4-BE49-F238E27FC236}">
                      <a16:creationId xmlns:a16="http://schemas.microsoft.com/office/drawing/2014/main" id="{690B68AE-91D4-4FF0-BA36-23A55D398984}"/>
                    </a:ext>
                  </a:extLst>
                </p:cNvPr>
                <p:cNvSpPr txBox="1"/>
                <p:nvPr/>
              </p:nvSpPr>
              <p:spPr>
                <a:xfrm>
                  <a:off x="5084826" y="4058797"/>
                  <a:ext cx="1238492" cy="965043"/>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fr-FR" sz="2400" b="1" i="1" dirty="0" smtClean="0">
                            <a:solidFill>
                              <a:schemeClr val="bg1"/>
                            </a:solidFill>
                            <a:latin typeface="Cambria Math" panose="02040503050406030204" pitchFamily="18" charset="0"/>
                          </a:rPr>
                          <m:t>𝑨𝒊𝒓</m:t>
                        </m:r>
                        <m:r>
                          <a:rPr lang="fr-FR" sz="2400" b="1" i="1" dirty="0" smtClean="0">
                            <a:solidFill>
                              <a:schemeClr val="bg1"/>
                            </a:solidFill>
                            <a:latin typeface="Cambria Math" panose="02040503050406030204" pitchFamily="18" charset="0"/>
                          </a:rPr>
                          <m:t> </m:t>
                        </m:r>
                      </m:oMath>
                    </m:oMathPara>
                  </a14:m>
                  <a:br>
                    <a:rPr lang="fr-FR" sz="2400" b="1" dirty="0">
                      <a:solidFill>
                        <a:schemeClr val="bg1"/>
                      </a:solidFill>
                    </a:rPr>
                  </a:br>
                  <a:r>
                    <a:rPr lang="fr-FR" sz="1400" dirty="0">
                      <a:solidFill>
                        <a:schemeClr val="bg1"/>
                      </a:solidFill>
                    </a:rPr>
                    <a:t>(0,04% </a:t>
                  </a:r>
                  <a14:m>
                    <m:oMath xmlns:m="http://schemas.openxmlformats.org/officeDocument/2006/math">
                      <m:r>
                        <a:rPr lang="fr-FR" sz="1400" b="0" i="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𝐶</m:t>
                      </m:r>
                      <m:sSub>
                        <m:sSubPr>
                          <m:ctrlPr>
                            <a:rPr lang="fr-FR" sz="1400" i="1">
                              <a:solidFill>
                                <a:schemeClr val="bg1"/>
                              </a:solidFill>
                              <a:latin typeface="Cambria Math" panose="02040503050406030204" pitchFamily="18" charset="0"/>
                            </a:rPr>
                          </m:ctrlPr>
                        </m:sSubPr>
                        <m:e>
                          <m:r>
                            <a:rPr lang="fr-FR" sz="1400" b="0" i="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𝑂</m:t>
                          </m:r>
                        </m:e>
                        <m:sub>
                          <m:r>
                            <a:rPr lang="fr-FR" sz="1400" b="0" i="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2</m:t>
                          </m:r>
                        </m:sub>
                      </m:sSub>
                    </m:oMath>
                  </a14:m>
                  <a:r>
                    <a:rPr lang="fr-FR" sz="1400" dirty="0">
                      <a:solidFill>
                        <a:schemeClr val="bg1"/>
                      </a:solidFill>
                      <a:ea typeface="Times New Roman" panose="02020603050405020304" pitchFamily="18" charset="0"/>
                    </a:rPr>
                    <a:t>)</a:t>
                  </a:r>
                  <a:br>
                    <a:rPr lang="fr-FR" sz="2000" b="1" dirty="0">
                      <a:solidFill>
                        <a:schemeClr val="bg1"/>
                      </a:solidFill>
                    </a:rPr>
                  </a:br>
                  <a:r>
                    <a:rPr lang="fr-FR" sz="300" b="1" dirty="0">
                      <a:solidFill>
                        <a:schemeClr val="bg1"/>
                      </a:solidFill>
                    </a:rPr>
                    <a:t>   </a:t>
                  </a:r>
                  <a:br>
                    <a:rPr lang="fr-FR" sz="2400" b="1" dirty="0">
                      <a:solidFill>
                        <a:schemeClr val="bg1"/>
                      </a:solidFill>
                    </a:rPr>
                  </a:br>
                  <a:r>
                    <a:rPr lang="fr-FR" sz="2000" b="1" dirty="0">
                      <a:solidFill>
                        <a:schemeClr val="bg1"/>
                      </a:solidFill>
                    </a:rPr>
                    <a:t>5 °C</a:t>
                  </a:r>
                </a:p>
              </p:txBody>
            </p:sp>
          </mc:Choice>
          <mc:Fallback xmlns="">
            <p:sp>
              <p:nvSpPr>
                <p:cNvPr id="53" name="ZoneTexte 52">
                  <a:extLst>
                    <a:ext uri="{FF2B5EF4-FFF2-40B4-BE49-F238E27FC236}">
                      <a16:creationId xmlns:a16="http://schemas.microsoft.com/office/drawing/2014/main" id="{690B68AE-91D4-4FF0-BA36-23A55D398984}"/>
                    </a:ext>
                  </a:extLst>
                </p:cNvPr>
                <p:cNvSpPr txBox="1">
                  <a:spLocks noRot="1" noChangeAspect="1" noMove="1" noResize="1" noEditPoints="1" noAdjustHandles="1" noChangeArrowheads="1" noChangeShapeType="1" noTextEdit="1"/>
                </p:cNvSpPr>
                <p:nvPr/>
              </p:nvSpPr>
              <p:spPr>
                <a:xfrm>
                  <a:off x="5084826" y="4058797"/>
                  <a:ext cx="1238492" cy="965043"/>
                </a:xfrm>
                <a:prstGeom prst="rect">
                  <a:avLst/>
                </a:prstGeom>
                <a:blipFill>
                  <a:blip r:embed="rId9"/>
                  <a:stretch>
                    <a:fillRect r="-1478" b="-17722"/>
                  </a:stretch>
                </a:blipFill>
              </p:spPr>
              <p:txBody>
                <a:bodyPr/>
                <a:lstStyle/>
                <a:p>
                  <a:r>
                    <a:rPr lang="fr-FR">
                      <a:noFill/>
                    </a:rPr>
                    <a:t> </a:t>
                  </a:r>
                </a:p>
              </p:txBody>
            </p:sp>
          </mc:Fallback>
        </mc:AlternateContent>
      </p:grpSp>
      <p:sp>
        <p:nvSpPr>
          <p:cNvPr id="54" name="ZoneTexte 53">
            <a:extLst>
              <a:ext uri="{FF2B5EF4-FFF2-40B4-BE49-F238E27FC236}">
                <a16:creationId xmlns:a16="http://schemas.microsoft.com/office/drawing/2014/main" id="{09DDD0E3-8988-43FE-9661-5990C7F4103E}"/>
              </a:ext>
            </a:extLst>
          </p:cNvPr>
          <p:cNvSpPr txBox="1"/>
          <p:nvPr/>
        </p:nvSpPr>
        <p:spPr>
          <a:xfrm>
            <a:off x="331970" y="3233834"/>
            <a:ext cx="3588157" cy="2462213"/>
          </a:xfrm>
          <a:prstGeom prst="rect">
            <a:avLst/>
          </a:prstGeom>
          <a:noFill/>
        </p:spPr>
        <p:txBody>
          <a:bodyPr wrap="square" rtlCol="0">
            <a:spAutoFit/>
          </a:bodyPr>
          <a:lstStyle/>
          <a:p>
            <a:pPr algn="just"/>
            <a:r>
              <a:rPr lang="fr-FR" sz="2200" b="1" i="1" dirty="0"/>
              <a:t>L’atmosphère étant en moyenne plus froide que la surface terrestre</a:t>
            </a:r>
            <a:r>
              <a:rPr lang="fr-FR" sz="2200" i="1" dirty="0"/>
              <a:t>, on va considérer dans un premier temps le cas de </a:t>
            </a:r>
            <a:r>
              <a:rPr lang="fr-FR" sz="2200" b="1" i="1" dirty="0">
                <a:solidFill>
                  <a:srgbClr val="FF0000"/>
                </a:solidFill>
              </a:rPr>
              <a:t>ballons plus froids </a:t>
            </a:r>
            <a:r>
              <a:rPr lang="fr-FR" sz="2200" b="1" i="1" dirty="0"/>
              <a:t>que l’air ambiant.</a:t>
            </a:r>
          </a:p>
          <a:p>
            <a:pPr algn="just"/>
            <a:endParaRPr lang="fr-FR" sz="2200" i="1" dirty="0"/>
          </a:p>
        </p:txBody>
      </p:sp>
      <p:sp>
        <p:nvSpPr>
          <p:cNvPr id="56" name="ZoneTexte 55">
            <a:extLst>
              <a:ext uri="{FF2B5EF4-FFF2-40B4-BE49-F238E27FC236}">
                <a16:creationId xmlns:a16="http://schemas.microsoft.com/office/drawing/2014/main" id="{79CC7647-DB50-49A0-81EC-A0F1340DA0C9}"/>
              </a:ext>
            </a:extLst>
          </p:cNvPr>
          <p:cNvSpPr txBox="1"/>
          <p:nvPr/>
        </p:nvSpPr>
        <p:spPr>
          <a:xfrm>
            <a:off x="4300736" y="6176549"/>
            <a:ext cx="3085724" cy="646331"/>
          </a:xfrm>
          <a:prstGeom prst="rect">
            <a:avLst/>
          </a:prstGeom>
          <a:noFill/>
        </p:spPr>
        <p:txBody>
          <a:bodyPr wrap="square" rtlCol="0">
            <a:spAutoFit/>
          </a:bodyPr>
          <a:lstStyle/>
          <a:p>
            <a:r>
              <a:rPr lang="fr-FR" b="1" dirty="0">
                <a:solidFill>
                  <a:schemeClr val="bg1"/>
                </a:solidFill>
                <a:effectLst>
                  <a:outerShdw blurRad="38100" dist="38100" dir="2700000" algn="tl">
                    <a:srgbClr val="000000">
                      <a:alpha val="43137"/>
                    </a:srgbClr>
                  </a:outerShdw>
                </a:effectLst>
              </a:rPr>
              <a:t>Refroidissement des ballons dans un bac à glace </a:t>
            </a:r>
          </a:p>
        </p:txBody>
      </p:sp>
    </p:spTree>
    <p:extLst>
      <p:ext uri="{BB962C8B-B14F-4D97-AF65-F5344CB8AC3E}">
        <p14:creationId xmlns:p14="http://schemas.microsoft.com/office/powerpoint/2010/main" val="6017862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e 7">
            <a:extLst>
              <a:ext uri="{FF2B5EF4-FFF2-40B4-BE49-F238E27FC236}">
                <a16:creationId xmlns:a16="http://schemas.microsoft.com/office/drawing/2014/main" id="{4B869D48-879D-5533-B24A-78F6BE0F1150}"/>
              </a:ext>
            </a:extLst>
          </p:cNvPr>
          <p:cNvGrpSpPr/>
          <p:nvPr/>
        </p:nvGrpSpPr>
        <p:grpSpPr>
          <a:xfrm>
            <a:off x="-28329" y="-6586"/>
            <a:ext cx="9252108" cy="6843571"/>
            <a:chOff x="-28329" y="-6586"/>
            <a:chExt cx="9252108" cy="6843571"/>
          </a:xfrm>
        </p:grpSpPr>
        <p:grpSp>
          <p:nvGrpSpPr>
            <p:cNvPr id="3" name="Groupe 2">
              <a:extLst>
                <a:ext uri="{FF2B5EF4-FFF2-40B4-BE49-F238E27FC236}">
                  <a16:creationId xmlns:a16="http://schemas.microsoft.com/office/drawing/2014/main" id="{78AB816A-1981-4250-911B-9F54BC71756D}"/>
                </a:ext>
              </a:extLst>
            </p:cNvPr>
            <p:cNvGrpSpPr/>
            <p:nvPr/>
          </p:nvGrpSpPr>
          <p:grpSpPr>
            <a:xfrm>
              <a:off x="-28329" y="-6586"/>
              <a:ext cx="9252108" cy="6843571"/>
              <a:chOff x="-461195" y="-19515"/>
              <a:chExt cx="9252108" cy="6843571"/>
            </a:xfrm>
          </p:grpSpPr>
          <p:grpSp>
            <p:nvGrpSpPr>
              <p:cNvPr id="14" name="Groupe 13">
                <a:extLst>
                  <a:ext uri="{FF2B5EF4-FFF2-40B4-BE49-F238E27FC236}">
                    <a16:creationId xmlns:a16="http://schemas.microsoft.com/office/drawing/2014/main" id="{E4AAAB0F-C5FC-4176-AD46-89D01C00D17A}"/>
                  </a:ext>
                </a:extLst>
              </p:cNvPr>
              <p:cNvGrpSpPr/>
              <p:nvPr/>
            </p:nvGrpSpPr>
            <p:grpSpPr>
              <a:xfrm>
                <a:off x="4439991" y="3521311"/>
                <a:ext cx="4327397" cy="3302745"/>
                <a:chOff x="4753802" y="3555255"/>
                <a:chExt cx="4327397" cy="3302745"/>
              </a:xfrm>
            </p:grpSpPr>
            <p:pic>
              <p:nvPicPr>
                <p:cNvPr id="15" name="Image 14">
                  <a:extLst>
                    <a:ext uri="{FF2B5EF4-FFF2-40B4-BE49-F238E27FC236}">
                      <a16:creationId xmlns:a16="http://schemas.microsoft.com/office/drawing/2014/main" id="{6BB19AA3-3805-457E-97DF-5BA0DA1C4D3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53802" y="3555255"/>
                  <a:ext cx="4327397" cy="3302745"/>
                </a:xfrm>
                <a:prstGeom prst="rect">
                  <a:avLst/>
                </a:prstGeom>
              </p:spPr>
            </p:pic>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418D740F-932C-4311-835A-5EF55323D88D}"/>
                        </a:ext>
                      </a:extLst>
                    </p:cNvPr>
                    <p:cNvSpPr/>
                    <p:nvPr/>
                  </p:nvSpPr>
                  <p:spPr>
                    <a:xfrm flipH="1">
                      <a:off x="7222835" y="5843455"/>
                      <a:ext cx="1240420" cy="707886"/>
                    </a:xfrm>
                    <a:prstGeom prst="rect">
                      <a:avLst/>
                    </a:prstGeom>
                  </p:spPr>
                  <p:txBody>
                    <a:bodyPr wrap="square">
                      <a:spAutoFit/>
                    </a:bodyPr>
                    <a:lstStyle/>
                    <a:p>
                      <a:pPr algn="ctr"/>
                      <a14:m>
                        <m:oMathPara xmlns:m="http://schemas.openxmlformats.org/officeDocument/2006/math">
                          <m:oMathParaPr>
                            <m:jc m:val="centerGroup"/>
                          </m:oMathParaPr>
                          <m:oMath xmlns:m="http://schemas.openxmlformats.org/officeDocument/2006/math">
                            <m:r>
                              <a:rPr lang="fr-FR" sz="2000" b="1" i="1"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𝑪</m:t>
                            </m:r>
                            <m:sSub>
                              <m:sSubPr>
                                <m:ctrlPr>
                                  <a:rPr lang="fr-FR" sz="2000" b="1" i="1">
                                    <a:solidFill>
                                      <a:schemeClr val="bg1"/>
                                    </a:solidFill>
                                    <a:latin typeface="Cambria Math" panose="02040503050406030204" pitchFamily="18" charset="0"/>
                                  </a:rPr>
                                </m:ctrlPr>
                              </m:sSubPr>
                              <m:e>
                                <m:r>
                                  <a:rPr lang="fr-FR" sz="2000" b="1" i="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𝑶</m:t>
                                </m:r>
                              </m:e>
                              <m:sub>
                                <m:r>
                                  <a:rPr lang="fr-FR" sz="2000" b="1" i="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𝟐</m:t>
                                </m:r>
                              </m:sub>
                            </m:sSub>
                          </m:oMath>
                        </m:oMathPara>
                      </a14:m>
                      <a:endParaRPr lang="fr-FR" sz="2000" b="1" dirty="0">
                        <a:solidFill>
                          <a:schemeClr val="bg1"/>
                        </a:solidFill>
                        <a:ea typeface="Times New Roman" panose="02020603050405020304" pitchFamily="18" charset="0"/>
                      </a:endParaRPr>
                    </a:p>
                    <a:p>
                      <a:pPr algn="ctr"/>
                      <a:r>
                        <a:rPr lang="fr-FR" sz="200" b="1" dirty="0">
                          <a:solidFill>
                            <a:schemeClr val="bg1"/>
                          </a:solidFill>
                          <a:ea typeface="Times New Roman" panose="02020603050405020304" pitchFamily="18" charset="0"/>
                        </a:rPr>
                        <a:t> </a:t>
                      </a:r>
                      <a:br>
                        <a:rPr lang="fr-FR" sz="2000" b="1" dirty="0">
                          <a:solidFill>
                            <a:schemeClr val="bg1"/>
                          </a:solidFill>
                          <a:ea typeface="Times New Roman" panose="02020603050405020304" pitchFamily="18" charset="0"/>
                        </a:rPr>
                      </a:br>
                      <a:r>
                        <a:rPr lang="fr-FR" b="1" dirty="0">
                          <a:solidFill>
                            <a:schemeClr val="bg1"/>
                          </a:solidFill>
                          <a:ea typeface="Times New Roman" panose="02020603050405020304" pitchFamily="18" charset="0"/>
                        </a:rPr>
                        <a:t>5°C </a:t>
                      </a:r>
                      <a:endParaRPr lang="fr-FR" b="1" dirty="0">
                        <a:solidFill>
                          <a:schemeClr val="bg1"/>
                        </a:solidFill>
                      </a:endParaRPr>
                    </a:p>
                  </p:txBody>
                </p:sp>
              </mc:Choice>
              <mc:Fallback xmlns="">
                <p:sp>
                  <p:nvSpPr>
                    <p:cNvPr id="16" name="Rectangle 15">
                      <a:extLst>
                        <a:ext uri="{FF2B5EF4-FFF2-40B4-BE49-F238E27FC236}">
                          <a16:creationId xmlns:a16="http://schemas.microsoft.com/office/drawing/2014/main" id="{418D740F-932C-4311-835A-5EF55323D88D}"/>
                        </a:ext>
                      </a:extLst>
                    </p:cNvPr>
                    <p:cNvSpPr>
                      <a:spLocks noRot="1" noChangeAspect="1" noMove="1" noResize="1" noEditPoints="1" noAdjustHandles="1" noChangeArrowheads="1" noChangeShapeType="1" noTextEdit="1"/>
                    </p:cNvSpPr>
                    <p:nvPr/>
                  </p:nvSpPr>
                  <p:spPr>
                    <a:xfrm flipH="1">
                      <a:off x="7222835" y="5843455"/>
                      <a:ext cx="1240420" cy="707886"/>
                    </a:xfrm>
                    <a:prstGeom prst="rect">
                      <a:avLst/>
                    </a:prstGeom>
                    <a:blipFill>
                      <a:blip r:embed="rId4"/>
                      <a:stretch>
                        <a:fillRect b="-13793"/>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7" name="ZoneTexte 16">
                      <a:extLst>
                        <a:ext uri="{FF2B5EF4-FFF2-40B4-BE49-F238E27FC236}">
                          <a16:creationId xmlns:a16="http://schemas.microsoft.com/office/drawing/2014/main" id="{4BA0B901-88B7-45EB-B4FE-A6E7F079B90C}"/>
                        </a:ext>
                      </a:extLst>
                    </p:cNvPr>
                    <p:cNvSpPr txBox="1"/>
                    <p:nvPr/>
                  </p:nvSpPr>
                  <p:spPr>
                    <a:xfrm>
                      <a:off x="5332607" y="5856808"/>
                      <a:ext cx="1238492" cy="707886"/>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fr-FR" sz="2000" b="1" i="1" dirty="0" smtClean="0">
                                <a:solidFill>
                                  <a:schemeClr val="bg1"/>
                                </a:solidFill>
                                <a:latin typeface="Cambria Math" panose="02040503050406030204" pitchFamily="18" charset="0"/>
                              </a:rPr>
                              <m:t>𝑨𝒊𝒓</m:t>
                            </m:r>
                            <m:r>
                              <a:rPr lang="fr-FR" sz="2000" b="1" i="1" dirty="0" smtClean="0">
                                <a:solidFill>
                                  <a:schemeClr val="bg1"/>
                                </a:solidFill>
                                <a:latin typeface="Cambria Math" panose="02040503050406030204" pitchFamily="18" charset="0"/>
                              </a:rPr>
                              <m:t> </m:t>
                            </m:r>
                          </m:oMath>
                        </m:oMathPara>
                      </a14:m>
                      <a:br>
                        <a:rPr lang="fr-FR" sz="2000" b="1" dirty="0">
                          <a:solidFill>
                            <a:schemeClr val="bg1"/>
                          </a:solidFill>
                        </a:rPr>
                      </a:br>
                      <a:r>
                        <a:rPr lang="fr-FR" sz="200" b="1" dirty="0">
                          <a:solidFill>
                            <a:schemeClr val="bg1"/>
                          </a:solidFill>
                        </a:rPr>
                        <a:t>   </a:t>
                      </a:r>
                      <a:br>
                        <a:rPr lang="fr-FR" sz="2000" b="1" dirty="0">
                          <a:solidFill>
                            <a:schemeClr val="bg1"/>
                          </a:solidFill>
                        </a:rPr>
                      </a:br>
                      <a:r>
                        <a:rPr lang="fr-FR" b="1" dirty="0">
                          <a:solidFill>
                            <a:schemeClr val="bg1"/>
                          </a:solidFill>
                        </a:rPr>
                        <a:t>5 °C</a:t>
                      </a:r>
                    </a:p>
                  </p:txBody>
                </p:sp>
              </mc:Choice>
              <mc:Fallback xmlns="">
                <p:sp>
                  <p:nvSpPr>
                    <p:cNvPr id="17" name="ZoneTexte 16">
                      <a:extLst>
                        <a:ext uri="{FF2B5EF4-FFF2-40B4-BE49-F238E27FC236}">
                          <a16:creationId xmlns:a16="http://schemas.microsoft.com/office/drawing/2014/main" id="{4BA0B901-88B7-45EB-B4FE-A6E7F079B90C}"/>
                        </a:ext>
                      </a:extLst>
                    </p:cNvPr>
                    <p:cNvSpPr txBox="1">
                      <a:spLocks noRot="1" noChangeAspect="1" noMove="1" noResize="1" noEditPoints="1" noAdjustHandles="1" noChangeArrowheads="1" noChangeShapeType="1" noTextEdit="1"/>
                    </p:cNvSpPr>
                    <p:nvPr/>
                  </p:nvSpPr>
                  <p:spPr>
                    <a:xfrm>
                      <a:off x="5332607" y="5856808"/>
                      <a:ext cx="1238492" cy="707886"/>
                    </a:xfrm>
                    <a:prstGeom prst="rect">
                      <a:avLst/>
                    </a:prstGeom>
                    <a:blipFill>
                      <a:blip r:embed="rId5"/>
                      <a:stretch>
                        <a:fillRect b="-12931"/>
                      </a:stretch>
                    </a:blipFill>
                  </p:spPr>
                  <p:txBody>
                    <a:bodyPr/>
                    <a:lstStyle/>
                    <a:p>
                      <a:r>
                        <a:rPr lang="fr-FR">
                          <a:noFill/>
                        </a:rPr>
                        <a:t> </a:t>
                      </a:r>
                    </a:p>
                  </p:txBody>
                </p:sp>
              </mc:Fallback>
            </mc:AlternateContent>
          </p:grpSp>
          <p:pic>
            <p:nvPicPr>
              <p:cNvPr id="18" name="Image 17">
                <a:extLst>
                  <a:ext uri="{FF2B5EF4-FFF2-40B4-BE49-F238E27FC236}">
                    <a16:creationId xmlns:a16="http://schemas.microsoft.com/office/drawing/2014/main" id="{7FD61CD9-8877-4A12-8FCF-5F9619EA6E6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131642" y="3521311"/>
                <a:ext cx="205137" cy="3302745"/>
              </a:xfrm>
              <a:prstGeom prst="rect">
                <a:avLst/>
              </a:prstGeom>
            </p:spPr>
          </p:pic>
          <p:grpSp>
            <p:nvGrpSpPr>
              <p:cNvPr id="4" name="Groupe 3">
                <a:extLst>
                  <a:ext uri="{FF2B5EF4-FFF2-40B4-BE49-F238E27FC236}">
                    <a16:creationId xmlns:a16="http://schemas.microsoft.com/office/drawing/2014/main" id="{D8BDC9EC-CF54-40AB-AC76-12495433BE5D}"/>
                  </a:ext>
                </a:extLst>
              </p:cNvPr>
              <p:cNvGrpSpPr/>
              <p:nvPr/>
            </p:nvGrpSpPr>
            <p:grpSpPr>
              <a:xfrm>
                <a:off x="4445609" y="645"/>
                <a:ext cx="4345304" cy="3243035"/>
                <a:chOff x="2629722" y="43587"/>
                <a:chExt cx="4345304" cy="3243035"/>
              </a:xfrm>
            </p:grpSpPr>
            <p:pic>
              <p:nvPicPr>
                <p:cNvPr id="29" name="Image 28">
                  <a:extLst>
                    <a:ext uri="{FF2B5EF4-FFF2-40B4-BE49-F238E27FC236}">
                      <a16:creationId xmlns:a16="http://schemas.microsoft.com/office/drawing/2014/main" id="{571A5D22-FC97-4906-8DAF-4D89C0753245}"/>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a:ext>
                  </a:extLst>
                </a:blip>
                <a:srcRect/>
                <a:stretch/>
              </p:blipFill>
              <p:spPr>
                <a:xfrm>
                  <a:off x="2629722" y="43587"/>
                  <a:ext cx="4327397" cy="3243035"/>
                </a:xfrm>
                <a:prstGeom prst="rect">
                  <a:avLst/>
                </a:prstGeom>
              </p:spPr>
            </p:pic>
            <mc:AlternateContent xmlns:mc="http://schemas.openxmlformats.org/markup-compatibility/2006" xmlns:a14="http://schemas.microsoft.com/office/drawing/2010/main">
              <mc:Choice Requires="a14">
                <p:sp>
                  <p:nvSpPr>
                    <p:cNvPr id="30" name="ZoneTexte 29">
                      <a:extLst>
                        <a:ext uri="{FF2B5EF4-FFF2-40B4-BE49-F238E27FC236}">
                          <a16:creationId xmlns:a16="http://schemas.microsoft.com/office/drawing/2014/main" id="{CFB1B3CD-9142-42DF-A410-C86E623E585D}"/>
                        </a:ext>
                      </a:extLst>
                    </p:cNvPr>
                    <p:cNvSpPr txBox="1"/>
                    <p:nvPr/>
                  </p:nvSpPr>
                  <p:spPr>
                    <a:xfrm>
                      <a:off x="3487561" y="2318466"/>
                      <a:ext cx="958048" cy="63092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fr-FR" sz="2400" b="1" i="1" dirty="0" smtClean="0">
                                <a:solidFill>
                                  <a:schemeClr val="tx1"/>
                                </a:solidFill>
                                <a:latin typeface="Cambria Math" panose="02040503050406030204" pitchFamily="18" charset="0"/>
                              </a:rPr>
                              <m:t>𝑨𝒊𝒓</m:t>
                            </m:r>
                            <m:r>
                              <a:rPr lang="fr-FR" sz="2400" b="1" i="1" dirty="0" smtClean="0">
                                <a:solidFill>
                                  <a:schemeClr val="tx1"/>
                                </a:solidFill>
                                <a:latin typeface="Cambria Math" panose="02040503050406030204" pitchFamily="18" charset="0"/>
                              </a:rPr>
                              <m:t> </m:t>
                            </m:r>
                          </m:oMath>
                        </m:oMathPara>
                      </a14:m>
                      <a:br>
                        <a:rPr lang="fr-FR" sz="2400" b="1" dirty="0">
                          <a:solidFill>
                            <a:schemeClr val="tx1"/>
                          </a:solidFill>
                        </a:rPr>
                      </a:br>
                      <a:r>
                        <a:rPr lang="fr-FR" sz="300" b="1" dirty="0">
                          <a:solidFill>
                            <a:schemeClr val="tx1"/>
                          </a:solidFill>
                        </a:rPr>
                        <a:t>   </a:t>
                      </a:r>
                      <a:br>
                        <a:rPr lang="fr-FR" sz="2400" b="1" dirty="0">
                          <a:solidFill>
                            <a:schemeClr val="tx1"/>
                          </a:solidFill>
                        </a:rPr>
                      </a:br>
                      <a:r>
                        <a:rPr lang="fr-FR" sz="2000" b="1" dirty="0">
                          <a:solidFill>
                            <a:schemeClr val="tx1"/>
                          </a:solidFill>
                        </a:rPr>
                        <a:t>5°C</a:t>
                      </a:r>
                    </a:p>
                  </p:txBody>
                </p:sp>
              </mc:Choice>
              <mc:Fallback xmlns="">
                <p:sp>
                  <p:nvSpPr>
                    <p:cNvPr id="30" name="ZoneTexte 29">
                      <a:extLst>
                        <a:ext uri="{FF2B5EF4-FFF2-40B4-BE49-F238E27FC236}">
                          <a16:creationId xmlns:a16="http://schemas.microsoft.com/office/drawing/2014/main" id="{CFB1B3CD-9142-42DF-A410-C86E623E585D}"/>
                        </a:ext>
                      </a:extLst>
                    </p:cNvPr>
                    <p:cNvSpPr txBox="1">
                      <a:spLocks noRot="1" noChangeAspect="1" noMove="1" noResize="1" noEditPoints="1" noAdjustHandles="1" noChangeArrowheads="1" noChangeShapeType="1" noTextEdit="1"/>
                    </p:cNvSpPr>
                    <p:nvPr/>
                  </p:nvSpPr>
                  <p:spPr>
                    <a:xfrm>
                      <a:off x="3487561" y="2318466"/>
                      <a:ext cx="958048" cy="630922"/>
                    </a:xfrm>
                    <a:prstGeom prst="rect">
                      <a:avLst/>
                    </a:prstGeom>
                    <a:blipFill>
                      <a:blip r:embed="rId9"/>
                      <a:stretch>
                        <a:fillRect b="-45192"/>
                      </a:stretch>
                    </a:blipFill>
                  </p:spPr>
                  <p:txBody>
                    <a:bodyPr/>
                    <a:lstStyle/>
                    <a:p>
                      <a:r>
                        <a:rPr lang="fr-FR">
                          <a:noFill/>
                        </a:rPr>
                        <a:t> </a:t>
                      </a:r>
                    </a:p>
                  </p:txBody>
                </p:sp>
              </mc:Fallback>
            </mc:AlternateContent>
            <p:pic>
              <p:nvPicPr>
                <p:cNvPr id="21" name="Image 20">
                  <a:extLst>
                    <a:ext uri="{FF2B5EF4-FFF2-40B4-BE49-F238E27FC236}">
                      <a16:creationId xmlns:a16="http://schemas.microsoft.com/office/drawing/2014/main" id="{72D54C82-E86C-45ED-8A70-ED92EB8B1681}"/>
                    </a:ext>
                  </a:extLst>
                </p:cNvPr>
                <p:cNvPicPr>
                  <a:picLocks noChangeAspect="1"/>
                </p:cNvPicPr>
                <p:nvPr/>
              </p:nvPicPr>
              <p:blipFill rotWithShape="1">
                <a:blip r:embed="rId10" cstate="hqprint">
                  <a:extLst>
                    <a:ext uri="{BEBA8EAE-BF5A-486C-A8C5-ECC9F3942E4B}">
                      <a14:imgProps xmlns:a14="http://schemas.microsoft.com/office/drawing/2010/main">
                        <a14:imgLayer r:embed="rId11">
                          <a14:imgEffect>
                            <a14:brightnessContrast contrast="20000"/>
                          </a14:imgEffect>
                        </a14:imgLayer>
                      </a14:imgProps>
                    </a:ext>
                    <a:ext uri="{28A0092B-C50C-407E-A947-70E740481C1C}">
                      <a14:useLocalDpi xmlns:a14="http://schemas.microsoft.com/office/drawing/2010/main"/>
                    </a:ext>
                  </a:extLst>
                </a:blip>
                <a:srcRect/>
                <a:stretch/>
              </p:blipFill>
              <p:spPr>
                <a:xfrm>
                  <a:off x="4636896" y="46489"/>
                  <a:ext cx="2338130" cy="3130143"/>
                </a:xfrm>
                <a:prstGeom prst="rect">
                  <a:avLst/>
                </a:prstGeom>
                <a:effectLst>
                  <a:softEdge rad="127000"/>
                </a:effectLst>
              </p:spPr>
            </p:pic>
            <mc:AlternateContent xmlns:mc="http://schemas.openxmlformats.org/markup-compatibility/2006" xmlns:a14="http://schemas.microsoft.com/office/drawing/2010/main">
              <mc:Choice Requires="a14">
                <p:sp>
                  <p:nvSpPr>
                    <p:cNvPr id="32" name="Rectangle 31">
                      <a:extLst>
                        <a:ext uri="{FF2B5EF4-FFF2-40B4-BE49-F238E27FC236}">
                          <a16:creationId xmlns:a16="http://schemas.microsoft.com/office/drawing/2014/main" id="{01DE82EE-99DB-446F-B42C-F941F4F78AB9}"/>
                        </a:ext>
                      </a:extLst>
                    </p:cNvPr>
                    <p:cNvSpPr/>
                    <p:nvPr/>
                  </p:nvSpPr>
                  <p:spPr>
                    <a:xfrm flipH="1">
                      <a:off x="5303448" y="2318466"/>
                      <a:ext cx="959539" cy="630922"/>
                    </a:xfrm>
                    <a:prstGeom prst="rect">
                      <a:avLst/>
                    </a:prstGeom>
                  </p:spPr>
                  <p:txBody>
                    <a:bodyPr wrap="square">
                      <a:spAutoFit/>
                    </a:bodyPr>
                    <a:lstStyle/>
                    <a:p>
                      <a:pPr algn="ctr"/>
                      <a14:m>
                        <m:oMathPara xmlns:m="http://schemas.openxmlformats.org/officeDocument/2006/math">
                          <m:oMathParaPr>
                            <m:jc m:val="centerGroup"/>
                          </m:oMathParaPr>
                          <m:oMath xmlns:m="http://schemas.openxmlformats.org/officeDocument/2006/math">
                            <m:r>
                              <a:rPr lang="fr-FR" sz="2400" b="1" i="1" smtClean="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𝑪</m:t>
                            </m:r>
                            <m:sSub>
                              <m:sSubPr>
                                <m:ctrlPr>
                                  <a:rPr lang="fr-FR" sz="2400" b="1" i="1">
                                    <a:solidFill>
                                      <a:schemeClr val="tx1"/>
                                    </a:solidFill>
                                    <a:latin typeface="Cambria Math" panose="02040503050406030204" pitchFamily="18" charset="0"/>
                                  </a:rPr>
                                </m:ctrlPr>
                              </m:sSubPr>
                              <m:e>
                                <m:r>
                                  <a:rPr lang="fr-FR" sz="2400" b="1" i="1">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𝑶</m:t>
                                </m:r>
                              </m:e>
                              <m:sub>
                                <m:r>
                                  <a:rPr lang="fr-FR" sz="2400" b="1" i="1">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𝟐</m:t>
                                </m:r>
                              </m:sub>
                            </m:sSub>
                          </m:oMath>
                        </m:oMathPara>
                      </a14:m>
                      <a:endParaRPr lang="fr-FR" sz="2400" b="1" dirty="0">
                        <a:solidFill>
                          <a:schemeClr val="tx1"/>
                        </a:solidFill>
                        <a:ea typeface="Times New Roman" panose="02020603050405020304" pitchFamily="18" charset="0"/>
                      </a:endParaRPr>
                    </a:p>
                    <a:p>
                      <a:pPr algn="ctr"/>
                      <a:r>
                        <a:rPr lang="fr-FR" sz="300" b="1" dirty="0">
                          <a:solidFill>
                            <a:schemeClr val="tx1"/>
                          </a:solidFill>
                          <a:ea typeface="Times New Roman" panose="02020603050405020304" pitchFamily="18" charset="0"/>
                        </a:rPr>
                        <a:t> </a:t>
                      </a:r>
                      <a:br>
                        <a:rPr lang="fr-FR" sz="2000" b="1" dirty="0">
                          <a:solidFill>
                            <a:schemeClr val="tx1"/>
                          </a:solidFill>
                          <a:ea typeface="Times New Roman" panose="02020603050405020304" pitchFamily="18" charset="0"/>
                        </a:rPr>
                      </a:br>
                      <a:r>
                        <a:rPr lang="fr-FR" sz="2000" b="1" dirty="0">
                          <a:solidFill>
                            <a:schemeClr val="tx1"/>
                          </a:solidFill>
                          <a:ea typeface="Times New Roman" panose="02020603050405020304" pitchFamily="18" charset="0"/>
                        </a:rPr>
                        <a:t>5°C </a:t>
                      </a:r>
                      <a:endParaRPr lang="fr-FR" sz="2000" b="1" dirty="0">
                        <a:solidFill>
                          <a:schemeClr val="tx1"/>
                        </a:solidFill>
                      </a:endParaRPr>
                    </a:p>
                  </p:txBody>
                </p:sp>
              </mc:Choice>
              <mc:Fallback xmlns="">
                <p:sp>
                  <p:nvSpPr>
                    <p:cNvPr id="32" name="Rectangle 31">
                      <a:extLst>
                        <a:ext uri="{FF2B5EF4-FFF2-40B4-BE49-F238E27FC236}">
                          <a16:creationId xmlns:a16="http://schemas.microsoft.com/office/drawing/2014/main" id="{01DE82EE-99DB-446F-B42C-F941F4F78AB9}"/>
                        </a:ext>
                      </a:extLst>
                    </p:cNvPr>
                    <p:cNvSpPr>
                      <a:spLocks noRot="1" noChangeAspect="1" noMove="1" noResize="1" noEditPoints="1" noAdjustHandles="1" noChangeArrowheads="1" noChangeShapeType="1" noTextEdit="1"/>
                    </p:cNvSpPr>
                    <p:nvPr/>
                  </p:nvSpPr>
                  <p:spPr>
                    <a:xfrm flipH="1">
                      <a:off x="5303448" y="2318466"/>
                      <a:ext cx="959539" cy="630922"/>
                    </a:xfrm>
                    <a:prstGeom prst="rect">
                      <a:avLst/>
                    </a:prstGeom>
                    <a:blipFill>
                      <a:blip r:embed="rId12"/>
                      <a:stretch>
                        <a:fillRect b="-45192"/>
                      </a:stretch>
                    </a:blipFill>
                  </p:spPr>
                  <p:txBody>
                    <a:bodyPr/>
                    <a:lstStyle/>
                    <a:p>
                      <a:r>
                        <a:rPr lang="fr-FR">
                          <a:noFill/>
                        </a:rPr>
                        <a:t> </a:t>
                      </a:r>
                    </a:p>
                  </p:txBody>
                </p:sp>
              </mc:Fallback>
            </mc:AlternateContent>
            <p:sp>
              <p:nvSpPr>
                <p:cNvPr id="7" name="ZoneTexte 6">
                  <a:extLst>
                    <a:ext uri="{FF2B5EF4-FFF2-40B4-BE49-F238E27FC236}">
                      <a16:creationId xmlns:a16="http://schemas.microsoft.com/office/drawing/2014/main" id="{2B2FDD90-8E45-4E9F-AFF5-8285558D3E1C}"/>
                    </a:ext>
                  </a:extLst>
                </p:cNvPr>
                <p:cNvSpPr txBox="1"/>
                <p:nvPr/>
              </p:nvSpPr>
              <p:spPr>
                <a:xfrm>
                  <a:off x="3487561" y="103459"/>
                  <a:ext cx="3073667" cy="285700"/>
                </a:xfrm>
                <a:prstGeom prst="rect">
                  <a:avLst/>
                </a:prstGeom>
                <a:noFill/>
              </p:spPr>
              <p:txBody>
                <a:bodyPr wrap="square" rtlCol="0">
                  <a:spAutoFit/>
                </a:bodyPr>
                <a:lstStyle/>
                <a:p>
                  <a:r>
                    <a:rPr lang="fr-FR" dirty="0"/>
                    <a:t>Température du fond : 20°C</a:t>
                  </a:r>
                </a:p>
              </p:txBody>
            </p:sp>
          </p:grpSp>
          <p:pic>
            <p:nvPicPr>
              <p:cNvPr id="20" name="Image 19">
                <a:extLst>
                  <a:ext uri="{FF2B5EF4-FFF2-40B4-BE49-F238E27FC236}">
                    <a16:creationId xmlns:a16="http://schemas.microsoft.com/office/drawing/2014/main" id="{1CF007DE-ABE0-4C76-BE83-DDB2269B3753}"/>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461195" y="-19515"/>
                <a:ext cx="3050212" cy="5874310"/>
              </a:xfrm>
              <a:prstGeom prst="rect">
                <a:avLst/>
              </a:prstGeom>
            </p:spPr>
          </p:pic>
          <p:grpSp>
            <p:nvGrpSpPr>
              <p:cNvPr id="22" name="Groupe 21">
                <a:extLst>
                  <a:ext uri="{FF2B5EF4-FFF2-40B4-BE49-F238E27FC236}">
                    <a16:creationId xmlns:a16="http://schemas.microsoft.com/office/drawing/2014/main" id="{1405476B-DE5A-493A-8916-266FB62E0503}"/>
                  </a:ext>
                </a:extLst>
              </p:cNvPr>
              <p:cNvGrpSpPr/>
              <p:nvPr/>
            </p:nvGrpSpPr>
            <p:grpSpPr>
              <a:xfrm>
                <a:off x="2794699" y="3521311"/>
                <a:ext cx="1274408" cy="3240071"/>
                <a:chOff x="-84222" y="2316880"/>
                <a:chExt cx="1559530" cy="3245776"/>
              </a:xfrm>
            </p:grpSpPr>
            <p:sp>
              <p:nvSpPr>
                <p:cNvPr id="23" name="ZoneTexte 22">
                  <a:extLst>
                    <a:ext uri="{FF2B5EF4-FFF2-40B4-BE49-F238E27FC236}">
                      <a16:creationId xmlns:a16="http://schemas.microsoft.com/office/drawing/2014/main" id="{CA9695A9-F3D6-4504-83F9-3CD67F45CAC9}"/>
                    </a:ext>
                  </a:extLst>
                </p:cNvPr>
                <p:cNvSpPr txBox="1"/>
                <p:nvPr/>
              </p:nvSpPr>
              <p:spPr>
                <a:xfrm>
                  <a:off x="-84222" y="2774228"/>
                  <a:ext cx="1559530" cy="955787"/>
                </a:xfrm>
                <a:prstGeom prst="rect">
                  <a:avLst/>
                </a:prstGeom>
                <a:noFill/>
              </p:spPr>
              <p:txBody>
                <a:bodyPr wrap="square" rtlCol="0">
                  <a:spAutoFit/>
                </a:bodyPr>
                <a:lstStyle/>
                <a:p>
                  <a:pPr algn="ctr"/>
                  <a:r>
                    <a:rPr lang="fr-FR" sz="1400" b="1" dirty="0"/>
                    <a:t>Forte puissance de rayonnement infrarouge</a:t>
                  </a:r>
                </a:p>
              </p:txBody>
            </p:sp>
            <p:sp>
              <p:nvSpPr>
                <p:cNvPr id="27" name="ZoneTexte 26">
                  <a:extLst>
                    <a:ext uri="{FF2B5EF4-FFF2-40B4-BE49-F238E27FC236}">
                      <a16:creationId xmlns:a16="http://schemas.microsoft.com/office/drawing/2014/main" id="{928C8A27-2497-4B04-892C-9DD264026EE4}"/>
                    </a:ext>
                  </a:extLst>
                </p:cNvPr>
                <p:cNvSpPr txBox="1"/>
                <p:nvPr/>
              </p:nvSpPr>
              <p:spPr>
                <a:xfrm>
                  <a:off x="-46154" y="4085910"/>
                  <a:ext cx="1490378" cy="955787"/>
                </a:xfrm>
                <a:prstGeom prst="rect">
                  <a:avLst/>
                </a:prstGeom>
                <a:noFill/>
              </p:spPr>
              <p:txBody>
                <a:bodyPr wrap="square" rtlCol="0">
                  <a:spAutoFit/>
                </a:bodyPr>
                <a:lstStyle/>
                <a:p>
                  <a:pPr algn="ctr"/>
                  <a:r>
                    <a:rPr lang="fr-FR" sz="1400" b="1" dirty="0"/>
                    <a:t>Faible puissance de rayonnement infrarouge</a:t>
                  </a:r>
                </a:p>
              </p:txBody>
            </p:sp>
            <p:sp>
              <p:nvSpPr>
                <p:cNvPr id="28" name="Flèche : droite 27">
                  <a:extLst>
                    <a:ext uri="{FF2B5EF4-FFF2-40B4-BE49-F238E27FC236}">
                      <a16:creationId xmlns:a16="http://schemas.microsoft.com/office/drawing/2014/main" id="{C48B3C7D-FDF0-4764-8F5C-C93FE355BCC9}"/>
                    </a:ext>
                  </a:extLst>
                </p:cNvPr>
                <p:cNvSpPr/>
                <p:nvPr/>
              </p:nvSpPr>
              <p:spPr>
                <a:xfrm rot="5400000">
                  <a:off x="481714" y="5062833"/>
                  <a:ext cx="397763" cy="601884"/>
                </a:xfrm>
                <a:prstGeom prst="rightArrow">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b="1" dirty="0"/>
                </a:p>
              </p:txBody>
            </p:sp>
            <p:sp>
              <p:nvSpPr>
                <p:cNvPr id="31" name="Flèche : droite 30">
                  <a:extLst>
                    <a:ext uri="{FF2B5EF4-FFF2-40B4-BE49-F238E27FC236}">
                      <a16:creationId xmlns:a16="http://schemas.microsoft.com/office/drawing/2014/main" id="{E83E197C-2F8C-45DB-A8CC-1D5A2AABF0A6}"/>
                    </a:ext>
                  </a:extLst>
                </p:cNvPr>
                <p:cNvSpPr/>
                <p:nvPr/>
              </p:nvSpPr>
              <p:spPr>
                <a:xfrm rot="16200000">
                  <a:off x="497255" y="2214820"/>
                  <a:ext cx="397763" cy="601884"/>
                </a:xfrm>
                <a:prstGeom prst="rightArrow">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b="1" dirty="0"/>
                </a:p>
              </p:txBody>
            </p:sp>
          </p:grpSp>
        </p:grpSp>
        <p:sp>
          <p:nvSpPr>
            <p:cNvPr id="5" name="ZoneTexte 4">
              <a:extLst>
                <a:ext uri="{FF2B5EF4-FFF2-40B4-BE49-F238E27FC236}">
                  <a16:creationId xmlns:a16="http://schemas.microsoft.com/office/drawing/2014/main" id="{524E1E1F-FB05-62E4-113C-8B1CC7B80246}"/>
                </a:ext>
              </a:extLst>
            </p:cNvPr>
            <p:cNvSpPr txBox="1"/>
            <p:nvPr/>
          </p:nvSpPr>
          <p:spPr>
            <a:xfrm>
              <a:off x="-3225" y="5961616"/>
              <a:ext cx="3431643" cy="646331"/>
            </a:xfrm>
            <a:prstGeom prst="rect">
              <a:avLst/>
            </a:prstGeom>
            <a:noFill/>
          </p:spPr>
          <p:txBody>
            <a:bodyPr wrap="square" rtlCol="0">
              <a:spAutoFit/>
            </a:bodyPr>
            <a:lstStyle/>
            <a:p>
              <a:r>
                <a:rPr lang="fr-FR" dirty="0"/>
                <a:t>Caméra infrarouge utilisée pour l’expérience, reliée à un ordinateur.</a:t>
              </a:r>
            </a:p>
          </p:txBody>
        </p:sp>
      </p:grpSp>
    </p:spTree>
    <p:extLst>
      <p:ext uri="{BB962C8B-B14F-4D97-AF65-F5344CB8AC3E}">
        <p14:creationId xmlns:p14="http://schemas.microsoft.com/office/powerpoint/2010/main" val="29690235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7"/>
          <p:cNvSpPr txBox="1">
            <a:spLocks noGrp="1"/>
          </p:cNvSpPr>
          <p:nvPr>
            <p:ph type="sldNum" idx="12"/>
          </p:nvPr>
        </p:nvSpPr>
        <p:spPr>
          <a:xfrm>
            <a:off x="8496300" y="53975"/>
            <a:ext cx="533400" cy="381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fld id="{00000000-1234-1234-1234-123412341234}" type="slidenum">
              <a:rPr lang="fr-FR"/>
              <a:t>3</a:t>
            </a:fld>
            <a:endParaRPr/>
          </a:p>
        </p:txBody>
      </p:sp>
      <p:sp>
        <p:nvSpPr>
          <p:cNvPr id="195" name="Google Shape;195;p7"/>
          <p:cNvSpPr txBox="1"/>
          <p:nvPr/>
        </p:nvSpPr>
        <p:spPr>
          <a:xfrm>
            <a:off x="414927" y="264714"/>
            <a:ext cx="8314146" cy="834378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2800" b="1" dirty="0">
                <a:solidFill>
                  <a:schemeClr val="dk1"/>
                </a:solidFill>
                <a:latin typeface="Twentieth Century"/>
                <a:ea typeface="Twentieth Century"/>
                <a:cs typeface="Twentieth Century"/>
                <a:sym typeface="Twentieth Century"/>
              </a:rPr>
              <a:t>Quelles sont les causes possibles du réchauffement d’un objet, en général ?	</a:t>
            </a:r>
            <a:endParaRPr dirty="0"/>
          </a:p>
          <a:p>
            <a:pPr marL="0" marR="0" lvl="0" indent="0" algn="l" rtl="0">
              <a:spcBef>
                <a:spcPts val="0"/>
              </a:spcBef>
              <a:spcAft>
                <a:spcPts val="0"/>
              </a:spcAft>
              <a:buNone/>
            </a:pPr>
            <a:br>
              <a:rPr lang="fr-FR" sz="2800" dirty="0">
                <a:solidFill>
                  <a:schemeClr val="dk1"/>
                </a:solidFill>
                <a:latin typeface="Twentieth Century"/>
                <a:ea typeface="Twentieth Century"/>
                <a:cs typeface="Twentieth Century"/>
                <a:sym typeface="Twentieth Century"/>
              </a:rPr>
            </a:br>
            <a:r>
              <a:rPr lang="fr-FR" sz="2000" dirty="0">
                <a:solidFill>
                  <a:schemeClr val="dk1"/>
                </a:solidFill>
                <a:latin typeface="Twentieth Century"/>
                <a:ea typeface="Twentieth Century"/>
                <a:cs typeface="Twentieth Century"/>
                <a:sym typeface="Twentieth Century"/>
              </a:rPr>
              <a:t>Beaucoup de causes possibles, mais les 3 plus courantes : </a:t>
            </a:r>
            <a:endParaRPr sz="2000" dirty="0">
              <a:solidFill>
                <a:schemeClr val="dk1"/>
              </a:solidFill>
              <a:latin typeface="Twentieth Century"/>
              <a:ea typeface="Twentieth Century"/>
              <a:cs typeface="Twentieth Century"/>
              <a:sym typeface="Twentieth Century"/>
            </a:endParaRPr>
          </a:p>
          <a:p>
            <a:pPr marL="342900" marR="0" lvl="0" indent="-342900" algn="l" rtl="0">
              <a:lnSpc>
                <a:spcPct val="115000"/>
              </a:lnSpc>
              <a:spcBef>
                <a:spcPts val="0"/>
              </a:spcBef>
              <a:spcAft>
                <a:spcPts val="0"/>
              </a:spcAft>
              <a:buClr>
                <a:srgbClr val="000000"/>
              </a:buClr>
              <a:buSzPts val="1800"/>
              <a:buFont typeface="Noto Sans Symbols"/>
              <a:buChar char="−"/>
            </a:pPr>
            <a:r>
              <a:rPr lang="fr-FR" sz="1800" b="1" dirty="0">
                <a:solidFill>
                  <a:srgbClr val="000000"/>
                </a:solidFill>
                <a:latin typeface="Calibri"/>
                <a:ea typeface="Calibri"/>
                <a:cs typeface="Calibri"/>
                <a:sym typeface="Calibri"/>
              </a:rPr>
              <a:t>être en contact direct avec quelque chose de plus chaud</a:t>
            </a:r>
            <a:endParaRPr sz="1800" b="1" dirty="0">
              <a:solidFill>
                <a:srgbClr val="000000"/>
              </a:solidFill>
              <a:latin typeface="Calibri"/>
              <a:ea typeface="Calibri"/>
              <a:cs typeface="Calibri"/>
              <a:sym typeface="Calibri"/>
            </a:endParaRPr>
          </a:p>
          <a:p>
            <a:pPr marL="342900" marR="0" lvl="0" indent="-342900" algn="l" rtl="0">
              <a:lnSpc>
                <a:spcPct val="115000"/>
              </a:lnSpc>
              <a:spcBef>
                <a:spcPts val="0"/>
              </a:spcBef>
              <a:spcAft>
                <a:spcPts val="0"/>
              </a:spcAft>
              <a:buClr>
                <a:srgbClr val="000000"/>
              </a:buClr>
              <a:buSzPts val="1800"/>
              <a:buFont typeface="Noto Sans Symbols"/>
              <a:buChar char="−"/>
            </a:pPr>
            <a:r>
              <a:rPr lang="fr-FR" sz="1800" b="1" dirty="0">
                <a:solidFill>
                  <a:srgbClr val="000000"/>
                </a:solidFill>
                <a:latin typeface="Calibri"/>
                <a:ea typeface="Calibri"/>
                <a:cs typeface="Calibri"/>
                <a:sym typeface="Calibri"/>
              </a:rPr>
              <a:t>être exposé au Soleil</a:t>
            </a:r>
            <a:endParaRPr sz="1800" b="1" dirty="0">
              <a:solidFill>
                <a:srgbClr val="000000"/>
              </a:solidFill>
              <a:latin typeface="Calibri"/>
              <a:ea typeface="Calibri"/>
              <a:cs typeface="Calibri"/>
              <a:sym typeface="Calibri"/>
            </a:endParaRPr>
          </a:p>
          <a:p>
            <a:pPr marL="342900" marR="0" lvl="0" indent="-342900" algn="l" rtl="0">
              <a:lnSpc>
                <a:spcPct val="115000"/>
              </a:lnSpc>
              <a:spcBef>
                <a:spcPts val="0"/>
              </a:spcBef>
              <a:spcAft>
                <a:spcPts val="0"/>
              </a:spcAft>
              <a:buClr>
                <a:srgbClr val="000000"/>
              </a:buClr>
              <a:buSzPts val="1800"/>
              <a:buFont typeface="Noto Sans Symbols"/>
              <a:buChar char="−"/>
            </a:pPr>
            <a:r>
              <a:rPr lang="fr-FR" sz="1800" b="1" dirty="0">
                <a:solidFill>
                  <a:srgbClr val="000000"/>
                </a:solidFill>
                <a:latin typeface="Calibri"/>
                <a:ea typeface="Calibri"/>
                <a:cs typeface="Calibri"/>
                <a:sym typeface="Calibri"/>
              </a:rPr>
              <a:t>être à distance d’un objet chaud (comme un radiateur)</a:t>
            </a:r>
          </a:p>
          <a:p>
            <a:pPr>
              <a:lnSpc>
                <a:spcPct val="115000"/>
              </a:lnSpc>
              <a:spcBef>
                <a:spcPts val="800"/>
              </a:spcBef>
            </a:pPr>
            <a:r>
              <a:rPr lang="fr-FR" sz="1800" dirty="0">
                <a:solidFill>
                  <a:srgbClr val="000000"/>
                </a:solidFill>
                <a:latin typeface="Calibri"/>
                <a:ea typeface="Calibri"/>
                <a:cs typeface="Calibri"/>
                <a:sym typeface="Calibri"/>
              </a:rPr>
              <a:t>Dans ce dernier cas : </a:t>
            </a:r>
            <a:r>
              <a:rPr lang="fr-FR" i="1" dirty="0"/>
              <a:t>Comment peut on expliquer que les mains se réchauffent alors qu’elles ne sont pas en contact avec le radiateur ? </a:t>
            </a:r>
          </a:p>
          <a:p>
            <a:pPr marL="0" marR="0" lvl="0" indent="0" algn="l" rtl="0">
              <a:lnSpc>
                <a:spcPct val="115000"/>
              </a:lnSpc>
              <a:spcBef>
                <a:spcPts val="800"/>
              </a:spcBef>
              <a:spcAft>
                <a:spcPts val="0"/>
              </a:spcAft>
              <a:buNone/>
            </a:pPr>
            <a:r>
              <a:rPr lang="fr-FR" sz="1800" dirty="0">
                <a:solidFill>
                  <a:srgbClr val="000000"/>
                </a:solidFill>
                <a:latin typeface="Calibri"/>
                <a:ea typeface="Calibri"/>
                <a:cs typeface="Calibri"/>
                <a:sym typeface="Calibri"/>
              </a:rPr>
              <a:t>A priori, l’interprétation la plus courante </a:t>
            </a:r>
            <a:r>
              <a:rPr lang="fr-FR" sz="1800" dirty="0">
                <a:solidFill>
                  <a:schemeClr val="dk1"/>
                </a:solidFill>
                <a:latin typeface="Calibri"/>
                <a:ea typeface="Calibri"/>
                <a:cs typeface="Calibri"/>
                <a:sym typeface="Calibri"/>
              </a:rPr>
              <a:t>est que  </a:t>
            </a:r>
            <a:r>
              <a:rPr lang="fr-FR" sz="1800" b="1" i="1" dirty="0">
                <a:solidFill>
                  <a:srgbClr val="00B050"/>
                </a:solidFill>
                <a:latin typeface="Calibri"/>
                <a:ea typeface="Calibri"/>
                <a:cs typeface="Calibri"/>
                <a:sym typeface="Calibri"/>
              </a:rPr>
              <a:t>le radiateur réchauffe l’air à son contact, qui de proche en proche réchauffe la main »</a:t>
            </a:r>
          </a:p>
          <a:p>
            <a:pPr>
              <a:lnSpc>
                <a:spcPct val="115000"/>
              </a:lnSpc>
              <a:spcBef>
                <a:spcPts val="800"/>
              </a:spcBef>
            </a:pPr>
            <a:r>
              <a:rPr lang="fr-FR" b="1" dirty="0">
                <a:solidFill>
                  <a:schemeClr val="dk1"/>
                </a:solidFill>
                <a:latin typeface="Calibri"/>
                <a:ea typeface="Calibri"/>
                <a:cs typeface="Calibri"/>
                <a:sym typeface="Calibri"/>
              </a:rPr>
              <a:t>Si c’était le cas, alors quand on chasse l’air réchauffé en continu par le radiateur, on ne devrait ressentir que le contact de l’air froid qui arrive.</a:t>
            </a:r>
            <a:br>
              <a:rPr lang="fr-FR" b="1" dirty="0">
                <a:solidFill>
                  <a:schemeClr val="dk1"/>
                </a:solidFill>
                <a:latin typeface="Calibri"/>
                <a:ea typeface="Calibri"/>
                <a:cs typeface="Calibri"/>
                <a:sym typeface="Calibri"/>
              </a:rPr>
            </a:br>
            <a:endParaRPr lang="fr-FR" b="1" dirty="0">
              <a:solidFill>
                <a:schemeClr val="dk1"/>
              </a:solidFill>
              <a:latin typeface="Calibri"/>
              <a:ea typeface="Calibri"/>
              <a:cs typeface="Calibri"/>
              <a:sym typeface="Calibri"/>
            </a:endParaRPr>
          </a:p>
          <a:p>
            <a:pPr lvl="0"/>
            <a:r>
              <a:rPr lang="fr-FR" dirty="0">
                <a:solidFill>
                  <a:schemeClr val="dk1"/>
                </a:solidFill>
                <a:latin typeface="Twentieth Century"/>
                <a:ea typeface="Twentieth Century"/>
                <a:cs typeface="Twentieth Century"/>
                <a:sym typeface="Twentieth Century"/>
              </a:rPr>
              <a:t>Et pourtant : même en soufflant l’air intermédiaire, ça chauffe quand même les mains </a:t>
            </a:r>
            <a:r>
              <a:rPr lang="fr-FR" i="1" dirty="0">
                <a:solidFill>
                  <a:schemeClr val="dk1"/>
                </a:solidFill>
                <a:latin typeface="Twentieth Century"/>
                <a:ea typeface="Twentieth Century"/>
                <a:cs typeface="Twentieth Century"/>
                <a:sym typeface="Twentieth Century"/>
              </a:rPr>
              <a:t>(à condition que le radiateur soit suffisamment chaud)</a:t>
            </a:r>
            <a:endParaRPr lang="fr-FR" i="1" dirty="0"/>
          </a:p>
          <a:p>
            <a:pPr lvl="0"/>
            <a:endParaRPr lang="fr-FR" sz="1600" dirty="0">
              <a:solidFill>
                <a:schemeClr val="dk1"/>
              </a:solidFill>
              <a:latin typeface="Twentieth Century"/>
              <a:ea typeface="Twentieth Century"/>
              <a:cs typeface="Twentieth Century"/>
              <a:sym typeface="Twentieth Century"/>
            </a:endParaRPr>
          </a:p>
          <a:p>
            <a:pPr lvl="0"/>
            <a:r>
              <a:rPr lang="fr-FR" dirty="0">
                <a:solidFill>
                  <a:schemeClr val="dk1"/>
                </a:solidFill>
                <a:latin typeface="Twentieth Century"/>
                <a:ea typeface="Twentieth Century"/>
                <a:cs typeface="Twentieth Century"/>
                <a:sym typeface="Twentieth Century"/>
              </a:rPr>
              <a:t>=&gt; Interprétation courante : </a:t>
            </a:r>
            <a:r>
              <a:rPr lang="fr-FR" b="1" dirty="0">
                <a:solidFill>
                  <a:srgbClr val="00B050"/>
                </a:solidFill>
                <a:latin typeface="Calibri"/>
                <a:ea typeface="Calibri"/>
                <a:cs typeface="Calibri"/>
                <a:sym typeface="Calibri"/>
              </a:rPr>
              <a:t>Le radiateur « envoie de la chaleur vers la main » </a:t>
            </a:r>
            <a:endParaRPr lang="fr-FR" dirty="0">
              <a:solidFill>
                <a:schemeClr val="dk1"/>
              </a:solidFill>
              <a:latin typeface="Twentieth Century"/>
              <a:ea typeface="Twentieth Century"/>
              <a:cs typeface="Twentieth Century"/>
              <a:sym typeface="Twentieth Century"/>
            </a:endParaRPr>
          </a:p>
          <a:p>
            <a:pPr>
              <a:lnSpc>
                <a:spcPct val="115000"/>
              </a:lnSpc>
              <a:spcBef>
                <a:spcPts val="800"/>
              </a:spcBef>
            </a:pPr>
            <a:br>
              <a:rPr lang="fr-FR" sz="1600" dirty="0">
                <a:solidFill>
                  <a:schemeClr val="dk1"/>
                </a:solidFill>
                <a:latin typeface="Calibri"/>
                <a:ea typeface="Calibri"/>
                <a:cs typeface="Calibri"/>
                <a:sym typeface="Calibri"/>
              </a:rPr>
            </a:br>
            <a:endParaRPr lang="fr-FR" dirty="0">
              <a:solidFill>
                <a:schemeClr val="dk1"/>
              </a:solidFill>
              <a:latin typeface="Twentieth Century"/>
              <a:ea typeface="Twentieth Century"/>
              <a:cs typeface="Twentieth Century"/>
              <a:sym typeface="Twentieth Century"/>
            </a:endParaRPr>
          </a:p>
          <a:p>
            <a:pPr marL="0" marR="0" lvl="0" indent="0" algn="l" rtl="0">
              <a:lnSpc>
                <a:spcPct val="115000"/>
              </a:lnSpc>
              <a:spcBef>
                <a:spcPts val="800"/>
              </a:spcBef>
              <a:spcAft>
                <a:spcPts val="0"/>
              </a:spcAft>
              <a:buNone/>
            </a:pPr>
            <a:br>
              <a:rPr lang="fr-FR" sz="1800" b="1" i="1" dirty="0">
                <a:solidFill>
                  <a:srgbClr val="00B050"/>
                </a:solidFill>
                <a:latin typeface="Calibri"/>
                <a:ea typeface="Calibri"/>
                <a:cs typeface="Calibri"/>
                <a:sym typeface="Calibri"/>
              </a:rPr>
            </a:br>
            <a:endParaRPr sz="1800" b="1" i="1" dirty="0">
              <a:solidFill>
                <a:srgbClr val="000000"/>
              </a:solidFill>
              <a:latin typeface="Calibri"/>
              <a:ea typeface="Calibri"/>
              <a:cs typeface="Calibri"/>
              <a:sym typeface="Calibri"/>
            </a:endParaRPr>
          </a:p>
          <a:p>
            <a:pPr marL="0" marR="0" lvl="0" indent="0" algn="l" rtl="0">
              <a:lnSpc>
                <a:spcPct val="115000"/>
              </a:lnSpc>
              <a:spcBef>
                <a:spcPts val="800"/>
              </a:spcBef>
              <a:spcAft>
                <a:spcPts val="0"/>
              </a:spcAft>
              <a:buNone/>
            </a:pPr>
            <a:endParaRPr sz="1800" b="1" dirty="0">
              <a:solidFill>
                <a:srgbClr val="000000"/>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92339B6D-F672-45FB-AE05-EA71AB27B0DE}"/>
              </a:ext>
            </a:extLst>
          </p:cNvPr>
          <p:cNvGrpSpPr/>
          <p:nvPr/>
        </p:nvGrpSpPr>
        <p:grpSpPr>
          <a:xfrm>
            <a:off x="111187" y="61099"/>
            <a:ext cx="8711732" cy="3155680"/>
            <a:chOff x="257133" y="1750478"/>
            <a:chExt cx="8711732" cy="3155680"/>
          </a:xfrm>
        </p:grpSpPr>
        <p:grpSp>
          <p:nvGrpSpPr>
            <p:cNvPr id="43" name="Groupe 42">
              <a:extLst>
                <a:ext uri="{FF2B5EF4-FFF2-40B4-BE49-F238E27FC236}">
                  <a16:creationId xmlns:a16="http://schemas.microsoft.com/office/drawing/2014/main" id="{467F3FB1-9107-40C3-AF84-6306D30B9C4E}"/>
                </a:ext>
              </a:extLst>
            </p:cNvPr>
            <p:cNvGrpSpPr/>
            <p:nvPr/>
          </p:nvGrpSpPr>
          <p:grpSpPr>
            <a:xfrm>
              <a:off x="4195487" y="1815582"/>
              <a:ext cx="1186285" cy="2797773"/>
              <a:chOff x="60205" y="2355046"/>
              <a:chExt cx="1531662" cy="2802703"/>
            </a:xfrm>
          </p:grpSpPr>
          <p:sp>
            <p:nvSpPr>
              <p:cNvPr id="50" name="ZoneTexte 49">
                <a:extLst>
                  <a:ext uri="{FF2B5EF4-FFF2-40B4-BE49-F238E27FC236}">
                    <a16:creationId xmlns:a16="http://schemas.microsoft.com/office/drawing/2014/main" id="{29F43AB0-F706-45B3-944F-D92FCD33F534}"/>
                  </a:ext>
                </a:extLst>
              </p:cNvPr>
              <p:cNvSpPr txBox="1"/>
              <p:nvPr/>
            </p:nvSpPr>
            <p:spPr>
              <a:xfrm>
                <a:off x="115619" y="2832095"/>
                <a:ext cx="1476248" cy="832460"/>
              </a:xfrm>
              <a:prstGeom prst="rect">
                <a:avLst/>
              </a:prstGeom>
              <a:noFill/>
            </p:spPr>
            <p:txBody>
              <a:bodyPr wrap="square" rtlCol="0">
                <a:spAutoFit/>
              </a:bodyPr>
              <a:lstStyle/>
              <a:p>
                <a:pPr algn="ctr"/>
                <a:r>
                  <a:rPr lang="fr-FR" sz="1200" b="1" dirty="0"/>
                  <a:t>Forte puissance de rayonnement infrarouge</a:t>
                </a:r>
              </a:p>
            </p:txBody>
          </p:sp>
          <p:sp>
            <p:nvSpPr>
              <p:cNvPr id="51" name="ZoneTexte 50">
                <a:extLst>
                  <a:ext uri="{FF2B5EF4-FFF2-40B4-BE49-F238E27FC236}">
                    <a16:creationId xmlns:a16="http://schemas.microsoft.com/office/drawing/2014/main" id="{2BD173B1-0ABD-439E-B6EC-AD1F67B6989F}"/>
                  </a:ext>
                </a:extLst>
              </p:cNvPr>
              <p:cNvSpPr txBox="1"/>
              <p:nvPr/>
            </p:nvSpPr>
            <p:spPr>
              <a:xfrm>
                <a:off x="60205" y="3835332"/>
                <a:ext cx="1476249" cy="832460"/>
              </a:xfrm>
              <a:prstGeom prst="rect">
                <a:avLst/>
              </a:prstGeom>
              <a:noFill/>
            </p:spPr>
            <p:txBody>
              <a:bodyPr wrap="square" rtlCol="0">
                <a:spAutoFit/>
              </a:bodyPr>
              <a:lstStyle/>
              <a:p>
                <a:pPr algn="ctr"/>
                <a:r>
                  <a:rPr lang="fr-FR" sz="1200" b="1" dirty="0"/>
                  <a:t>Faible puissance de rayonnement infrarouge</a:t>
                </a:r>
              </a:p>
            </p:txBody>
          </p:sp>
          <p:sp>
            <p:nvSpPr>
              <p:cNvPr id="52" name="Flèche : droite 51">
                <a:extLst>
                  <a:ext uri="{FF2B5EF4-FFF2-40B4-BE49-F238E27FC236}">
                    <a16:creationId xmlns:a16="http://schemas.microsoft.com/office/drawing/2014/main" id="{D06C1430-126A-440A-9550-0E13C7682EE1}"/>
                  </a:ext>
                </a:extLst>
              </p:cNvPr>
              <p:cNvSpPr/>
              <p:nvPr/>
            </p:nvSpPr>
            <p:spPr>
              <a:xfrm rot="5400000">
                <a:off x="599447" y="4657926"/>
                <a:ext cx="397763" cy="601884"/>
              </a:xfrm>
              <a:prstGeom prst="rightArrow">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200" b="1"/>
              </a:p>
            </p:txBody>
          </p:sp>
          <p:sp>
            <p:nvSpPr>
              <p:cNvPr id="53" name="Flèche : droite 52">
                <a:extLst>
                  <a:ext uri="{FF2B5EF4-FFF2-40B4-BE49-F238E27FC236}">
                    <a16:creationId xmlns:a16="http://schemas.microsoft.com/office/drawing/2014/main" id="{9FCE39DF-4A2D-4041-8DEC-16430E6D8CCF}"/>
                  </a:ext>
                </a:extLst>
              </p:cNvPr>
              <p:cNvSpPr/>
              <p:nvPr/>
            </p:nvSpPr>
            <p:spPr>
              <a:xfrm rot="16200000">
                <a:off x="636270" y="2252986"/>
                <a:ext cx="397763" cy="601884"/>
              </a:xfrm>
              <a:prstGeom prst="rightArrow">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200" b="1" dirty="0"/>
              </a:p>
            </p:txBody>
          </p:sp>
        </p:grpSp>
        <p:grpSp>
          <p:nvGrpSpPr>
            <p:cNvPr id="54" name="Groupe 53">
              <a:extLst>
                <a:ext uri="{FF2B5EF4-FFF2-40B4-BE49-F238E27FC236}">
                  <a16:creationId xmlns:a16="http://schemas.microsoft.com/office/drawing/2014/main" id="{13343FCC-5BBA-498E-968F-98C423A2F344}"/>
                </a:ext>
              </a:extLst>
            </p:cNvPr>
            <p:cNvGrpSpPr/>
            <p:nvPr/>
          </p:nvGrpSpPr>
          <p:grpSpPr>
            <a:xfrm>
              <a:off x="257133" y="1760896"/>
              <a:ext cx="3782998" cy="2887250"/>
              <a:chOff x="4734307" y="3555255"/>
              <a:chExt cx="4327397" cy="3302745"/>
            </a:xfrm>
          </p:grpSpPr>
          <p:pic>
            <p:nvPicPr>
              <p:cNvPr id="55" name="Image 54">
                <a:extLst>
                  <a:ext uri="{FF2B5EF4-FFF2-40B4-BE49-F238E27FC236}">
                    <a16:creationId xmlns:a16="http://schemas.microsoft.com/office/drawing/2014/main" id="{14C77337-3987-4CF0-8ECC-33D0BD995F8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34307" y="3555255"/>
                <a:ext cx="4327397" cy="3302745"/>
              </a:xfrm>
              <a:prstGeom prst="rect">
                <a:avLst/>
              </a:prstGeom>
            </p:spPr>
          </p:pic>
          <mc:AlternateContent xmlns:mc="http://schemas.openxmlformats.org/markup-compatibility/2006" xmlns:a14="http://schemas.microsoft.com/office/drawing/2010/main">
            <mc:Choice Requires="a14">
              <p:sp>
                <p:nvSpPr>
                  <p:cNvPr id="56" name="Rectangle 55">
                    <a:extLst>
                      <a:ext uri="{FF2B5EF4-FFF2-40B4-BE49-F238E27FC236}">
                        <a16:creationId xmlns:a16="http://schemas.microsoft.com/office/drawing/2014/main" id="{E0C749BE-9203-4679-8B75-AB47247F70D9}"/>
                      </a:ext>
                    </a:extLst>
                  </p:cNvPr>
                  <p:cNvSpPr/>
                  <p:nvPr/>
                </p:nvSpPr>
                <p:spPr>
                  <a:xfrm flipH="1">
                    <a:off x="7222835" y="5843455"/>
                    <a:ext cx="1240420" cy="721739"/>
                  </a:xfrm>
                  <a:prstGeom prst="rect">
                    <a:avLst/>
                  </a:prstGeom>
                </p:spPr>
                <p:txBody>
                  <a:bodyPr wrap="square">
                    <a:spAutoFit/>
                  </a:bodyPr>
                  <a:lstStyle/>
                  <a:p>
                    <a:pPr algn="ctr"/>
                    <a14:m>
                      <m:oMathPara xmlns:m="http://schemas.openxmlformats.org/officeDocument/2006/math">
                        <m:oMathParaPr>
                          <m:jc m:val="centerGroup"/>
                        </m:oMathParaPr>
                        <m:oMath xmlns:m="http://schemas.openxmlformats.org/officeDocument/2006/math">
                          <m:r>
                            <a:rPr lang="fr-FR" b="1" i="1"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𝑪</m:t>
                          </m:r>
                          <m:sSub>
                            <m:sSubPr>
                              <m:ctrlPr>
                                <a:rPr lang="fr-FR" b="1" i="1">
                                  <a:solidFill>
                                    <a:schemeClr val="bg1"/>
                                  </a:solidFill>
                                  <a:latin typeface="Cambria Math" panose="02040503050406030204" pitchFamily="18" charset="0"/>
                                </a:rPr>
                              </m:ctrlPr>
                            </m:sSubPr>
                            <m:e>
                              <m:r>
                                <a:rPr lang="fr-FR" b="1" i="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𝑶</m:t>
                              </m:r>
                            </m:e>
                            <m:sub>
                              <m:r>
                                <a:rPr lang="fr-FR" b="1" i="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𝟐</m:t>
                              </m:r>
                            </m:sub>
                          </m:sSub>
                        </m:oMath>
                      </m:oMathPara>
                    </a14:m>
                    <a:endParaRPr lang="fr-FR" b="1" dirty="0">
                      <a:solidFill>
                        <a:schemeClr val="bg1"/>
                      </a:solidFill>
                      <a:ea typeface="Times New Roman" panose="02020603050405020304" pitchFamily="18" charset="0"/>
                    </a:endParaRPr>
                  </a:p>
                  <a:p>
                    <a:pPr algn="ctr"/>
                    <a:r>
                      <a:rPr lang="fr-FR" sz="100" b="1" dirty="0">
                        <a:solidFill>
                          <a:schemeClr val="bg1"/>
                        </a:solidFill>
                        <a:ea typeface="Times New Roman" panose="02020603050405020304" pitchFamily="18" charset="0"/>
                      </a:rPr>
                      <a:t> </a:t>
                    </a:r>
                    <a:br>
                      <a:rPr lang="fr-FR" b="1" dirty="0">
                        <a:solidFill>
                          <a:schemeClr val="bg1"/>
                        </a:solidFill>
                        <a:ea typeface="Times New Roman" panose="02020603050405020304" pitchFamily="18" charset="0"/>
                      </a:rPr>
                    </a:br>
                    <a:r>
                      <a:rPr lang="fr-FR" sz="1600" b="1" dirty="0">
                        <a:solidFill>
                          <a:schemeClr val="bg1"/>
                        </a:solidFill>
                        <a:ea typeface="Times New Roman" panose="02020603050405020304" pitchFamily="18" charset="0"/>
                      </a:rPr>
                      <a:t>5°C </a:t>
                    </a:r>
                    <a:endParaRPr lang="fr-FR" sz="1600" b="1" dirty="0">
                      <a:solidFill>
                        <a:schemeClr val="bg1"/>
                      </a:solidFill>
                    </a:endParaRPr>
                  </a:p>
                </p:txBody>
              </p:sp>
            </mc:Choice>
            <mc:Fallback xmlns="">
              <p:sp>
                <p:nvSpPr>
                  <p:cNvPr id="56" name="Rectangle 55">
                    <a:extLst>
                      <a:ext uri="{FF2B5EF4-FFF2-40B4-BE49-F238E27FC236}">
                        <a16:creationId xmlns:a16="http://schemas.microsoft.com/office/drawing/2014/main" id="{E0C749BE-9203-4679-8B75-AB47247F70D9}"/>
                      </a:ext>
                    </a:extLst>
                  </p:cNvPr>
                  <p:cNvSpPr>
                    <a:spLocks noRot="1" noChangeAspect="1" noMove="1" noResize="1" noEditPoints="1" noAdjustHandles="1" noChangeArrowheads="1" noChangeShapeType="1" noTextEdit="1"/>
                  </p:cNvSpPr>
                  <p:nvPr/>
                </p:nvSpPr>
                <p:spPr>
                  <a:xfrm flipH="1">
                    <a:off x="7222835" y="5843455"/>
                    <a:ext cx="1240420" cy="721739"/>
                  </a:xfrm>
                  <a:prstGeom prst="rect">
                    <a:avLst/>
                  </a:prstGeom>
                  <a:blipFill>
                    <a:blip r:embed="rId6"/>
                    <a:stretch>
                      <a:fillRect b="-11538"/>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57" name="ZoneTexte 56">
                    <a:extLst>
                      <a:ext uri="{FF2B5EF4-FFF2-40B4-BE49-F238E27FC236}">
                        <a16:creationId xmlns:a16="http://schemas.microsoft.com/office/drawing/2014/main" id="{8EEF87FF-8575-44D6-B8CE-EB436EA78653}"/>
                      </a:ext>
                    </a:extLst>
                  </p:cNvPr>
                  <p:cNvSpPr txBox="1"/>
                  <p:nvPr/>
                </p:nvSpPr>
                <p:spPr>
                  <a:xfrm>
                    <a:off x="5332607" y="5856808"/>
                    <a:ext cx="1238492" cy="721739"/>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fr-FR" b="1" i="1" dirty="0" smtClean="0">
                              <a:solidFill>
                                <a:schemeClr val="bg1"/>
                              </a:solidFill>
                              <a:latin typeface="Cambria Math" panose="02040503050406030204" pitchFamily="18" charset="0"/>
                            </a:rPr>
                            <m:t>𝑨𝒊𝒓</m:t>
                          </m:r>
                          <m:r>
                            <a:rPr lang="fr-FR" b="1" i="1" dirty="0" smtClean="0">
                              <a:solidFill>
                                <a:schemeClr val="bg1"/>
                              </a:solidFill>
                              <a:latin typeface="Cambria Math" panose="02040503050406030204" pitchFamily="18" charset="0"/>
                            </a:rPr>
                            <m:t> </m:t>
                          </m:r>
                        </m:oMath>
                      </m:oMathPara>
                    </a14:m>
                    <a:br>
                      <a:rPr lang="fr-FR" b="1" dirty="0">
                        <a:solidFill>
                          <a:schemeClr val="bg1"/>
                        </a:solidFill>
                      </a:rPr>
                    </a:br>
                    <a:r>
                      <a:rPr lang="fr-FR" sz="100" b="1" dirty="0">
                        <a:solidFill>
                          <a:schemeClr val="bg1"/>
                        </a:solidFill>
                      </a:rPr>
                      <a:t>   </a:t>
                    </a:r>
                    <a:br>
                      <a:rPr lang="fr-FR" b="1" dirty="0">
                        <a:solidFill>
                          <a:schemeClr val="bg1"/>
                        </a:solidFill>
                      </a:rPr>
                    </a:br>
                    <a:r>
                      <a:rPr lang="fr-FR" sz="1600" b="1" dirty="0">
                        <a:solidFill>
                          <a:schemeClr val="bg1"/>
                        </a:solidFill>
                      </a:rPr>
                      <a:t>5 °C</a:t>
                    </a:r>
                  </a:p>
                </p:txBody>
              </p:sp>
            </mc:Choice>
            <mc:Fallback xmlns="">
              <p:sp>
                <p:nvSpPr>
                  <p:cNvPr id="57" name="ZoneTexte 56">
                    <a:extLst>
                      <a:ext uri="{FF2B5EF4-FFF2-40B4-BE49-F238E27FC236}">
                        <a16:creationId xmlns:a16="http://schemas.microsoft.com/office/drawing/2014/main" id="{8EEF87FF-8575-44D6-B8CE-EB436EA78653}"/>
                      </a:ext>
                    </a:extLst>
                  </p:cNvPr>
                  <p:cNvSpPr txBox="1">
                    <a:spLocks noRot="1" noChangeAspect="1" noMove="1" noResize="1" noEditPoints="1" noAdjustHandles="1" noChangeArrowheads="1" noChangeShapeType="1" noTextEdit="1"/>
                  </p:cNvSpPr>
                  <p:nvPr/>
                </p:nvSpPr>
                <p:spPr>
                  <a:xfrm>
                    <a:off x="5332607" y="5856808"/>
                    <a:ext cx="1238492" cy="721739"/>
                  </a:xfrm>
                  <a:prstGeom prst="rect">
                    <a:avLst/>
                  </a:prstGeom>
                  <a:blipFill>
                    <a:blip r:embed="rId7"/>
                    <a:stretch>
                      <a:fillRect b="-12621"/>
                    </a:stretch>
                  </a:blipFill>
                </p:spPr>
                <p:txBody>
                  <a:bodyPr/>
                  <a:lstStyle/>
                  <a:p>
                    <a:r>
                      <a:rPr lang="fr-FR">
                        <a:noFill/>
                      </a:rPr>
                      <a:t> </a:t>
                    </a:r>
                  </a:p>
                </p:txBody>
              </p:sp>
            </mc:Fallback>
          </mc:AlternateContent>
        </p:grpSp>
        <p:pic>
          <p:nvPicPr>
            <p:cNvPr id="58" name="Image 57">
              <a:extLst>
                <a:ext uri="{FF2B5EF4-FFF2-40B4-BE49-F238E27FC236}">
                  <a16:creationId xmlns:a16="http://schemas.microsoft.com/office/drawing/2014/main" id="{E36A8F28-69BB-4811-A3BB-F59CC4421798}"/>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023910" y="1754489"/>
              <a:ext cx="171227" cy="2887250"/>
            </a:xfrm>
            <a:prstGeom prst="rect">
              <a:avLst/>
            </a:prstGeom>
          </p:spPr>
        </p:pic>
        <p:sp>
          <p:nvSpPr>
            <p:cNvPr id="59" name="Ellipse 58">
              <a:extLst>
                <a:ext uri="{FF2B5EF4-FFF2-40B4-BE49-F238E27FC236}">
                  <a16:creationId xmlns:a16="http://schemas.microsoft.com/office/drawing/2014/main" id="{374894A0-4AD2-418D-A34C-1A15E0266681}"/>
                </a:ext>
              </a:extLst>
            </p:cNvPr>
            <p:cNvSpPr/>
            <p:nvPr/>
          </p:nvSpPr>
          <p:spPr>
            <a:xfrm>
              <a:off x="6253211" y="3702575"/>
              <a:ext cx="1009285" cy="976097"/>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350" dirty="0"/>
            </a:p>
          </p:txBody>
        </p:sp>
        <p:grpSp>
          <p:nvGrpSpPr>
            <p:cNvPr id="60" name="Groupe 59">
              <a:extLst>
                <a:ext uri="{FF2B5EF4-FFF2-40B4-BE49-F238E27FC236}">
                  <a16:creationId xmlns:a16="http://schemas.microsoft.com/office/drawing/2014/main" id="{FE6D7D9F-A786-4398-B3B0-EF0ACFFEA194}"/>
                </a:ext>
              </a:extLst>
            </p:cNvPr>
            <p:cNvGrpSpPr/>
            <p:nvPr/>
          </p:nvGrpSpPr>
          <p:grpSpPr>
            <a:xfrm>
              <a:off x="8097050" y="2352233"/>
              <a:ext cx="871815" cy="523221"/>
              <a:chOff x="7750339" y="3275841"/>
              <a:chExt cx="962801" cy="577826"/>
            </a:xfrm>
          </p:grpSpPr>
          <p:sp>
            <p:nvSpPr>
              <p:cNvPr id="61" name="Rectangle 60">
                <a:extLst>
                  <a:ext uri="{FF2B5EF4-FFF2-40B4-BE49-F238E27FC236}">
                    <a16:creationId xmlns:a16="http://schemas.microsoft.com/office/drawing/2014/main" id="{ED0A5024-97F5-4E07-8CB1-E813C70E5A5F}"/>
                  </a:ext>
                </a:extLst>
              </p:cNvPr>
              <p:cNvSpPr/>
              <p:nvPr/>
            </p:nvSpPr>
            <p:spPr>
              <a:xfrm>
                <a:off x="7866239" y="3278149"/>
                <a:ext cx="731002" cy="528681"/>
              </a:xfrm>
              <a:prstGeom prst="rect">
                <a:avLst/>
              </a:prstGeom>
              <a:solidFill>
                <a:schemeClr val="accent6">
                  <a:lumMod val="40000"/>
                  <a:lumOff val="60000"/>
                </a:schemeClr>
              </a:solidFill>
              <a:ln>
                <a:solidFill>
                  <a:schemeClr val="tx1"/>
                </a:solidFill>
              </a:ln>
              <a:effectLst>
                <a:outerShdw blurRad="50800" dist="38100" dir="18900000" algn="b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2" name="ZoneTexte 61">
                <a:extLst>
                  <a:ext uri="{FF2B5EF4-FFF2-40B4-BE49-F238E27FC236}">
                    <a16:creationId xmlns:a16="http://schemas.microsoft.com/office/drawing/2014/main" id="{747D51B4-EFBD-450F-833F-0ADD5A414ADF}"/>
                  </a:ext>
                </a:extLst>
              </p:cNvPr>
              <p:cNvSpPr txBox="1"/>
              <p:nvPr/>
            </p:nvSpPr>
            <p:spPr>
              <a:xfrm>
                <a:off x="7750339" y="3275841"/>
                <a:ext cx="962801" cy="577826"/>
              </a:xfrm>
              <a:prstGeom prst="rect">
                <a:avLst/>
              </a:prstGeom>
              <a:noFill/>
            </p:spPr>
            <p:txBody>
              <a:bodyPr wrap="square" rtlCol="0">
                <a:spAutoFit/>
              </a:bodyPr>
              <a:lstStyle/>
              <a:p>
                <a:pPr algn="ctr"/>
                <a:r>
                  <a:rPr lang="fr-FR" sz="1400" dirty="0"/>
                  <a:t>Caméra     IR</a:t>
                </a:r>
              </a:p>
            </p:txBody>
          </p:sp>
        </p:grpSp>
        <p:sp>
          <p:nvSpPr>
            <p:cNvPr id="63" name="ZoneTexte 62">
              <a:extLst>
                <a:ext uri="{FF2B5EF4-FFF2-40B4-BE49-F238E27FC236}">
                  <a16:creationId xmlns:a16="http://schemas.microsoft.com/office/drawing/2014/main" id="{93508A67-65B1-4172-BFEC-7993842C6633}"/>
                </a:ext>
              </a:extLst>
            </p:cNvPr>
            <p:cNvSpPr txBox="1"/>
            <p:nvPr/>
          </p:nvSpPr>
          <p:spPr>
            <a:xfrm rot="5400000">
              <a:off x="5077981" y="2499919"/>
              <a:ext cx="1386221" cy="276999"/>
            </a:xfrm>
            <a:prstGeom prst="rect">
              <a:avLst/>
            </a:prstGeom>
            <a:solidFill>
              <a:schemeClr val="bg1"/>
            </a:solidFill>
            <a:ln>
              <a:solidFill>
                <a:schemeClr val="tx1"/>
              </a:solidFill>
            </a:ln>
            <a:effectLst/>
          </p:spPr>
          <p:txBody>
            <a:bodyPr wrap="square" rtlCol="0">
              <a:spAutoFit/>
            </a:bodyPr>
            <a:lstStyle/>
            <a:p>
              <a:pPr algn="ctr"/>
              <a:r>
                <a:rPr lang="fr-FR" sz="1200" dirty="0"/>
                <a:t>Toile de fond, 20°C</a:t>
              </a:r>
            </a:p>
          </p:txBody>
        </p:sp>
        <mc:AlternateContent xmlns:mc="http://schemas.openxmlformats.org/markup-compatibility/2006" xmlns:a14="http://schemas.microsoft.com/office/drawing/2010/main">
          <mc:Choice Requires="a14">
            <p:sp>
              <p:nvSpPr>
                <p:cNvPr id="64" name="ZoneTexte 63">
                  <a:extLst>
                    <a:ext uri="{FF2B5EF4-FFF2-40B4-BE49-F238E27FC236}">
                      <a16:creationId xmlns:a16="http://schemas.microsoft.com/office/drawing/2014/main" id="{FEAC9885-231F-44CE-99DA-592B69965F87}"/>
                    </a:ext>
                  </a:extLst>
                </p:cNvPr>
                <p:cNvSpPr txBox="1"/>
                <p:nvPr/>
              </p:nvSpPr>
              <p:spPr>
                <a:xfrm>
                  <a:off x="6298707" y="3891784"/>
                  <a:ext cx="1009286" cy="507831"/>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fr-FR" sz="1400" b="1" i="1" smtClean="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𝑪</m:t>
                        </m:r>
                        <m:sSub>
                          <m:sSubPr>
                            <m:ctrlPr>
                              <a:rPr lang="fr-FR" sz="1400" b="1" i="1">
                                <a:solidFill>
                                  <a:schemeClr val="tx1"/>
                                </a:solidFill>
                                <a:latin typeface="Cambria Math" panose="02040503050406030204" pitchFamily="18" charset="0"/>
                              </a:rPr>
                            </m:ctrlPr>
                          </m:sSubPr>
                          <m:e>
                            <m:r>
                              <a:rPr lang="fr-FR" sz="1400" b="1" i="1">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𝑶</m:t>
                            </m:r>
                          </m:e>
                          <m:sub>
                            <m:r>
                              <a:rPr lang="fr-FR" sz="1400" b="1" i="1">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𝟐</m:t>
                            </m:r>
                          </m:sub>
                        </m:sSub>
                      </m:oMath>
                    </m:oMathPara>
                  </a14:m>
                  <a:endParaRPr lang="fr-FR" sz="1400" b="1" dirty="0">
                    <a:solidFill>
                      <a:schemeClr val="tx1"/>
                    </a:solidFill>
                    <a:ea typeface="Times New Roman" panose="02020603050405020304" pitchFamily="18" charset="0"/>
                  </a:endParaRPr>
                </a:p>
                <a:p>
                  <a:pPr algn="ctr"/>
                  <a:r>
                    <a:rPr lang="fr-FR" sz="100" b="1" dirty="0">
                      <a:solidFill>
                        <a:schemeClr val="tx1"/>
                      </a:solidFill>
                      <a:ea typeface="Times New Roman" panose="02020603050405020304" pitchFamily="18" charset="0"/>
                    </a:rPr>
                    <a:t> </a:t>
                  </a:r>
                  <a:br>
                    <a:rPr lang="fr-FR" sz="1200" b="1" dirty="0">
                      <a:solidFill>
                        <a:schemeClr val="tx1"/>
                      </a:solidFill>
                      <a:ea typeface="Times New Roman" panose="02020603050405020304" pitchFamily="18" charset="0"/>
                    </a:rPr>
                  </a:br>
                  <a:r>
                    <a:rPr lang="fr-FR" sz="1200" b="1" dirty="0">
                      <a:solidFill>
                        <a:schemeClr val="tx1"/>
                      </a:solidFill>
                      <a:ea typeface="Times New Roman" panose="02020603050405020304" pitchFamily="18" charset="0"/>
                    </a:rPr>
                    <a:t>5°C </a:t>
                  </a:r>
                  <a:endParaRPr lang="fr-FR" sz="1200" b="1" dirty="0">
                    <a:solidFill>
                      <a:schemeClr val="tx1"/>
                    </a:solidFill>
                  </a:endParaRPr>
                </a:p>
              </p:txBody>
            </p:sp>
          </mc:Choice>
          <mc:Fallback xmlns="">
            <p:sp>
              <p:nvSpPr>
                <p:cNvPr id="64" name="ZoneTexte 63">
                  <a:extLst>
                    <a:ext uri="{FF2B5EF4-FFF2-40B4-BE49-F238E27FC236}">
                      <a16:creationId xmlns:a16="http://schemas.microsoft.com/office/drawing/2014/main" id="{FEAC9885-231F-44CE-99DA-592B69965F87}"/>
                    </a:ext>
                  </a:extLst>
                </p:cNvPr>
                <p:cNvSpPr txBox="1">
                  <a:spLocks noRot="1" noChangeAspect="1" noMove="1" noResize="1" noEditPoints="1" noAdjustHandles="1" noChangeArrowheads="1" noChangeShapeType="1" noTextEdit="1"/>
                </p:cNvSpPr>
                <p:nvPr/>
              </p:nvSpPr>
              <p:spPr>
                <a:xfrm>
                  <a:off x="6298707" y="3891784"/>
                  <a:ext cx="1009286" cy="507831"/>
                </a:xfrm>
                <a:prstGeom prst="rect">
                  <a:avLst/>
                </a:prstGeom>
                <a:blipFill>
                  <a:blip r:embed="rId9"/>
                  <a:stretch>
                    <a:fillRect b="-8333"/>
                  </a:stretch>
                </a:blipFill>
              </p:spPr>
              <p:txBody>
                <a:bodyPr/>
                <a:lstStyle/>
                <a:p>
                  <a:r>
                    <a:rPr lang="fr-FR">
                      <a:noFill/>
                    </a:rPr>
                    <a:t> </a:t>
                  </a:r>
                </a:p>
              </p:txBody>
            </p:sp>
          </mc:Fallback>
        </mc:AlternateContent>
        <p:sp>
          <p:nvSpPr>
            <p:cNvPr id="65" name="Ellipse 64">
              <a:extLst>
                <a:ext uri="{FF2B5EF4-FFF2-40B4-BE49-F238E27FC236}">
                  <a16:creationId xmlns:a16="http://schemas.microsoft.com/office/drawing/2014/main" id="{4B113F18-18D4-43AA-AB1F-0E181928ACCA}"/>
                </a:ext>
              </a:extLst>
            </p:cNvPr>
            <p:cNvSpPr/>
            <p:nvPr/>
          </p:nvSpPr>
          <p:spPr>
            <a:xfrm>
              <a:off x="6253211" y="2150371"/>
              <a:ext cx="1009285" cy="976097"/>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350" dirty="0"/>
            </a:p>
          </p:txBody>
        </p:sp>
        <mc:AlternateContent xmlns:mc="http://schemas.openxmlformats.org/markup-compatibility/2006" xmlns:a14="http://schemas.microsoft.com/office/drawing/2010/main">
          <mc:Choice Requires="a14">
            <p:sp>
              <p:nvSpPr>
                <p:cNvPr id="66" name="ZoneTexte 65">
                  <a:extLst>
                    <a:ext uri="{FF2B5EF4-FFF2-40B4-BE49-F238E27FC236}">
                      <a16:creationId xmlns:a16="http://schemas.microsoft.com/office/drawing/2014/main" id="{A70D3728-90E2-47FC-8CF0-A73733CC9C4E}"/>
                    </a:ext>
                  </a:extLst>
                </p:cNvPr>
                <p:cNvSpPr txBox="1"/>
                <p:nvPr/>
              </p:nvSpPr>
              <p:spPr>
                <a:xfrm>
                  <a:off x="6260006" y="2324103"/>
                  <a:ext cx="1009286" cy="507831"/>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fr-FR" sz="1400" b="1" i="1" smtClean="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𝑨𝒊𝒓</m:t>
                        </m:r>
                      </m:oMath>
                    </m:oMathPara>
                  </a14:m>
                  <a:endParaRPr lang="fr-FR" sz="1400" b="1" dirty="0">
                    <a:solidFill>
                      <a:schemeClr val="tx1"/>
                    </a:solidFill>
                    <a:ea typeface="Times New Roman" panose="02020603050405020304" pitchFamily="18" charset="0"/>
                  </a:endParaRPr>
                </a:p>
                <a:p>
                  <a:pPr algn="ctr"/>
                  <a:r>
                    <a:rPr lang="fr-FR" sz="100" b="1" dirty="0">
                      <a:solidFill>
                        <a:schemeClr val="tx1"/>
                      </a:solidFill>
                      <a:ea typeface="Times New Roman" panose="02020603050405020304" pitchFamily="18" charset="0"/>
                    </a:rPr>
                    <a:t> </a:t>
                  </a:r>
                  <a:br>
                    <a:rPr lang="fr-FR" sz="1200" b="1" dirty="0">
                      <a:solidFill>
                        <a:schemeClr val="tx1"/>
                      </a:solidFill>
                      <a:ea typeface="Times New Roman" panose="02020603050405020304" pitchFamily="18" charset="0"/>
                    </a:rPr>
                  </a:br>
                  <a:r>
                    <a:rPr lang="fr-FR" sz="1200" b="1" dirty="0">
                      <a:solidFill>
                        <a:schemeClr val="tx1"/>
                      </a:solidFill>
                      <a:ea typeface="Times New Roman" panose="02020603050405020304" pitchFamily="18" charset="0"/>
                    </a:rPr>
                    <a:t>5°C </a:t>
                  </a:r>
                  <a:endParaRPr lang="fr-FR" sz="1200" b="1" dirty="0">
                    <a:solidFill>
                      <a:schemeClr val="tx1"/>
                    </a:solidFill>
                  </a:endParaRPr>
                </a:p>
              </p:txBody>
            </p:sp>
          </mc:Choice>
          <mc:Fallback xmlns="">
            <p:sp>
              <p:nvSpPr>
                <p:cNvPr id="66" name="ZoneTexte 65">
                  <a:extLst>
                    <a:ext uri="{FF2B5EF4-FFF2-40B4-BE49-F238E27FC236}">
                      <a16:creationId xmlns:a16="http://schemas.microsoft.com/office/drawing/2014/main" id="{A70D3728-90E2-47FC-8CF0-A73733CC9C4E}"/>
                    </a:ext>
                  </a:extLst>
                </p:cNvPr>
                <p:cNvSpPr txBox="1">
                  <a:spLocks noRot="1" noChangeAspect="1" noMove="1" noResize="1" noEditPoints="1" noAdjustHandles="1" noChangeArrowheads="1" noChangeShapeType="1" noTextEdit="1"/>
                </p:cNvSpPr>
                <p:nvPr/>
              </p:nvSpPr>
              <p:spPr>
                <a:xfrm>
                  <a:off x="6260006" y="2324103"/>
                  <a:ext cx="1009286" cy="507831"/>
                </a:xfrm>
                <a:prstGeom prst="rect">
                  <a:avLst/>
                </a:prstGeom>
                <a:blipFill>
                  <a:blip r:embed="rId10"/>
                  <a:stretch>
                    <a:fillRect b="-8333"/>
                  </a:stretch>
                </a:blipFill>
              </p:spPr>
              <p:txBody>
                <a:bodyPr/>
                <a:lstStyle/>
                <a:p>
                  <a:r>
                    <a:rPr lang="fr-FR">
                      <a:noFill/>
                    </a:rPr>
                    <a:t> </a:t>
                  </a:r>
                </a:p>
              </p:txBody>
            </p:sp>
          </mc:Fallback>
        </mc:AlternateContent>
        <p:grpSp>
          <p:nvGrpSpPr>
            <p:cNvPr id="67" name="Groupe 66">
              <a:extLst>
                <a:ext uri="{FF2B5EF4-FFF2-40B4-BE49-F238E27FC236}">
                  <a16:creationId xmlns:a16="http://schemas.microsoft.com/office/drawing/2014/main" id="{A3098EFD-588F-4975-849D-2840FC096BF0}"/>
                </a:ext>
              </a:extLst>
            </p:cNvPr>
            <p:cNvGrpSpPr/>
            <p:nvPr/>
          </p:nvGrpSpPr>
          <p:grpSpPr>
            <a:xfrm>
              <a:off x="7404561" y="2242496"/>
              <a:ext cx="658723" cy="750507"/>
              <a:chOff x="6039661" y="4040951"/>
              <a:chExt cx="594273" cy="585319"/>
            </a:xfrm>
          </p:grpSpPr>
          <p:sp>
            <p:nvSpPr>
              <p:cNvPr id="68" name="Flèche : droite 67">
                <a:extLst>
                  <a:ext uri="{FF2B5EF4-FFF2-40B4-BE49-F238E27FC236}">
                    <a16:creationId xmlns:a16="http://schemas.microsoft.com/office/drawing/2014/main" id="{289BF5B0-98C0-4555-8F23-A114E1220687}"/>
                  </a:ext>
                </a:extLst>
              </p:cNvPr>
              <p:cNvSpPr/>
              <p:nvPr/>
            </p:nvSpPr>
            <p:spPr>
              <a:xfrm>
                <a:off x="6039661" y="4040951"/>
                <a:ext cx="594273" cy="585319"/>
              </a:xfrm>
              <a:prstGeom prst="rightArrow">
                <a:avLst>
                  <a:gd name="adj1" fmla="val 73651"/>
                  <a:gd name="adj2" fmla="val 34370"/>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dirty="0"/>
              </a:p>
            </p:txBody>
          </p:sp>
          <p:sp>
            <p:nvSpPr>
              <p:cNvPr id="69" name="ZoneTexte 68">
                <a:extLst>
                  <a:ext uri="{FF2B5EF4-FFF2-40B4-BE49-F238E27FC236}">
                    <a16:creationId xmlns:a16="http://schemas.microsoft.com/office/drawing/2014/main" id="{BFE27408-E8FE-4DA7-B869-F90E5F34A809}"/>
                  </a:ext>
                </a:extLst>
              </p:cNvPr>
              <p:cNvSpPr txBox="1"/>
              <p:nvPr/>
            </p:nvSpPr>
            <p:spPr>
              <a:xfrm>
                <a:off x="6161827" y="4178580"/>
                <a:ext cx="311304" cy="369332"/>
              </a:xfrm>
              <a:prstGeom prst="rect">
                <a:avLst/>
              </a:prstGeom>
              <a:noFill/>
            </p:spPr>
            <p:txBody>
              <a:bodyPr wrap="none" rtlCol="0">
                <a:spAutoFit/>
              </a:bodyPr>
              <a:lstStyle/>
              <a:p>
                <a:r>
                  <a:rPr lang="fr-FR" dirty="0"/>
                  <a:t>1</a:t>
                </a:r>
              </a:p>
            </p:txBody>
          </p:sp>
        </p:grpSp>
        <p:grpSp>
          <p:nvGrpSpPr>
            <p:cNvPr id="70" name="Groupe 69">
              <a:extLst>
                <a:ext uri="{FF2B5EF4-FFF2-40B4-BE49-F238E27FC236}">
                  <a16:creationId xmlns:a16="http://schemas.microsoft.com/office/drawing/2014/main" id="{C6DE59A6-215B-43C3-91DC-478F9815A501}"/>
                </a:ext>
              </a:extLst>
            </p:cNvPr>
            <p:cNvGrpSpPr/>
            <p:nvPr/>
          </p:nvGrpSpPr>
          <p:grpSpPr>
            <a:xfrm>
              <a:off x="7404561" y="3813280"/>
              <a:ext cx="658723" cy="750507"/>
              <a:chOff x="4662454" y="5695632"/>
              <a:chExt cx="658723" cy="750507"/>
            </a:xfrm>
          </p:grpSpPr>
          <p:sp>
            <p:nvSpPr>
              <p:cNvPr id="71" name="Flèche : droite 70">
                <a:extLst>
                  <a:ext uri="{FF2B5EF4-FFF2-40B4-BE49-F238E27FC236}">
                    <a16:creationId xmlns:a16="http://schemas.microsoft.com/office/drawing/2014/main" id="{2A2810A9-7F92-42D3-854B-E1D0E4143E77}"/>
                  </a:ext>
                </a:extLst>
              </p:cNvPr>
              <p:cNvSpPr/>
              <p:nvPr/>
            </p:nvSpPr>
            <p:spPr>
              <a:xfrm>
                <a:off x="4662454" y="5695632"/>
                <a:ext cx="658723" cy="750507"/>
              </a:xfrm>
              <a:prstGeom prst="rightArrow">
                <a:avLst>
                  <a:gd name="adj1" fmla="val 73651"/>
                  <a:gd name="adj2" fmla="val 34370"/>
                </a:avLst>
              </a:prstGeom>
              <a:pattFill prst="ltUpDiag">
                <a:fgClr>
                  <a:schemeClr val="accent2"/>
                </a:fgClr>
                <a:bgClr>
                  <a:schemeClr val="bg1"/>
                </a:bgClr>
              </a:pattFill>
              <a:ln w="6350">
                <a:solidFill>
                  <a:srgbClr val="B95B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p>
            </p:txBody>
          </p:sp>
          <p:grpSp>
            <p:nvGrpSpPr>
              <p:cNvPr id="72" name="Groupe 71">
                <a:extLst>
                  <a:ext uri="{FF2B5EF4-FFF2-40B4-BE49-F238E27FC236}">
                    <a16:creationId xmlns:a16="http://schemas.microsoft.com/office/drawing/2014/main" id="{941D1841-F7DF-4128-8EF3-22CFBC16E1E8}"/>
                  </a:ext>
                </a:extLst>
              </p:cNvPr>
              <p:cNvGrpSpPr/>
              <p:nvPr/>
            </p:nvGrpSpPr>
            <p:grpSpPr>
              <a:xfrm>
                <a:off x="4670833" y="5864579"/>
                <a:ext cx="574010" cy="383111"/>
                <a:chOff x="6823111" y="4060781"/>
                <a:chExt cx="517848" cy="298788"/>
              </a:xfrm>
            </p:grpSpPr>
            <p:sp>
              <p:nvSpPr>
                <p:cNvPr id="73" name="Flèche : droite 72">
                  <a:extLst>
                    <a:ext uri="{FF2B5EF4-FFF2-40B4-BE49-F238E27FC236}">
                      <a16:creationId xmlns:a16="http://schemas.microsoft.com/office/drawing/2014/main" id="{D9B88B30-DEBE-4116-8355-1773CE4E9446}"/>
                    </a:ext>
                  </a:extLst>
                </p:cNvPr>
                <p:cNvSpPr/>
                <p:nvPr/>
              </p:nvSpPr>
              <p:spPr>
                <a:xfrm>
                  <a:off x="6823111" y="4076313"/>
                  <a:ext cx="517848" cy="283256"/>
                </a:xfrm>
                <a:prstGeom prst="rightArrow">
                  <a:avLst>
                    <a:gd name="adj1" fmla="val 73651"/>
                    <a:gd name="adj2" fmla="val 34370"/>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dirty="0"/>
                </a:p>
              </p:txBody>
            </p:sp>
            <p:sp>
              <p:nvSpPr>
                <p:cNvPr id="74" name="ZoneTexte 73">
                  <a:extLst>
                    <a:ext uri="{FF2B5EF4-FFF2-40B4-BE49-F238E27FC236}">
                      <a16:creationId xmlns:a16="http://schemas.microsoft.com/office/drawing/2014/main" id="{7F1CBB7F-27CD-4B40-808A-88D9292FC09B}"/>
                    </a:ext>
                  </a:extLst>
                </p:cNvPr>
                <p:cNvSpPr txBox="1"/>
                <p:nvPr/>
              </p:nvSpPr>
              <p:spPr>
                <a:xfrm>
                  <a:off x="6900101" y="4060781"/>
                  <a:ext cx="280846" cy="288042"/>
                </a:xfrm>
                <a:prstGeom prst="rect">
                  <a:avLst/>
                </a:prstGeom>
                <a:noFill/>
              </p:spPr>
              <p:txBody>
                <a:bodyPr wrap="none" rtlCol="0">
                  <a:spAutoFit/>
                </a:bodyPr>
                <a:lstStyle/>
                <a:p>
                  <a:r>
                    <a:rPr lang="fr-FR" dirty="0"/>
                    <a:t>3</a:t>
                  </a:r>
                </a:p>
              </p:txBody>
            </p:sp>
          </p:grpSp>
        </p:grpSp>
        <p:sp>
          <p:nvSpPr>
            <p:cNvPr id="75" name="ZoneTexte 74">
              <a:extLst>
                <a:ext uri="{FF2B5EF4-FFF2-40B4-BE49-F238E27FC236}">
                  <a16:creationId xmlns:a16="http://schemas.microsoft.com/office/drawing/2014/main" id="{9FEA7810-098C-4D64-A52D-44139584BEDC}"/>
                </a:ext>
              </a:extLst>
            </p:cNvPr>
            <p:cNvSpPr txBox="1"/>
            <p:nvPr/>
          </p:nvSpPr>
          <p:spPr>
            <a:xfrm>
              <a:off x="1310143" y="3135103"/>
              <a:ext cx="272141" cy="369332"/>
            </a:xfrm>
            <a:prstGeom prst="rect">
              <a:avLst/>
            </a:prstGeom>
            <a:noFill/>
          </p:spPr>
          <p:txBody>
            <a:bodyPr wrap="square" rtlCol="0">
              <a:spAutoFit/>
            </a:bodyPr>
            <a:lstStyle/>
            <a:p>
              <a:endParaRPr lang="fr-FR" b="1" dirty="0">
                <a:solidFill>
                  <a:schemeClr val="bg1"/>
                </a:solidFill>
              </a:endParaRPr>
            </a:p>
          </p:txBody>
        </p:sp>
        <p:sp>
          <p:nvSpPr>
            <p:cNvPr id="77" name="ZoneTexte 76">
              <a:extLst>
                <a:ext uri="{FF2B5EF4-FFF2-40B4-BE49-F238E27FC236}">
                  <a16:creationId xmlns:a16="http://schemas.microsoft.com/office/drawing/2014/main" id="{C131E094-2FDC-4F45-8609-54EB4E634F46}"/>
                </a:ext>
              </a:extLst>
            </p:cNvPr>
            <p:cNvSpPr txBox="1"/>
            <p:nvPr/>
          </p:nvSpPr>
          <p:spPr>
            <a:xfrm>
              <a:off x="6772824" y="1750478"/>
              <a:ext cx="1524672" cy="338554"/>
            </a:xfrm>
            <a:prstGeom prst="rect">
              <a:avLst/>
            </a:prstGeom>
            <a:noFill/>
          </p:spPr>
          <p:txBody>
            <a:bodyPr wrap="square" rtlCol="0">
              <a:spAutoFit/>
            </a:bodyPr>
            <a:lstStyle/>
            <a:p>
              <a:r>
                <a:rPr lang="fr-FR" sz="1600" dirty="0"/>
                <a:t>Vue de profil :</a:t>
              </a:r>
            </a:p>
          </p:txBody>
        </p:sp>
        <p:grpSp>
          <p:nvGrpSpPr>
            <p:cNvPr id="78" name="Groupe 77">
              <a:extLst>
                <a:ext uri="{FF2B5EF4-FFF2-40B4-BE49-F238E27FC236}">
                  <a16:creationId xmlns:a16="http://schemas.microsoft.com/office/drawing/2014/main" id="{CDF9BE41-B1AD-40A4-BD9D-E0E15D095A77}"/>
                </a:ext>
              </a:extLst>
            </p:cNvPr>
            <p:cNvGrpSpPr/>
            <p:nvPr/>
          </p:nvGrpSpPr>
          <p:grpSpPr>
            <a:xfrm>
              <a:off x="8097050" y="3947084"/>
              <a:ext cx="871815" cy="523221"/>
              <a:chOff x="7750339" y="3275841"/>
              <a:chExt cx="962801" cy="577826"/>
            </a:xfrm>
          </p:grpSpPr>
          <p:sp>
            <p:nvSpPr>
              <p:cNvPr id="79" name="Rectangle 78">
                <a:extLst>
                  <a:ext uri="{FF2B5EF4-FFF2-40B4-BE49-F238E27FC236}">
                    <a16:creationId xmlns:a16="http://schemas.microsoft.com/office/drawing/2014/main" id="{3D3B4DFC-8996-4329-AED1-86975008C19C}"/>
                  </a:ext>
                </a:extLst>
              </p:cNvPr>
              <p:cNvSpPr/>
              <p:nvPr/>
            </p:nvSpPr>
            <p:spPr>
              <a:xfrm>
                <a:off x="7866239" y="3278149"/>
                <a:ext cx="731002" cy="528681"/>
              </a:xfrm>
              <a:prstGeom prst="rect">
                <a:avLst/>
              </a:prstGeom>
              <a:solidFill>
                <a:schemeClr val="accent6">
                  <a:lumMod val="40000"/>
                  <a:lumOff val="60000"/>
                </a:schemeClr>
              </a:solidFill>
              <a:ln>
                <a:solidFill>
                  <a:schemeClr val="tx1"/>
                </a:solidFill>
              </a:ln>
              <a:effectLst>
                <a:outerShdw blurRad="50800" dist="38100" dir="18900000" algn="b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0" name="ZoneTexte 79">
                <a:extLst>
                  <a:ext uri="{FF2B5EF4-FFF2-40B4-BE49-F238E27FC236}">
                    <a16:creationId xmlns:a16="http://schemas.microsoft.com/office/drawing/2014/main" id="{F68ABF68-DC91-4533-B0CC-5936B0F11E6E}"/>
                  </a:ext>
                </a:extLst>
              </p:cNvPr>
              <p:cNvSpPr txBox="1"/>
              <p:nvPr/>
            </p:nvSpPr>
            <p:spPr>
              <a:xfrm>
                <a:off x="7750339" y="3275841"/>
                <a:ext cx="962801" cy="577826"/>
              </a:xfrm>
              <a:prstGeom prst="rect">
                <a:avLst/>
              </a:prstGeom>
              <a:noFill/>
            </p:spPr>
            <p:txBody>
              <a:bodyPr wrap="square" rtlCol="0">
                <a:spAutoFit/>
              </a:bodyPr>
              <a:lstStyle/>
              <a:p>
                <a:pPr algn="ctr"/>
                <a:r>
                  <a:rPr lang="fr-FR" sz="1400" dirty="0"/>
                  <a:t>Caméra     IR</a:t>
                </a:r>
              </a:p>
            </p:txBody>
          </p:sp>
        </p:grpSp>
        <p:sp>
          <p:nvSpPr>
            <p:cNvPr id="81" name="ZoneTexte 80">
              <a:extLst>
                <a:ext uri="{FF2B5EF4-FFF2-40B4-BE49-F238E27FC236}">
                  <a16:creationId xmlns:a16="http://schemas.microsoft.com/office/drawing/2014/main" id="{CCAD33F7-EAE3-4B41-8194-247DEC0F9598}"/>
                </a:ext>
              </a:extLst>
            </p:cNvPr>
            <p:cNvSpPr txBox="1"/>
            <p:nvPr/>
          </p:nvSpPr>
          <p:spPr>
            <a:xfrm rot="5400000">
              <a:off x="5077980" y="4074548"/>
              <a:ext cx="1386221" cy="276999"/>
            </a:xfrm>
            <a:prstGeom prst="rect">
              <a:avLst/>
            </a:prstGeom>
            <a:solidFill>
              <a:schemeClr val="bg1"/>
            </a:solidFill>
            <a:ln>
              <a:solidFill>
                <a:schemeClr val="tx1"/>
              </a:solidFill>
            </a:ln>
            <a:effectLst/>
          </p:spPr>
          <p:txBody>
            <a:bodyPr wrap="square" rtlCol="0">
              <a:spAutoFit/>
            </a:bodyPr>
            <a:lstStyle/>
            <a:p>
              <a:pPr algn="ctr"/>
              <a:r>
                <a:rPr lang="fr-FR" sz="1200" dirty="0"/>
                <a:t>Toile de fond, 20°C</a:t>
              </a:r>
            </a:p>
          </p:txBody>
        </p:sp>
      </p:grpSp>
      <p:sp>
        <p:nvSpPr>
          <p:cNvPr id="40" name="ZoneTexte 39">
            <a:extLst>
              <a:ext uri="{FF2B5EF4-FFF2-40B4-BE49-F238E27FC236}">
                <a16:creationId xmlns:a16="http://schemas.microsoft.com/office/drawing/2014/main" id="{52944C9A-5636-418F-874D-97D3E2DDD98C}"/>
              </a:ext>
            </a:extLst>
          </p:cNvPr>
          <p:cNvSpPr txBox="1"/>
          <p:nvPr/>
        </p:nvSpPr>
        <p:spPr>
          <a:xfrm>
            <a:off x="1098955" y="1072791"/>
            <a:ext cx="348172" cy="461665"/>
          </a:xfrm>
          <a:prstGeom prst="rect">
            <a:avLst/>
          </a:prstGeom>
          <a:noFill/>
        </p:spPr>
        <p:txBody>
          <a:bodyPr wrap="none" rtlCol="0">
            <a:spAutoFit/>
          </a:bodyPr>
          <a:lstStyle/>
          <a:p>
            <a:r>
              <a:rPr lang="fr-FR" sz="2400" b="1" dirty="0">
                <a:solidFill>
                  <a:schemeClr val="bg1"/>
                </a:solidFill>
              </a:rPr>
              <a:t>1</a:t>
            </a:r>
          </a:p>
        </p:txBody>
      </p:sp>
      <p:sp>
        <p:nvSpPr>
          <p:cNvPr id="41" name="ZoneTexte 40">
            <a:extLst>
              <a:ext uri="{FF2B5EF4-FFF2-40B4-BE49-F238E27FC236}">
                <a16:creationId xmlns:a16="http://schemas.microsoft.com/office/drawing/2014/main" id="{32EB5A5A-3D98-478B-837D-F0EADF965995}"/>
              </a:ext>
            </a:extLst>
          </p:cNvPr>
          <p:cNvSpPr txBox="1"/>
          <p:nvPr/>
        </p:nvSpPr>
        <p:spPr>
          <a:xfrm>
            <a:off x="1806087" y="1080665"/>
            <a:ext cx="348172" cy="461665"/>
          </a:xfrm>
          <a:prstGeom prst="rect">
            <a:avLst/>
          </a:prstGeom>
          <a:noFill/>
        </p:spPr>
        <p:txBody>
          <a:bodyPr wrap="none" rtlCol="0">
            <a:spAutoFit/>
          </a:bodyPr>
          <a:lstStyle/>
          <a:p>
            <a:r>
              <a:rPr lang="fr-FR" sz="2400" b="1" dirty="0">
                <a:solidFill>
                  <a:schemeClr val="bg1"/>
                </a:solidFill>
              </a:rPr>
              <a:t>2</a:t>
            </a:r>
          </a:p>
        </p:txBody>
      </p:sp>
      <p:sp>
        <p:nvSpPr>
          <p:cNvPr id="42" name="ZoneTexte 41">
            <a:extLst>
              <a:ext uri="{FF2B5EF4-FFF2-40B4-BE49-F238E27FC236}">
                <a16:creationId xmlns:a16="http://schemas.microsoft.com/office/drawing/2014/main" id="{5B6451CE-9B69-451B-B08C-9B60FB4C0775}"/>
              </a:ext>
            </a:extLst>
          </p:cNvPr>
          <p:cNvSpPr txBox="1"/>
          <p:nvPr/>
        </p:nvSpPr>
        <p:spPr>
          <a:xfrm>
            <a:off x="2583993" y="1072528"/>
            <a:ext cx="348172" cy="461665"/>
          </a:xfrm>
          <a:prstGeom prst="rect">
            <a:avLst/>
          </a:prstGeom>
          <a:noFill/>
        </p:spPr>
        <p:txBody>
          <a:bodyPr wrap="none" rtlCol="0">
            <a:spAutoFit/>
          </a:bodyPr>
          <a:lstStyle/>
          <a:p>
            <a:r>
              <a:rPr lang="fr-FR" sz="2400" b="1" dirty="0">
                <a:solidFill>
                  <a:schemeClr val="bg1"/>
                </a:solidFill>
              </a:rPr>
              <a:t>3</a:t>
            </a:r>
          </a:p>
        </p:txBody>
      </p:sp>
      <p:sp>
        <p:nvSpPr>
          <p:cNvPr id="2" name="ZoneTexte 1">
            <a:extLst>
              <a:ext uri="{FF2B5EF4-FFF2-40B4-BE49-F238E27FC236}">
                <a16:creationId xmlns:a16="http://schemas.microsoft.com/office/drawing/2014/main" id="{7E4A5D41-32FC-4934-8F50-EC054E157BF8}"/>
              </a:ext>
            </a:extLst>
          </p:cNvPr>
          <p:cNvSpPr txBox="1"/>
          <p:nvPr/>
        </p:nvSpPr>
        <p:spPr>
          <a:xfrm>
            <a:off x="634219" y="4053840"/>
            <a:ext cx="914400" cy="914400"/>
          </a:xfrm>
          <a:prstGeom prst="rect">
            <a:avLst/>
          </a:prstGeom>
          <a:noFill/>
        </p:spPr>
        <p:txBody>
          <a:bodyPr wrap="square" rtlCol="0">
            <a:spAutoFit/>
          </a:bodyPr>
          <a:lstStyle/>
          <a:p>
            <a:endParaRPr lang="fr-FR" dirty="0"/>
          </a:p>
        </p:txBody>
      </p:sp>
      <p:sp>
        <p:nvSpPr>
          <p:cNvPr id="3" name="ZoneTexte 2">
            <a:extLst>
              <a:ext uri="{FF2B5EF4-FFF2-40B4-BE49-F238E27FC236}">
                <a16:creationId xmlns:a16="http://schemas.microsoft.com/office/drawing/2014/main" id="{833B6C3D-886E-4D20-A8B1-0626777841EF}"/>
              </a:ext>
            </a:extLst>
          </p:cNvPr>
          <p:cNvSpPr txBox="1"/>
          <p:nvPr/>
        </p:nvSpPr>
        <p:spPr>
          <a:xfrm>
            <a:off x="387363" y="3302218"/>
            <a:ext cx="8435556" cy="3416320"/>
          </a:xfrm>
          <a:prstGeom prst="rect">
            <a:avLst/>
          </a:prstGeom>
          <a:noFill/>
        </p:spPr>
        <p:txBody>
          <a:bodyPr wrap="square" rtlCol="0">
            <a:spAutoFit/>
          </a:bodyPr>
          <a:lstStyle/>
          <a:p>
            <a:r>
              <a:rPr lang="fr-FR" dirty="0"/>
              <a:t>La puissance du rayonnement infrarouge arrivant depuis le ballon d’air (1) est plus faible que celle émise par le fond blanc (2). Cela peut s’interpréter par plusieurs facteurs : </a:t>
            </a:r>
          </a:p>
          <a:p>
            <a:pPr lvl="0"/>
            <a:r>
              <a:rPr lang="fr-FR" dirty="0"/>
              <a:t>- Le rayonnement émis par le fond blanc en direction du ballon peut être à la fois reflété et absorbé par la membrane du ballon.</a:t>
            </a:r>
          </a:p>
          <a:p>
            <a:pPr lvl="0"/>
            <a:r>
              <a:rPr lang="fr-FR" dirty="0"/>
              <a:t>- A celui-ci s’additionne le rayonnement directement émis par la membrane du ballon et l’air à l’intérieur, dont la puissance est a priori plus faible que celle du fond blanc, puisque le ballon est plus froid. </a:t>
            </a:r>
          </a:p>
          <a:p>
            <a:r>
              <a:rPr lang="fr-FR" b="1" dirty="0"/>
              <a:t>Dans le cas du ballon de CO</a:t>
            </a:r>
            <a:r>
              <a:rPr lang="fr-FR" b="1" baseline="-25000" dirty="0"/>
              <a:t>2</a:t>
            </a:r>
            <a:r>
              <a:rPr lang="fr-FR" b="1" dirty="0"/>
              <a:t>, ces trois phénomènes (réflexion, absorption et émission par la membrane) ont lieu de la même manière </a:t>
            </a:r>
            <a:r>
              <a:rPr lang="fr-FR" dirty="0"/>
              <a:t>(car les deux ballons sont identiques et à la même température). L’unique paramètre qui change est la présence du CO</a:t>
            </a:r>
            <a:r>
              <a:rPr lang="fr-FR" baseline="-25000" dirty="0"/>
              <a:t>2</a:t>
            </a:r>
            <a:r>
              <a:rPr lang="fr-FR" dirty="0"/>
              <a:t>. </a:t>
            </a:r>
          </a:p>
          <a:p>
            <a:r>
              <a:rPr lang="fr-FR" b="1" dirty="0"/>
              <a:t>On constate que la présence de plus de CO</a:t>
            </a:r>
            <a:r>
              <a:rPr lang="fr-FR" b="1" baseline="-25000" dirty="0"/>
              <a:t>2</a:t>
            </a:r>
            <a:r>
              <a:rPr lang="fr-FR" b="1" dirty="0"/>
              <a:t>, à une température plus basse, implique un rayonnement infrarouge sortant du ballon plus faible (3). </a:t>
            </a:r>
          </a:p>
        </p:txBody>
      </p:sp>
    </p:spTree>
    <p:extLst>
      <p:ext uri="{BB962C8B-B14F-4D97-AF65-F5344CB8AC3E}">
        <p14:creationId xmlns:p14="http://schemas.microsoft.com/office/powerpoint/2010/main" val="32058806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E83980B0-019D-4277-BD27-884AC37556AB}"/>
              </a:ext>
            </a:extLst>
          </p:cNvPr>
          <p:cNvSpPr>
            <a:spLocks noGrp="1"/>
          </p:cNvSpPr>
          <p:nvPr>
            <p:ph type="sldNum" sz="quarter" idx="12"/>
          </p:nvPr>
        </p:nvSpPr>
        <p:spPr/>
        <p:txBody>
          <a:bodyPr/>
          <a:lstStyle/>
          <a:p>
            <a:fld id="{A119A2D2-2489-4E43-B993-28AA332CFD17}" type="slidenum">
              <a:rPr lang="fr-FR" smtClean="0"/>
              <a:pPr/>
              <a:t>31</a:t>
            </a:fld>
            <a:endParaRPr lang="fr-FR"/>
          </a:p>
        </p:txBody>
      </p:sp>
      <p:grpSp>
        <p:nvGrpSpPr>
          <p:cNvPr id="11" name="Groupe 10">
            <a:extLst>
              <a:ext uri="{FF2B5EF4-FFF2-40B4-BE49-F238E27FC236}">
                <a16:creationId xmlns:a16="http://schemas.microsoft.com/office/drawing/2014/main" id="{538AA6B4-ED09-4C80-8522-A62792F99D37}"/>
              </a:ext>
            </a:extLst>
          </p:cNvPr>
          <p:cNvGrpSpPr/>
          <p:nvPr/>
        </p:nvGrpSpPr>
        <p:grpSpPr>
          <a:xfrm>
            <a:off x="4839819" y="146461"/>
            <a:ext cx="947652" cy="2234972"/>
            <a:chOff x="60205" y="2355046"/>
            <a:chExt cx="1531662" cy="2802703"/>
          </a:xfrm>
        </p:grpSpPr>
        <p:sp>
          <p:nvSpPr>
            <p:cNvPr id="12" name="ZoneTexte 11">
              <a:extLst>
                <a:ext uri="{FF2B5EF4-FFF2-40B4-BE49-F238E27FC236}">
                  <a16:creationId xmlns:a16="http://schemas.microsoft.com/office/drawing/2014/main" id="{08DC27FC-6CE4-474A-9087-63C89FD700CF}"/>
                </a:ext>
              </a:extLst>
            </p:cNvPr>
            <p:cNvSpPr txBox="1"/>
            <p:nvPr/>
          </p:nvSpPr>
          <p:spPr>
            <a:xfrm>
              <a:off x="115619" y="2832095"/>
              <a:ext cx="1476248" cy="810513"/>
            </a:xfrm>
            <a:prstGeom prst="rect">
              <a:avLst/>
            </a:prstGeom>
            <a:noFill/>
          </p:spPr>
          <p:txBody>
            <a:bodyPr wrap="square" rtlCol="0">
              <a:spAutoFit/>
            </a:bodyPr>
            <a:lstStyle/>
            <a:p>
              <a:pPr algn="ctr"/>
              <a:r>
                <a:rPr lang="fr-FR" sz="900" b="1" dirty="0"/>
                <a:t>Forte puissance de rayonnement infrarouge</a:t>
              </a:r>
            </a:p>
          </p:txBody>
        </p:sp>
        <p:sp>
          <p:nvSpPr>
            <p:cNvPr id="13" name="ZoneTexte 12">
              <a:extLst>
                <a:ext uri="{FF2B5EF4-FFF2-40B4-BE49-F238E27FC236}">
                  <a16:creationId xmlns:a16="http://schemas.microsoft.com/office/drawing/2014/main" id="{05B9BF5C-3F11-447F-919A-BF98946B2750}"/>
                </a:ext>
              </a:extLst>
            </p:cNvPr>
            <p:cNvSpPr txBox="1"/>
            <p:nvPr/>
          </p:nvSpPr>
          <p:spPr>
            <a:xfrm>
              <a:off x="60205" y="3835332"/>
              <a:ext cx="1476250" cy="810513"/>
            </a:xfrm>
            <a:prstGeom prst="rect">
              <a:avLst/>
            </a:prstGeom>
            <a:noFill/>
          </p:spPr>
          <p:txBody>
            <a:bodyPr wrap="square" rtlCol="0">
              <a:spAutoFit/>
            </a:bodyPr>
            <a:lstStyle/>
            <a:p>
              <a:pPr algn="ctr"/>
              <a:r>
                <a:rPr lang="fr-FR" sz="900" b="1" dirty="0"/>
                <a:t>Faible puissance de rayonnement infrarouge</a:t>
              </a:r>
            </a:p>
          </p:txBody>
        </p:sp>
        <p:sp>
          <p:nvSpPr>
            <p:cNvPr id="14" name="Flèche : droite 13">
              <a:extLst>
                <a:ext uri="{FF2B5EF4-FFF2-40B4-BE49-F238E27FC236}">
                  <a16:creationId xmlns:a16="http://schemas.microsoft.com/office/drawing/2014/main" id="{F2165FE2-5388-4044-9337-BE978D5FDCB9}"/>
                </a:ext>
              </a:extLst>
            </p:cNvPr>
            <p:cNvSpPr/>
            <p:nvPr/>
          </p:nvSpPr>
          <p:spPr>
            <a:xfrm rot="5400000">
              <a:off x="599447" y="4657926"/>
              <a:ext cx="397763" cy="601884"/>
            </a:xfrm>
            <a:prstGeom prst="rightArrow">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900" b="1"/>
            </a:p>
          </p:txBody>
        </p:sp>
        <p:sp>
          <p:nvSpPr>
            <p:cNvPr id="15" name="Flèche : droite 14">
              <a:extLst>
                <a:ext uri="{FF2B5EF4-FFF2-40B4-BE49-F238E27FC236}">
                  <a16:creationId xmlns:a16="http://schemas.microsoft.com/office/drawing/2014/main" id="{60C6684F-D9C4-4574-A41B-6D6A5E7E2240}"/>
                </a:ext>
              </a:extLst>
            </p:cNvPr>
            <p:cNvSpPr/>
            <p:nvPr/>
          </p:nvSpPr>
          <p:spPr>
            <a:xfrm rot="16200000">
              <a:off x="636270" y="2252986"/>
              <a:ext cx="397763" cy="601884"/>
            </a:xfrm>
            <a:prstGeom prst="rightArrow">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900" b="1" dirty="0"/>
            </a:p>
          </p:txBody>
        </p:sp>
      </p:grpSp>
      <p:grpSp>
        <p:nvGrpSpPr>
          <p:cNvPr id="6" name="Groupe 5">
            <a:extLst>
              <a:ext uri="{FF2B5EF4-FFF2-40B4-BE49-F238E27FC236}">
                <a16:creationId xmlns:a16="http://schemas.microsoft.com/office/drawing/2014/main" id="{5CEF457B-9773-4247-B1D9-F23C62C2B1FC}"/>
              </a:ext>
            </a:extLst>
          </p:cNvPr>
          <p:cNvGrpSpPr/>
          <p:nvPr/>
        </p:nvGrpSpPr>
        <p:grpSpPr>
          <a:xfrm>
            <a:off x="1693706" y="102776"/>
            <a:ext cx="3022009" cy="2306450"/>
            <a:chOff x="4734307" y="3555255"/>
            <a:chExt cx="4327397" cy="3302745"/>
          </a:xfrm>
        </p:grpSpPr>
        <p:pic>
          <p:nvPicPr>
            <p:cNvPr id="20" name="Image 19">
              <a:extLst>
                <a:ext uri="{FF2B5EF4-FFF2-40B4-BE49-F238E27FC236}">
                  <a16:creationId xmlns:a16="http://schemas.microsoft.com/office/drawing/2014/main" id="{ED9F989C-616E-4546-9617-8E924C36207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34307" y="3555255"/>
              <a:ext cx="4327397" cy="3302745"/>
            </a:xfrm>
            <a:prstGeom prst="rect">
              <a:avLst/>
            </a:prstGeom>
          </p:spPr>
        </p:pic>
        <mc:AlternateContent xmlns:mc="http://schemas.openxmlformats.org/markup-compatibility/2006" xmlns:a14="http://schemas.microsoft.com/office/drawing/2010/main">
          <mc:Choice Requires="a14">
            <p:sp>
              <p:nvSpPr>
                <p:cNvPr id="30" name="Rectangle 29">
                  <a:extLst>
                    <a:ext uri="{FF2B5EF4-FFF2-40B4-BE49-F238E27FC236}">
                      <a16:creationId xmlns:a16="http://schemas.microsoft.com/office/drawing/2014/main" id="{B06ED1EA-0497-4BA1-9AF4-824028CF2AD4}"/>
                    </a:ext>
                  </a:extLst>
                </p:cNvPr>
                <p:cNvSpPr/>
                <p:nvPr/>
              </p:nvSpPr>
              <p:spPr>
                <a:xfrm flipH="1">
                  <a:off x="7222835" y="5843455"/>
                  <a:ext cx="1240420" cy="639050"/>
                </a:xfrm>
                <a:prstGeom prst="rect">
                  <a:avLst/>
                </a:prstGeom>
              </p:spPr>
              <p:txBody>
                <a:bodyPr wrap="square">
                  <a:spAutoFit/>
                </a:bodyPr>
                <a:lstStyle/>
                <a:p>
                  <a:pPr algn="ctr"/>
                  <a14:m>
                    <m:oMathPara xmlns:m="http://schemas.openxmlformats.org/officeDocument/2006/math">
                      <m:oMathParaPr>
                        <m:jc m:val="centerGroup"/>
                      </m:oMathParaPr>
                      <m:oMath xmlns:m="http://schemas.openxmlformats.org/officeDocument/2006/math">
                        <m:r>
                          <a:rPr lang="fr-FR" sz="1100" b="1" i="1"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𝑪</m:t>
                        </m:r>
                        <m:sSub>
                          <m:sSubPr>
                            <m:ctrlPr>
                              <a:rPr lang="fr-FR" sz="1100" b="1" i="1">
                                <a:solidFill>
                                  <a:schemeClr val="bg1"/>
                                </a:solidFill>
                                <a:latin typeface="Cambria Math" panose="02040503050406030204" pitchFamily="18" charset="0"/>
                              </a:rPr>
                            </m:ctrlPr>
                          </m:sSubPr>
                          <m:e>
                            <m:r>
                              <a:rPr lang="fr-FR" sz="1100" b="1" i="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𝑶</m:t>
                            </m:r>
                          </m:e>
                          <m:sub>
                            <m:r>
                              <a:rPr lang="fr-FR" sz="1100" b="1" i="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𝟐</m:t>
                            </m:r>
                          </m:sub>
                        </m:sSub>
                      </m:oMath>
                    </m:oMathPara>
                  </a14:m>
                  <a:endParaRPr lang="fr-FR" sz="1100" b="1" dirty="0">
                    <a:solidFill>
                      <a:schemeClr val="bg1"/>
                    </a:solidFill>
                    <a:ea typeface="Times New Roman" panose="02020603050405020304" pitchFamily="18" charset="0"/>
                  </a:endParaRPr>
                </a:p>
                <a:p>
                  <a:pPr algn="ctr"/>
                  <a:r>
                    <a:rPr lang="fr-FR" sz="100" b="1" dirty="0">
                      <a:solidFill>
                        <a:schemeClr val="bg1"/>
                      </a:solidFill>
                      <a:ea typeface="Times New Roman" panose="02020603050405020304" pitchFamily="18" charset="0"/>
                    </a:rPr>
                    <a:t> </a:t>
                  </a:r>
                  <a:br>
                    <a:rPr lang="fr-FR" sz="1100" b="1" dirty="0">
                      <a:solidFill>
                        <a:schemeClr val="bg1"/>
                      </a:solidFill>
                      <a:ea typeface="Times New Roman" panose="02020603050405020304" pitchFamily="18" charset="0"/>
                    </a:rPr>
                  </a:br>
                  <a:r>
                    <a:rPr lang="fr-FR" sz="1050" b="1" dirty="0">
                      <a:solidFill>
                        <a:schemeClr val="bg1"/>
                      </a:solidFill>
                      <a:ea typeface="Times New Roman" panose="02020603050405020304" pitchFamily="18" charset="0"/>
                    </a:rPr>
                    <a:t>5°C </a:t>
                  </a:r>
                  <a:endParaRPr lang="fr-FR" sz="1050" b="1" dirty="0">
                    <a:solidFill>
                      <a:schemeClr val="bg1"/>
                    </a:solidFill>
                  </a:endParaRPr>
                </a:p>
              </p:txBody>
            </p:sp>
          </mc:Choice>
          <mc:Fallback xmlns="">
            <p:sp>
              <p:nvSpPr>
                <p:cNvPr id="30" name="Rectangle 29">
                  <a:extLst>
                    <a:ext uri="{FF2B5EF4-FFF2-40B4-BE49-F238E27FC236}">
                      <a16:creationId xmlns:a16="http://schemas.microsoft.com/office/drawing/2014/main" id="{B06ED1EA-0497-4BA1-9AF4-824028CF2AD4}"/>
                    </a:ext>
                  </a:extLst>
                </p:cNvPr>
                <p:cNvSpPr>
                  <a:spLocks noRot="1" noChangeAspect="1" noMove="1" noResize="1" noEditPoints="1" noAdjustHandles="1" noChangeArrowheads="1" noChangeShapeType="1" noTextEdit="1"/>
                </p:cNvSpPr>
                <p:nvPr/>
              </p:nvSpPr>
              <p:spPr>
                <a:xfrm flipH="1">
                  <a:off x="7222835" y="5843455"/>
                  <a:ext cx="1240420" cy="639050"/>
                </a:xfrm>
                <a:prstGeom prst="rect">
                  <a:avLst/>
                </a:prstGeom>
                <a:blipFill>
                  <a:blip r:embed="rId4"/>
                  <a:stretch>
                    <a:fillRect b="-5479"/>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7" name="ZoneTexte 16">
                  <a:extLst>
                    <a:ext uri="{FF2B5EF4-FFF2-40B4-BE49-F238E27FC236}">
                      <a16:creationId xmlns:a16="http://schemas.microsoft.com/office/drawing/2014/main" id="{62E4E93F-469B-4DC7-8C21-CC9FC030737A}"/>
                    </a:ext>
                  </a:extLst>
                </p:cNvPr>
                <p:cNvSpPr txBox="1"/>
                <p:nvPr/>
              </p:nvSpPr>
              <p:spPr>
                <a:xfrm>
                  <a:off x="5332607" y="5856808"/>
                  <a:ext cx="1238492" cy="639050"/>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fr-FR" sz="1100" b="1" i="1" dirty="0" smtClean="0">
                            <a:solidFill>
                              <a:schemeClr val="bg1"/>
                            </a:solidFill>
                            <a:latin typeface="Cambria Math" panose="02040503050406030204" pitchFamily="18" charset="0"/>
                          </a:rPr>
                          <m:t>𝑨𝒊𝒓</m:t>
                        </m:r>
                        <m:r>
                          <a:rPr lang="fr-FR" sz="1100" b="1" i="1" dirty="0" smtClean="0">
                            <a:solidFill>
                              <a:schemeClr val="bg1"/>
                            </a:solidFill>
                            <a:latin typeface="Cambria Math" panose="02040503050406030204" pitchFamily="18" charset="0"/>
                          </a:rPr>
                          <m:t> </m:t>
                        </m:r>
                      </m:oMath>
                    </m:oMathPara>
                  </a14:m>
                  <a:br>
                    <a:rPr lang="fr-FR" sz="1100" b="1" dirty="0">
                      <a:solidFill>
                        <a:schemeClr val="bg1"/>
                      </a:solidFill>
                    </a:rPr>
                  </a:br>
                  <a:r>
                    <a:rPr lang="fr-FR" sz="100" b="1" dirty="0">
                      <a:solidFill>
                        <a:schemeClr val="bg1"/>
                      </a:solidFill>
                    </a:rPr>
                    <a:t>   </a:t>
                  </a:r>
                  <a:br>
                    <a:rPr lang="fr-FR" sz="1100" b="1" dirty="0">
                      <a:solidFill>
                        <a:schemeClr val="bg1"/>
                      </a:solidFill>
                    </a:rPr>
                  </a:br>
                  <a:r>
                    <a:rPr lang="fr-FR" sz="1050" b="1" dirty="0">
                      <a:solidFill>
                        <a:schemeClr val="bg1"/>
                      </a:solidFill>
                    </a:rPr>
                    <a:t>5 °C</a:t>
                  </a:r>
                </a:p>
              </p:txBody>
            </p:sp>
          </mc:Choice>
          <mc:Fallback xmlns="">
            <p:sp>
              <p:nvSpPr>
                <p:cNvPr id="17" name="ZoneTexte 16">
                  <a:extLst>
                    <a:ext uri="{FF2B5EF4-FFF2-40B4-BE49-F238E27FC236}">
                      <a16:creationId xmlns:a16="http://schemas.microsoft.com/office/drawing/2014/main" id="{62E4E93F-469B-4DC7-8C21-CC9FC030737A}"/>
                    </a:ext>
                  </a:extLst>
                </p:cNvPr>
                <p:cNvSpPr txBox="1">
                  <a:spLocks noRot="1" noChangeAspect="1" noMove="1" noResize="1" noEditPoints="1" noAdjustHandles="1" noChangeArrowheads="1" noChangeShapeType="1" noTextEdit="1"/>
                </p:cNvSpPr>
                <p:nvPr/>
              </p:nvSpPr>
              <p:spPr>
                <a:xfrm>
                  <a:off x="5332607" y="5856808"/>
                  <a:ext cx="1238492" cy="639050"/>
                </a:xfrm>
                <a:prstGeom prst="rect">
                  <a:avLst/>
                </a:prstGeom>
                <a:blipFill>
                  <a:blip r:embed="rId5"/>
                  <a:stretch>
                    <a:fillRect b="-5479"/>
                  </a:stretch>
                </a:blipFill>
              </p:spPr>
              <p:txBody>
                <a:bodyPr/>
                <a:lstStyle/>
                <a:p>
                  <a:r>
                    <a:rPr lang="fr-FR">
                      <a:noFill/>
                    </a:rPr>
                    <a:t> </a:t>
                  </a:r>
                </a:p>
              </p:txBody>
            </p:sp>
          </mc:Fallback>
        </mc:AlternateContent>
      </p:grpSp>
      <p:pic>
        <p:nvPicPr>
          <p:cNvPr id="18" name="Image 17">
            <a:extLst>
              <a:ext uri="{FF2B5EF4-FFF2-40B4-BE49-F238E27FC236}">
                <a16:creationId xmlns:a16="http://schemas.microsoft.com/office/drawing/2014/main" id="{58ED6FF6-9E03-4594-AF47-EEA3ED4847B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702757" y="97658"/>
            <a:ext cx="136783" cy="2306450"/>
          </a:xfrm>
          <a:prstGeom prst="rect">
            <a:avLst/>
          </a:prstGeom>
        </p:spPr>
      </p:pic>
      <p:sp>
        <p:nvSpPr>
          <p:cNvPr id="25" name="Ellipse 24">
            <a:extLst>
              <a:ext uri="{FF2B5EF4-FFF2-40B4-BE49-F238E27FC236}">
                <a16:creationId xmlns:a16="http://schemas.microsoft.com/office/drawing/2014/main" id="{B59544F8-B4EF-480E-AC39-6B0DE622AD3A}"/>
              </a:ext>
            </a:extLst>
          </p:cNvPr>
          <p:cNvSpPr/>
          <p:nvPr/>
        </p:nvSpPr>
        <p:spPr>
          <a:xfrm>
            <a:off x="6483611" y="1653866"/>
            <a:ext cx="806257" cy="779745"/>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100" dirty="0"/>
          </a:p>
        </p:txBody>
      </p:sp>
      <p:grpSp>
        <p:nvGrpSpPr>
          <p:cNvPr id="26" name="Groupe 25">
            <a:extLst>
              <a:ext uri="{FF2B5EF4-FFF2-40B4-BE49-F238E27FC236}">
                <a16:creationId xmlns:a16="http://schemas.microsoft.com/office/drawing/2014/main" id="{1F887055-5CFC-41D7-9FBD-B8BC5565D249}"/>
              </a:ext>
            </a:extLst>
          </p:cNvPr>
          <p:cNvGrpSpPr/>
          <p:nvPr/>
        </p:nvGrpSpPr>
        <p:grpSpPr>
          <a:xfrm>
            <a:off x="7956543" y="575158"/>
            <a:ext cx="696440" cy="400110"/>
            <a:chOff x="7750339" y="3275841"/>
            <a:chExt cx="962801" cy="553136"/>
          </a:xfrm>
        </p:grpSpPr>
        <p:sp>
          <p:nvSpPr>
            <p:cNvPr id="27" name="Rectangle 26">
              <a:extLst>
                <a:ext uri="{FF2B5EF4-FFF2-40B4-BE49-F238E27FC236}">
                  <a16:creationId xmlns:a16="http://schemas.microsoft.com/office/drawing/2014/main" id="{956C11AA-FC24-4D03-A9DA-A1092269946E}"/>
                </a:ext>
              </a:extLst>
            </p:cNvPr>
            <p:cNvSpPr/>
            <p:nvPr/>
          </p:nvSpPr>
          <p:spPr>
            <a:xfrm>
              <a:off x="7866239" y="3278149"/>
              <a:ext cx="731002" cy="528681"/>
            </a:xfrm>
            <a:prstGeom prst="rect">
              <a:avLst/>
            </a:prstGeom>
            <a:solidFill>
              <a:schemeClr val="accent6">
                <a:lumMod val="40000"/>
                <a:lumOff val="60000"/>
              </a:schemeClr>
            </a:solidFill>
            <a:ln>
              <a:solidFill>
                <a:schemeClr val="tx1"/>
              </a:solidFill>
            </a:ln>
            <a:effectLst>
              <a:outerShdw blurRad="50800" dist="38100" dir="18900000" algn="b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100"/>
            </a:p>
          </p:txBody>
        </p:sp>
        <p:sp>
          <p:nvSpPr>
            <p:cNvPr id="28" name="ZoneTexte 27">
              <a:extLst>
                <a:ext uri="{FF2B5EF4-FFF2-40B4-BE49-F238E27FC236}">
                  <a16:creationId xmlns:a16="http://schemas.microsoft.com/office/drawing/2014/main" id="{C4667DE7-2E61-485D-9277-B2D134562D10}"/>
                </a:ext>
              </a:extLst>
            </p:cNvPr>
            <p:cNvSpPr txBox="1"/>
            <p:nvPr/>
          </p:nvSpPr>
          <p:spPr>
            <a:xfrm>
              <a:off x="7750339" y="3275841"/>
              <a:ext cx="962801" cy="553136"/>
            </a:xfrm>
            <a:prstGeom prst="rect">
              <a:avLst/>
            </a:prstGeom>
            <a:noFill/>
          </p:spPr>
          <p:txBody>
            <a:bodyPr wrap="square" rtlCol="0">
              <a:spAutoFit/>
            </a:bodyPr>
            <a:lstStyle/>
            <a:p>
              <a:pPr algn="ctr"/>
              <a:r>
                <a:rPr lang="fr-FR" sz="1000" dirty="0"/>
                <a:t>Caméra     IR</a:t>
              </a:r>
            </a:p>
          </p:txBody>
        </p:sp>
      </p:grpSp>
      <p:sp>
        <p:nvSpPr>
          <p:cNvPr id="29" name="ZoneTexte 28">
            <a:extLst>
              <a:ext uri="{FF2B5EF4-FFF2-40B4-BE49-F238E27FC236}">
                <a16:creationId xmlns:a16="http://schemas.microsoft.com/office/drawing/2014/main" id="{EB170671-F595-4833-9CA2-A8CD8FD1C0B6}"/>
              </a:ext>
            </a:extLst>
          </p:cNvPr>
          <p:cNvSpPr txBox="1"/>
          <p:nvPr/>
        </p:nvSpPr>
        <p:spPr>
          <a:xfrm rot="5400000">
            <a:off x="5544791" y="688360"/>
            <a:ext cx="1107368" cy="230832"/>
          </a:xfrm>
          <a:prstGeom prst="rect">
            <a:avLst/>
          </a:prstGeom>
          <a:solidFill>
            <a:schemeClr val="bg1"/>
          </a:solidFill>
          <a:ln>
            <a:solidFill>
              <a:schemeClr val="tx1"/>
            </a:solidFill>
          </a:ln>
          <a:effectLst/>
        </p:spPr>
        <p:txBody>
          <a:bodyPr wrap="square" rtlCol="0">
            <a:spAutoFit/>
          </a:bodyPr>
          <a:lstStyle/>
          <a:p>
            <a:pPr algn="ctr"/>
            <a:r>
              <a:rPr lang="fr-FR" sz="900" dirty="0"/>
              <a:t>Toile de fond, 20°C</a:t>
            </a:r>
          </a:p>
        </p:txBody>
      </p:sp>
      <mc:AlternateContent xmlns:mc="http://schemas.openxmlformats.org/markup-compatibility/2006" xmlns:a14="http://schemas.microsoft.com/office/drawing/2010/main">
        <mc:Choice Requires="a14">
          <p:sp>
            <p:nvSpPr>
              <p:cNvPr id="31" name="ZoneTexte 30">
                <a:extLst>
                  <a:ext uri="{FF2B5EF4-FFF2-40B4-BE49-F238E27FC236}">
                    <a16:creationId xmlns:a16="http://schemas.microsoft.com/office/drawing/2014/main" id="{D8CFD47A-EB29-4D10-A5A4-A5F3DD639936}"/>
                  </a:ext>
                </a:extLst>
              </p:cNvPr>
              <p:cNvSpPr txBox="1"/>
              <p:nvPr/>
            </p:nvSpPr>
            <p:spPr>
              <a:xfrm>
                <a:off x="6519955" y="1805014"/>
                <a:ext cx="806258" cy="469359"/>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fr-FR" sz="1100" b="1" i="1" smtClean="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𝑪</m:t>
                      </m:r>
                      <m:sSub>
                        <m:sSubPr>
                          <m:ctrlPr>
                            <a:rPr lang="fr-FR" sz="1100" b="1" i="1">
                              <a:solidFill>
                                <a:schemeClr val="tx1"/>
                              </a:solidFill>
                              <a:latin typeface="Cambria Math" panose="02040503050406030204" pitchFamily="18" charset="0"/>
                            </a:rPr>
                          </m:ctrlPr>
                        </m:sSubPr>
                        <m:e>
                          <m:r>
                            <a:rPr lang="fr-FR" sz="1100" b="1" i="1">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𝑶</m:t>
                          </m:r>
                        </m:e>
                        <m:sub>
                          <m:r>
                            <a:rPr lang="fr-FR" sz="1100" b="1" i="1">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𝟐</m:t>
                          </m:r>
                        </m:sub>
                      </m:sSub>
                    </m:oMath>
                  </m:oMathPara>
                </a14:m>
                <a:endParaRPr lang="fr-FR" sz="1100" b="1" dirty="0">
                  <a:solidFill>
                    <a:schemeClr val="tx1"/>
                  </a:solidFill>
                  <a:ea typeface="Times New Roman" panose="02020603050405020304" pitchFamily="18" charset="0"/>
                </a:endParaRPr>
              </a:p>
              <a:p>
                <a:pPr algn="ctr"/>
                <a:r>
                  <a:rPr lang="fr-FR" sz="300" b="1" dirty="0">
                    <a:solidFill>
                      <a:schemeClr val="tx1"/>
                    </a:solidFill>
                    <a:ea typeface="Times New Roman" panose="02020603050405020304" pitchFamily="18" charset="0"/>
                  </a:rPr>
                  <a:t> </a:t>
                </a:r>
                <a:br>
                  <a:rPr lang="fr-FR" sz="1050" b="1" dirty="0">
                    <a:solidFill>
                      <a:schemeClr val="tx1"/>
                    </a:solidFill>
                    <a:ea typeface="Times New Roman" panose="02020603050405020304" pitchFamily="18" charset="0"/>
                  </a:rPr>
                </a:br>
                <a:r>
                  <a:rPr lang="fr-FR" sz="1050" b="1" dirty="0">
                    <a:solidFill>
                      <a:schemeClr val="tx1"/>
                    </a:solidFill>
                    <a:ea typeface="Times New Roman" panose="02020603050405020304" pitchFamily="18" charset="0"/>
                  </a:rPr>
                  <a:t>5°C </a:t>
                </a:r>
                <a:endParaRPr lang="fr-FR" sz="1050" b="1" dirty="0">
                  <a:solidFill>
                    <a:schemeClr val="tx1"/>
                  </a:solidFill>
                </a:endParaRPr>
              </a:p>
            </p:txBody>
          </p:sp>
        </mc:Choice>
        <mc:Fallback xmlns="">
          <p:sp>
            <p:nvSpPr>
              <p:cNvPr id="31" name="ZoneTexte 30">
                <a:extLst>
                  <a:ext uri="{FF2B5EF4-FFF2-40B4-BE49-F238E27FC236}">
                    <a16:creationId xmlns:a16="http://schemas.microsoft.com/office/drawing/2014/main" id="{D8CFD47A-EB29-4D10-A5A4-A5F3DD639936}"/>
                  </a:ext>
                </a:extLst>
              </p:cNvPr>
              <p:cNvSpPr txBox="1">
                <a:spLocks noRot="1" noChangeAspect="1" noMove="1" noResize="1" noEditPoints="1" noAdjustHandles="1" noChangeArrowheads="1" noChangeShapeType="1" noTextEdit="1"/>
              </p:cNvSpPr>
              <p:nvPr/>
            </p:nvSpPr>
            <p:spPr>
              <a:xfrm>
                <a:off x="6519955" y="1805014"/>
                <a:ext cx="806258" cy="469359"/>
              </a:xfrm>
              <a:prstGeom prst="rect">
                <a:avLst/>
              </a:prstGeom>
              <a:blipFill>
                <a:blip r:embed="rId7"/>
                <a:stretch>
                  <a:fillRect b="-6494"/>
                </a:stretch>
              </a:blipFill>
            </p:spPr>
            <p:txBody>
              <a:bodyPr/>
              <a:lstStyle/>
              <a:p>
                <a:r>
                  <a:rPr lang="fr-FR">
                    <a:noFill/>
                  </a:rPr>
                  <a:t> </a:t>
                </a:r>
              </a:p>
            </p:txBody>
          </p:sp>
        </mc:Fallback>
      </mc:AlternateContent>
      <p:sp>
        <p:nvSpPr>
          <p:cNvPr id="36" name="Ellipse 35">
            <a:extLst>
              <a:ext uri="{FF2B5EF4-FFF2-40B4-BE49-F238E27FC236}">
                <a16:creationId xmlns:a16="http://schemas.microsoft.com/office/drawing/2014/main" id="{C0A55E4E-9671-499F-8BA5-8DF823D19911}"/>
              </a:ext>
            </a:extLst>
          </p:cNvPr>
          <p:cNvSpPr/>
          <p:nvPr/>
        </p:nvSpPr>
        <p:spPr>
          <a:xfrm>
            <a:off x="6483611" y="413904"/>
            <a:ext cx="806257" cy="779745"/>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100" dirty="0"/>
          </a:p>
        </p:txBody>
      </p:sp>
      <mc:AlternateContent xmlns:mc="http://schemas.openxmlformats.org/markup-compatibility/2006" xmlns:a14="http://schemas.microsoft.com/office/drawing/2010/main">
        <mc:Choice Requires="a14">
          <p:sp>
            <p:nvSpPr>
              <p:cNvPr id="38" name="ZoneTexte 37">
                <a:extLst>
                  <a:ext uri="{FF2B5EF4-FFF2-40B4-BE49-F238E27FC236}">
                    <a16:creationId xmlns:a16="http://schemas.microsoft.com/office/drawing/2014/main" id="{A57E062B-458D-4C66-8426-DC8CAA045ADD}"/>
                  </a:ext>
                </a:extLst>
              </p:cNvPr>
              <p:cNvSpPr txBox="1"/>
              <p:nvPr/>
            </p:nvSpPr>
            <p:spPr>
              <a:xfrm>
                <a:off x="6489039" y="552688"/>
                <a:ext cx="806258" cy="469359"/>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fr-FR" sz="1100" b="1" i="1" smtClean="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𝑨𝒊𝒓</m:t>
                      </m:r>
                    </m:oMath>
                  </m:oMathPara>
                </a14:m>
                <a:endParaRPr lang="fr-FR" sz="1100" b="1" dirty="0">
                  <a:solidFill>
                    <a:schemeClr val="tx1"/>
                  </a:solidFill>
                  <a:ea typeface="Times New Roman" panose="02020603050405020304" pitchFamily="18" charset="0"/>
                </a:endParaRPr>
              </a:p>
              <a:p>
                <a:pPr algn="ctr"/>
                <a:r>
                  <a:rPr lang="fr-FR" sz="300" b="1" dirty="0">
                    <a:solidFill>
                      <a:schemeClr val="tx1"/>
                    </a:solidFill>
                    <a:ea typeface="Times New Roman" panose="02020603050405020304" pitchFamily="18" charset="0"/>
                  </a:rPr>
                  <a:t> </a:t>
                </a:r>
                <a:br>
                  <a:rPr lang="fr-FR" sz="1050" b="1" dirty="0">
                    <a:solidFill>
                      <a:schemeClr val="tx1"/>
                    </a:solidFill>
                    <a:ea typeface="Times New Roman" panose="02020603050405020304" pitchFamily="18" charset="0"/>
                  </a:rPr>
                </a:br>
                <a:r>
                  <a:rPr lang="fr-FR" sz="1050" b="1" dirty="0">
                    <a:solidFill>
                      <a:schemeClr val="tx1"/>
                    </a:solidFill>
                    <a:ea typeface="Times New Roman" panose="02020603050405020304" pitchFamily="18" charset="0"/>
                  </a:rPr>
                  <a:t>5°C </a:t>
                </a:r>
                <a:endParaRPr lang="fr-FR" sz="1050" b="1" dirty="0">
                  <a:solidFill>
                    <a:schemeClr val="tx1"/>
                  </a:solidFill>
                </a:endParaRPr>
              </a:p>
            </p:txBody>
          </p:sp>
        </mc:Choice>
        <mc:Fallback xmlns="">
          <p:sp>
            <p:nvSpPr>
              <p:cNvPr id="38" name="ZoneTexte 37">
                <a:extLst>
                  <a:ext uri="{FF2B5EF4-FFF2-40B4-BE49-F238E27FC236}">
                    <a16:creationId xmlns:a16="http://schemas.microsoft.com/office/drawing/2014/main" id="{A57E062B-458D-4C66-8426-DC8CAA045ADD}"/>
                  </a:ext>
                </a:extLst>
              </p:cNvPr>
              <p:cNvSpPr txBox="1">
                <a:spLocks noRot="1" noChangeAspect="1" noMove="1" noResize="1" noEditPoints="1" noAdjustHandles="1" noChangeArrowheads="1" noChangeShapeType="1" noTextEdit="1"/>
              </p:cNvSpPr>
              <p:nvPr/>
            </p:nvSpPr>
            <p:spPr>
              <a:xfrm>
                <a:off x="6489039" y="552688"/>
                <a:ext cx="806258" cy="469359"/>
              </a:xfrm>
              <a:prstGeom prst="rect">
                <a:avLst/>
              </a:prstGeom>
              <a:blipFill>
                <a:blip r:embed="rId8"/>
                <a:stretch>
                  <a:fillRect b="-6494"/>
                </a:stretch>
              </a:blipFill>
            </p:spPr>
            <p:txBody>
              <a:bodyPr/>
              <a:lstStyle/>
              <a:p>
                <a:r>
                  <a:rPr lang="fr-FR">
                    <a:noFill/>
                  </a:rPr>
                  <a:t> </a:t>
                </a:r>
              </a:p>
            </p:txBody>
          </p:sp>
        </mc:Fallback>
      </mc:AlternateContent>
      <p:grpSp>
        <p:nvGrpSpPr>
          <p:cNvPr id="8" name="Groupe 7">
            <a:extLst>
              <a:ext uri="{FF2B5EF4-FFF2-40B4-BE49-F238E27FC236}">
                <a16:creationId xmlns:a16="http://schemas.microsoft.com/office/drawing/2014/main" id="{9840A4F4-13E9-4C26-88D4-C41E0695DBDC}"/>
              </a:ext>
            </a:extLst>
          </p:cNvPr>
          <p:cNvGrpSpPr/>
          <p:nvPr/>
        </p:nvGrpSpPr>
        <p:grpSpPr>
          <a:xfrm>
            <a:off x="7403355" y="487497"/>
            <a:ext cx="526214" cy="599535"/>
            <a:chOff x="6039661" y="4040951"/>
            <a:chExt cx="594273" cy="585319"/>
          </a:xfrm>
        </p:grpSpPr>
        <p:sp>
          <p:nvSpPr>
            <p:cNvPr id="24" name="Flèche : droite 23">
              <a:extLst>
                <a:ext uri="{FF2B5EF4-FFF2-40B4-BE49-F238E27FC236}">
                  <a16:creationId xmlns:a16="http://schemas.microsoft.com/office/drawing/2014/main" id="{73601E8D-EE65-4E52-92A1-F30582F8D9B3}"/>
                </a:ext>
              </a:extLst>
            </p:cNvPr>
            <p:cNvSpPr/>
            <p:nvPr/>
          </p:nvSpPr>
          <p:spPr>
            <a:xfrm>
              <a:off x="6039661" y="4040951"/>
              <a:ext cx="594273" cy="585319"/>
            </a:xfrm>
            <a:prstGeom prst="rightArrow">
              <a:avLst>
                <a:gd name="adj1" fmla="val 73651"/>
                <a:gd name="adj2" fmla="val 34370"/>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dirty="0"/>
            </a:p>
          </p:txBody>
        </p:sp>
        <p:sp>
          <p:nvSpPr>
            <p:cNvPr id="7" name="ZoneTexte 6">
              <a:extLst>
                <a:ext uri="{FF2B5EF4-FFF2-40B4-BE49-F238E27FC236}">
                  <a16:creationId xmlns:a16="http://schemas.microsoft.com/office/drawing/2014/main" id="{F7FA3328-4E24-4C10-80CE-31C33D0D0605}"/>
                </a:ext>
              </a:extLst>
            </p:cNvPr>
            <p:cNvSpPr txBox="1"/>
            <p:nvPr/>
          </p:nvSpPr>
          <p:spPr>
            <a:xfrm>
              <a:off x="6161827" y="4178580"/>
              <a:ext cx="320790" cy="300479"/>
            </a:xfrm>
            <a:prstGeom prst="rect">
              <a:avLst/>
            </a:prstGeom>
            <a:noFill/>
          </p:spPr>
          <p:txBody>
            <a:bodyPr wrap="none" rtlCol="0">
              <a:spAutoFit/>
            </a:bodyPr>
            <a:lstStyle/>
            <a:p>
              <a:r>
                <a:rPr lang="fr-FR" sz="1400" dirty="0"/>
                <a:t>1</a:t>
              </a:r>
            </a:p>
          </p:txBody>
        </p:sp>
      </p:grpSp>
      <p:grpSp>
        <p:nvGrpSpPr>
          <p:cNvPr id="22" name="Groupe 21">
            <a:extLst>
              <a:ext uri="{FF2B5EF4-FFF2-40B4-BE49-F238E27FC236}">
                <a16:creationId xmlns:a16="http://schemas.microsoft.com/office/drawing/2014/main" id="{FEF2F60A-B3E1-4B15-AFAB-D6DE795ADBDC}"/>
              </a:ext>
            </a:extLst>
          </p:cNvPr>
          <p:cNvGrpSpPr/>
          <p:nvPr/>
        </p:nvGrpSpPr>
        <p:grpSpPr>
          <a:xfrm>
            <a:off x="7403355" y="1742302"/>
            <a:ext cx="526214" cy="599535"/>
            <a:chOff x="4662454" y="5695632"/>
            <a:chExt cx="658723" cy="750507"/>
          </a:xfrm>
        </p:grpSpPr>
        <p:sp>
          <p:nvSpPr>
            <p:cNvPr id="40" name="Flèche : droite 39">
              <a:extLst>
                <a:ext uri="{FF2B5EF4-FFF2-40B4-BE49-F238E27FC236}">
                  <a16:creationId xmlns:a16="http://schemas.microsoft.com/office/drawing/2014/main" id="{3D531096-CFF1-4234-A662-C2B2598D904C}"/>
                </a:ext>
              </a:extLst>
            </p:cNvPr>
            <p:cNvSpPr/>
            <p:nvPr/>
          </p:nvSpPr>
          <p:spPr>
            <a:xfrm>
              <a:off x="4662454" y="5695632"/>
              <a:ext cx="658723" cy="750507"/>
            </a:xfrm>
            <a:prstGeom prst="rightArrow">
              <a:avLst>
                <a:gd name="adj1" fmla="val 73651"/>
                <a:gd name="adj2" fmla="val 34370"/>
              </a:avLst>
            </a:prstGeom>
            <a:pattFill prst="ltUpDiag">
              <a:fgClr>
                <a:schemeClr val="accent2"/>
              </a:fgClr>
              <a:bgClr>
                <a:schemeClr val="bg1"/>
              </a:bgClr>
            </a:pattFill>
            <a:ln w="6350">
              <a:solidFill>
                <a:srgbClr val="B95B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dirty="0"/>
            </a:p>
          </p:txBody>
        </p:sp>
        <p:grpSp>
          <p:nvGrpSpPr>
            <p:cNvPr id="9" name="Groupe 8">
              <a:extLst>
                <a:ext uri="{FF2B5EF4-FFF2-40B4-BE49-F238E27FC236}">
                  <a16:creationId xmlns:a16="http://schemas.microsoft.com/office/drawing/2014/main" id="{3EFA2B21-A934-42EB-9BDC-124F9187851E}"/>
                </a:ext>
              </a:extLst>
            </p:cNvPr>
            <p:cNvGrpSpPr/>
            <p:nvPr/>
          </p:nvGrpSpPr>
          <p:grpSpPr>
            <a:xfrm>
              <a:off x="4670833" y="5864586"/>
              <a:ext cx="574010" cy="385281"/>
              <a:chOff x="6823111" y="4060781"/>
              <a:chExt cx="517848" cy="300480"/>
            </a:xfrm>
          </p:grpSpPr>
          <p:sp>
            <p:nvSpPr>
              <p:cNvPr id="39" name="Flèche : droite 38">
                <a:extLst>
                  <a:ext uri="{FF2B5EF4-FFF2-40B4-BE49-F238E27FC236}">
                    <a16:creationId xmlns:a16="http://schemas.microsoft.com/office/drawing/2014/main" id="{2D98C4AF-4971-41DF-A23B-E5AC7AB0A01F}"/>
                  </a:ext>
                </a:extLst>
              </p:cNvPr>
              <p:cNvSpPr/>
              <p:nvPr/>
            </p:nvSpPr>
            <p:spPr>
              <a:xfrm>
                <a:off x="6823111" y="4076313"/>
                <a:ext cx="517848" cy="283256"/>
              </a:xfrm>
              <a:prstGeom prst="rightArrow">
                <a:avLst>
                  <a:gd name="adj1" fmla="val 73651"/>
                  <a:gd name="adj2" fmla="val 34370"/>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dirty="0"/>
              </a:p>
            </p:txBody>
          </p:sp>
          <p:sp>
            <p:nvSpPr>
              <p:cNvPr id="41" name="ZoneTexte 40">
                <a:extLst>
                  <a:ext uri="{FF2B5EF4-FFF2-40B4-BE49-F238E27FC236}">
                    <a16:creationId xmlns:a16="http://schemas.microsoft.com/office/drawing/2014/main" id="{7308ABF8-7BEC-4018-B7B8-4292AD88B004}"/>
                  </a:ext>
                </a:extLst>
              </p:cNvPr>
              <p:cNvSpPr txBox="1"/>
              <p:nvPr/>
            </p:nvSpPr>
            <p:spPr>
              <a:xfrm>
                <a:off x="6900101" y="4060781"/>
                <a:ext cx="320790" cy="300480"/>
              </a:xfrm>
              <a:prstGeom prst="rect">
                <a:avLst/>
              </a:prstGeom>
              <a:noFill/>
            </p:spPr>
            <p:txBody>
              <a:bodyPr wrap="none" rtlCol="0">
                <a:spAutoFit/>
              </a:bodyPr>
              <a:lstStyle/>
              <a:p>
                <a:r>
                  <a:rPr lang="fr-FR" sz="1400" dirty="0"/>
                  <a:t>2</a:t>
                </a:r>
              </a:p>
            </p:txBody>
          </p:sp>
        </p:grpSp>
      </p:grpSp>
      <p:sp>
        <p:nvSpPr>
          <p:cNvPr id="42" name="ZoneTexte 41">
            <a:extLst>
              <a:ext uri="{FF2B5EF4-FFF2-40B4-BE49-F238E27FC236}">
                <a16:creationId xmlns:a16="http://schemas.microsoft.com/office/drawing/2014/main" id="{7D43746E-645C-48CC-9D11-4AB2608DC7E3}"/>
              </a:ext>
            </a:extLst>
          </p:cNvPr>
          <p:cNvSpPr txBox="1"/>
          <p:nvPr/>
        </p:nvSpPr>
        <p:spPr>
          <a:xfrm>
            <a:off x="2534892" y="1200547"/>
            <a:ext cx="217397" cy="261610"/>
          </a:xfrm>
          <a:prstGeom prst="rect">
            <a:avLst/>
          </a:prstGeom>
          <a:noFill/>
        </p:spPr>
        <p:txBody>
          <a:bodyPr wrap="square" rtlCol="0">
            <a:spAutoFit/>
          </a:bodyPr>
          <a:lstStyle/>
          <a:p>
            <a:r>
              <a:rPr lang="fr-FR" sz="1100" b="1" dirty="0">
                <a:solidFill>
                  <a:schemeClr val="bg1"/>
                </a:solidFill>
              </a:rPr>
              <a:t>1</a:t>
            </a:r>
          </a:p>
        </p:txBody>
      </p:sp>
      <p:sp>
        <p:nvSpPr>
          <p:cNvPr id="44" name="ZoneTexte 43">
            <a:extLst>
              <a:ext uri="{FF2B5EF4-FFF2-40B4-BE49-F238E27FC236}">
                <a16:creationId xmlns:a16="http://schemas.microsoft.com/office/drawing/2014/main" id="{DFCDCA6F-2DCE-45C1-BA7D-CDF589210111}"/>
              </a:ext>
            </a:extLst>
          </p:cNvPr>
          <p:cNvSpPr txBox="1"/>
          <p:nvPr/>
        </p:nvSpPr>
        <p:spPr>
          <a:xfrm>
            <a:off x="3687554" y="1200547"/>
            <a:ext cx="217397" cy="261610"/>
          </a:xfrm>
          <a:prstGeom prst="rect">
            <a:avLst/>
          </a:prstGeom>
          <a:noFill/>
        </p:spPr>
        <p:txBody>
          <a:bodyPr wrap="square" rtlCol="0">
            <a:spAutoFit/>
          </a:bodyPr>
          <a:lstStyle/>
          <a:p>
            <a:r>
              <a:rPr lang="fr-FR" sz="1100" b="1" dirty="0">
                <a:solidFill>
                  <a:schemeClr val="bg1"/>
                </a:solidFill>
              </a:rPr>
              <a:t>2</a:t>
            </a:r>
          </a:p>
        </p:txBody>
      </p:sp>
      <p:grpSp>
        <p:nvGrpSpPr>
          <p:cNvPr id="45" name="Groupe 44">
            <a:extLst>
              <a:ext uri="{FF2B5EF4-FFF2-40B4-BE49-F238E27FC236}">
                <a16:creationId xmlns:a16="http://schemas.microsoft.com/office/drawing/2014/main" id="{4B85BFCE-7E97-45DD-996E-FF60F2BE65A7}"/>
              </a:ext>
            </a:extLst>
          </p:cNvPr>
          <p:cNvGrpSpPr/>
          <p:nvPr/>
        </p:nvGrpSpPr>
        <p:grpSpPr>
          <a:xfrm>
            <a:off x="7956543" y="1849188"/>
            <a:ext cx="696440" cy="400110"/>
            <a:chOff x="7750339" y="3275841"/>
            <a:chExt cx="962801" cy="553136"/>
          </a:xfrm>
        </p:grpSpPr>
        <p:sp>
          <p:nvSpPr>
            <p:cNvPr id="46" name="Rectangle 45">
              <a:extLst>
                <a:ext uri="{FF2B5EF4-FFF2-40B4-BE49-F238E27FC236}">
                  <a16:creationId xmlns:a16="http://schemas.microsoft.com/office/drawing/2014/main" id="{C0B8EC9F-9133-4DE7-BF63-B1113E967CEA}"/>
                </a:ext>
              </a:extLst>
            </p:cNvPr>
            <p:cNvSpPr/>
            <p:nvPr/>
          </p:nvSpPr>
          <p:spPr>
            <a:xfrm>
              <a:off x="7866239" y="3278149"/>
              <a:ext cx="731002" cy="528681"/>
            </a:xfrm>
            <a:prstGeom prst="rect">
              <a:avLst/>
            </a:prstGeom>
            <a:solidFill>
              <a:schemeClr val="accent6">
                <a:lumMod val="40000"/>
                <a:lumOff val="60000"/>
              </a:schemeClr>
            </a:solidFill>
            <a:ln>
              <a:solidFill>
                <a:schemeClr val="tx1"/>
              </a:solidFill>
            </a:ln>
            <a:effectLst>
              <a:outerShdw blurRad="50800" dist="38100" dir="18900000" algn="b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100"/>
            </a:p>
          </p:txBody>
        </p:sp>
        <p:sp>
          <p:nvSpPr>
            <p:cNvPr id="47" name="ZoneTexte 46">
              <a:extLst>
                <a:ext uri="{FF2B5EF4-FFF2-40B4-BE49-F238E27FC236}">
                  <a16:creationId xmlns:a16="http://schemas.microsoft.com/office/drawing/2014/main" id="{F10E8597-60BA-43F5-AA88-FD05CAB27FE5}"/>
                </a:ext>
              </a:extLst>
            </p:cNvPr>
            <p:cNvSpPr txBox="1"/>
            <p:nvPr/>
          </p:nvSpPr>
          <p:spPr>
            <a:xfrm>
              <a:off x="7750339" y="3275841"/>
              <a:ext cx="962801" cy="553136"/>
            </a:xfrm>
            <a:prstGeom prst="rect">
              <a:avLst/>
            </a:prstGeom>
            <a:noFill/>
          </p:spPr>
          <p:txBody>
            <a:bodyPr wrap="square" rtlCol="0">
              <a:spAutoFit/>
            </a:bodyPr>
            <a:lstStyle/>
            <a:p>
              <a:pPr algn="ctr"/>
              <a:r>
                <a:rPr lang="fr-FR" sz="1000" dirty="0"/>
                <a:t>Caméra     IR</a:t>
              </a:r>
            </a:p>
          </p:txBody>
        </p:sp>
      </p:grpSp>
      <p:sp>
        <p:nvSpPr>
          <p:cNvPr id="48" name="ZoneTexte 47">
            <a:extLst>
              <a:ext uri="{FF2B5EF4-FFF2-40B4-BE49-F238E27FC236}">
                <a16:creationId xmlns:a16="http://schemas.microsoft.com/office/drawing/2014/main" id="{33CFE270-8793-4FB9-B5CD-BC7140F66FC4}"/>
              </a:ext>
            </a:extLst>
          </p:cNvPr>
          <p:cNvSpPr txBox="1"/>
          <p:nvPr/>
        </p:nvSpPr>
        <p:spPr>
          <a:xfrm rot="5400000">
            <a:off x="5544790" y="1946236"/>
            <a:ext cx="1107368" cy="230832"/>
          </a:xfrm>
          <a:prstGeom prst="rect">
            <a:avLst/>
          </a:prstGeom>
          <a:solidFill>
            <a:schemeClr val="bg1"/>
          </a:solidFill>
          <a:ln>
            <a:solidFill>
              <a:schemeClr val="tx1"/>
            </a:solidFill>
          </a:ln>
          <a:effectLst/>
        </p:spPr>
        <p:txBody>
          <a:bodyPr wrap="square" rtlCol="0">
            <a:spAutoFit/>
          </a:bodyPr>
          <a:lstStyle/>
          <a:p>
            <a:pPr algn="ctr"/>
            <a:r>
              <a:rPr lang="fr-FR" sz="900" dirty="0"/>
              <a:t>Toile de fond, 20°C</a:t>
            </a:r>
          </a:p>
        </p:txBody>
      </p:sp>
      <mc:AlternateContent xmlns:mc="http://schemas.openxmlformats.org/markup-compatibility/2006" xmlns:a14="http://schemas.microsoft.com/office/drawing/2010/main">
        <mc:Choice Requires="a14">
          <p:sp>
            <p:nvSpPr>
              <p:cNvPr id="5" name="ZoneTexte 4">
                <a:extLst>
                  <a:ext uri="{FF2B5EF4-FFF2-40B4-BE49-F238E27FC236}">
                    <a16:creationId xmlns:a16="http://schemas.microsoft.com/office/drawing/2014/main" id="{35C3FFED-50F2-4E4F-8835-DEDCA2BC8D48}"/>
                  </a:ext>
                </a:extLst>
              </p:cNvPr>
              <p:cNvSpPr txBox="1"/>
              <p:nvPr/>
            </p:nvSpPr>
            <p:spPr>
              <a:xfrm>
                <a:off x="2752289" y="5748159"/>
                <a:ext cx="6058442" cy="923330"/>
              </a:xfrm>
              <a:prstGeom prst="rect">
                <a:avLst/>
              </a:prstGeom>
              <a:noFill/>
              <a:ln w="38100">
                <a:solidFill>
                  <a:srgbClr val="FF0000"/>
                </a:solidFill>
              </a:ln>
            </p:spPr>
            <p:txBody>
              <a:bodyPr wrap="square" rtlCol="0">
                <a:spAutoFit/>
              </a:bodyPr>
              <a:lstStyle/>
              <a:p>
                <a:pPr algn="just"/>
                <a:r>
                  <a:rPr lang="fr-FR" b="1" dirty="0">
                    <a:solidFill>
                      <a:srgbClr val="FF0000"/>
                    </a:solidFill>
                  </a:rPr>
                  <a:t>Si on ajoute à un instant donné une certaine quantité de </a:t>
                </a:r>
                <a14:m>
                  <m:oMath xmlns:m="http://schemas.openxmlformats.org/officeDocument/2006/math">
                    <m:r>
                      <a:rPr lang="fr-FR" b="1" i="1" smtClean="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𝑪</m:t>
                    </m:r>
                    <m:sSub>
                      <m:sSubPr>
                        <m:ctrlPr>
                          <a:rPr lang="fr-FR" b="1" i="1">
                            <a:solidFill>
                              <a:srgbClr val="FF0000"/>
                            </a:solidFill>
                            <a:latin typeface="Cambria Math" panose="02040503050406030204" pitchFamily="18" charset="0"/>
                          </a:rPr>
                        </m:ctrlPr>
                      </m:sSubPr>
                      <m:e>
                        <m:r>
                          <a:rPr lang="fr-FR" b="1" i="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𝑶</m:t>
                        </m:r>
                      </m:e>
                      <m:sub>
                        <m:r>
                          <a:rPr lang="fr-FR" b="1" i="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𝟐</m:t>
                        </m:r>
                      </m:sub>
                    </m:sSub>
                  </m:oMath>
                </a14:m>
                <a:r>
                  <a:rPr lang="fr-FR" b="1" dirty="0">
                    <a:solidFill>
                      <a:srgbClr val="FF0000"/>
                    </a:solidFill>
                  </a:rPr>
                  <a:t> dans l’atmosphère, alors la puissance du rayonnement infrarouge sortant vers l’espace est plus faible. </a:t>
                </a:r>
                <a:endParaRPr lang="fr-FR" b="1" dirty="0">
                  <a:solidFill>
                    <a:schemeClr val="tx1"/>
                  </a:solidFill>
                </a:endParaRPr>
              </a:p>
            </p:txBody>
          </p:sp>
        </mc:Choice>
        <mc:Fallback xmlns="">
          <p:sp>
            <p:nvSpPr>
              <p:cNvPr id="5" name="ZoneTexte 4">
                <a:extLst>
                  <a:ext uri="{FF2B5EF4-FFF2-40B4-BE49-F238E27FC236}">
                    <a16:creationId xmlns:a16="http://schemas.microsoft.com/office/drawing/2014/main" id="{35C3FFED-50F2-4E4F-8835-DEDCA2BC8D48}"/>
                  </a:ext>
                </a:extLst>
              </p:cNvPr>
              <p:cNvSpPr txBox="1">
                <a:spLocks noRot="1" noChangeAspect="1" noMove="1" noResize="1" noEditPoints="1" noAdjustHandles="1" noChangeArrowheads="1" noChangeShapeType="1" noTextEdit="1"/>
              </p:cNvSpPr>
              <p:nvPr/>
            </p:nvSpPr>
            <p:spPr>
              <a:xfrm>
                <a:off x="2752289" y="5748159"/>
                <a:ext cx="6058442" cy="923330"/>
              </a:xfrm>
              <a:prstGeom prst="rect">
                <a:avLst/>
              </a:prstGeom>
              <a:blipFill>
                <a:blip r:embed="rId9"/>
                <a:stretch>
                  <a:fillRect l="-500" t="-1911" r="-600" b="-7643"/>
                </a:stretch>
              </a:blipFill>
              <a:ln w="38100">
                <a:solidFill>
                  <a:srgbClr val="FF0000"/>
                </a:solidFill>
              </a:ln>
            </p:spPr>
            <p:txBody>
              <a:bodyPr/>
              <a:lstStyle/>
              <a:p>
                <a:r>
                  <a:rPr lang="fr-FR">
                    <a:noFill/>
                  </a:rPr>
                  <a:t> </a:t>
                </a:r>
              </a:p>
            </p:txBody>
          </p:sp>
        </mc:Fallback>
      </mc:AlternateContent>
      <p:grpSp>
        <p:nvGrpSpPr>
          <p:cNvPr id="4" name="Groupe 3">
            <a:extLst>
              <a:ext uri="{FF2B5EF4-FFF2-40B4-BE49-F238E27FC236}">
                <a16:creationId xmlns:a16="http://schemas.microsoft.com/office/drawing/2014/main" id="{A8CC924A-7574-4D78-96C7-E86FFFD35DF2}"/>
              </a:ext>
            </a:extLst>
          </p:cNvPr>
          <p:cNvGrpSpPr/>
          <p:nvPr/>
        </p:nvGrpSpPr>
        <p:grpSpPr>
          <a:xfrm>
            <a:off x="4383186" y="3777366"/>
            <a:ext cx="4083011" cy="1640408"/>
            <a:chOff x="4402151" y="3833873"/>
            <a:chExt cx="3864579" cy="1538483"/>
          </a:xfrm>
        </p:grpSpPr>
        <p:sp>
          <p:nvSpPr>
            <p:cNvPr id="43" name="ZoneTexte 42">
              <a:extLst>
                <a:ext uri="{FF2B5EF4-FFF2-40B4-BE49-F238E27FC236}">
                  <a16:creationId xmlns:a16="http://schemas.microsoft.com/office/drawing/2014/main" id="{C84D555B-8707-4007-A9BE-80BB5C98B863}"/>
                </a:ext>
              </a:extLst>
            </p:cNvPr>
            <p:cNvSpPr txBox="1"/>
            <p:nvPr/>
          </p:nvSpPr>
          <p:spPr>
            <a:xfrm>
              <a:off x="7843216" y="4329990"/>
              <a:ext cx="423514" cy="523220"/>
            </a:xfrm>
            <a:prstGeom prst="rect">
              <a:avLst/>
            </a:prstGeom>
            <a:noFill/>
          </p:spPr>
          <p:txBody>
            <a:bodyPr wrap="none" rtlCol="0">
              <a:spAutoFit/>
            </a:bodyPr>
            <a:lstStyle/>
            <a:p>
              <a:r>
                <a:rPr lang="fr-FR" sz="2800" b="1" dirty="0">
                  <a:solidFill>
                    <a:schemeClr val="bg1"/>
                  </a:solidFill>
                </a:rPr>
                <a:t>=</a:t>
              </a:r>
            </a:p>
          </p:txBody>
        </p:sp>
        <p:grpSp>
          <p:nvGrpSpPr>
            <p:cNvPr id="50" name="Groupe 49">
              <a:extLst>
                <a:ext uri="{FF2B5EF4-FFF2-40B4-BE49-F238E27FC236}">
                  <a16:creationId xmlns:a16="http://schemas.microsoft.com/office/drawing/2014/main" id="{362DD1B4-15A8-49A4-9270-DD4D0E240204}"/>
                </a:ext>
              </a:extLst>
            </p:cNvPr>
            <p:cNvGrpSpPr/>
            <p:nvPr/>
          </p:nvGrpSpPr>
          <p:grpSpPr>
            <a:xfrm>
              <a:off x="4402151" y="3833873"/>
              <a:ext cx="1552598" cy="1534065"/>
              <a:chOff x="4551430" y="2854333"/>
              <a:chExt cx="3827098" cy="1966858"/>
            </a:xfrm>
          </p:grpSpPr>
          <p:sp>
            <p:nvSpPr>
              <p:cNvPr id="51" name="Rectangle 50">
                <a:extLst>
                  <a:ext uri="{FF2B5EF4-FFF2-40B4-BE49-F238E27FC236}">
                    <a16:creationId xmlns:a16="http://schemas.microsoft.com/office/drawing/2014/main" id="{71E9C672-BDEF-4B69-8C9A-8F62886767D7}"/>
                  </a:ext>
                </a:extLst>
              </p:cNvPr>
              <p:cNvSpPr/>
              <p:nvPr/>
            </p:nvSpPr>
            <p:spPr>
              <a:xfrm>
                <a:off x="4553665" y="2854333"/>
                <a:ext cx="3824863" cy="1054554"/>
              </a:xfrm>
              <a:prstGeom prst="rect">
                <a:avLst/>
              </a:prstGeom>
              <a:solidFill>
                <a:schemeClr val="tx1">
                  <a:alpha val="58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52" name="Image 51">
                <a:extLst>
                  <a:ext uri="{FF2B5EF4-FFF2-40B4-BE49-F238E27FC236}">
                    <a16:creationId xmlns:a16="http://schemas.microsoft.com/office/drawing/2014/main" id="{FF788A70-40C2-42AF-93C7-1A71A518C754}"/>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4551430" y="4530578"/>
                <a:ext cx="3824865" cy="290613"/>
              </a:xfrm>
              <a:prstGeom prst="rect">
                <a:avLst/>
              </a:prstGeom>
            </p:spPr>
          </p:pic>
          <p:sp>
            <p:nvSpPr>
              <p:cNvPr id="53" name="Flèche : droite 52">
                <a:extLst>
                  <a:ext uri="{FF2B5EF4-FFF2-40B4-BE49-F238E27FC236}">
                    <a16:creationId xmlns:a16="http://schemas.microsoft.com/office/drawing/2014/main" id="{33701206-302B-44F9-B78A-9A4FABD9E466}"/>
                  </a:ext>
                </a:extLst>
              </p:cNvPr>
              <p:cNvSpPr/>
              <p:nvPr/>
            </p:nvSpPr>
            <p:spPr>
              <a:xfrm rot="16200000">
                <a:off x="6075275" y="2430560"/>
                <a:ext cx="771833" cy="2158421"/>
              </a:xfrm>
              <a:prstGeom prst="rightArrow">
                <a:avLst>
                  <a:gd name="adj1" fmla="val 66510"/>
                  <a:gd name="adj2" fmla="val 19988"/>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4" name="Rectangle 53">
                <a:extLst>
                  <a:ext uri="{FF2B5EF4-FFF2-40B4-BE49-F238E27FC236}">
                    <a16:creationId xmlns:a16="http://schemas.microsoft.com/office/drawing/2014/main" id="{403ABEA2-F10E-44F2-98C5-9E9F5FF74739}"/>
                  </a:ext>
                </a:extLst>
              </p:cNvPr>
              <p:cNvSpPr/>
              <p:nvPr/>
            </p:nvSpPr>
            <p:spPr>
              <a:xfrm>
                <a:off x="4551430" y="3895687"/>
                <a:ext cx="3824863" cy="917506"/>
              </a:xfrm>
              <a:prstGeom prst="rect">
                <a:avLst/>
              </a:prstGeom>
              <a:blipFill dpi="0" rotWithShape="1">
                <a:blip r:embed="rId11" cstate="screen">
                  <a:alphaModFix amt="45000"/>
                  <a:extLst>
                    <a:ext uri="{28A0092B-C50C-407E-A947-70E740481C1C}">
                      <a14:useLocalDpi xmlns:a14="http://schemas.microsoft.com/office/drawing/2010/main"/>
                    </a:ext>
                  </a:extLst>
                </a:blip>
                <a:srcRect/>
                <a:stretch>
                  <a:fillRect l="-1" t="-8347" r="-4138" b="-67673"/>
                </a:stretch>
              </a:blipFill>
              <a:ln w="19050">
                <a:solidFill>
                  <a:schemeClr val="tx1">
                    <a:lumMod val="50000"/>
                    <a:lumOff val="50000"/>
                  </a:schemeClr>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55" name="Connecteur droit 54">
                <a:extLst>
                  <a:ext uri="{FF2B5EF4-FFF2-40B4-BE49-F238E27FC236}">
                    <a16:creationId xmlns:a16="http://schemas.microsoft.com/office/drawing/2014/main" id="{DC0FC9CB-8F0F-48D4-80A1-7092C79328BA}"/>
                  </a:ext>
                </a:extLst>
              </p:cNvPr>
              <p:cNvCxnSpPr>
                <a:cxnSpLocks/>
              </p:cNvCxnSpPr>
              <p:nvPr/>
            </p:nvCxnSpPr>
            <p:spPr>
              <a:xfrm flipV="1">
                <a:off x="4552546" y="3898520"/>
                <a:ext cx="3824866" cy="10369"/>
              </a:xfrm>
              <a:prstGeom prst="line">
                <a:avLst/>
              </a:prstGeom>
              <a:blipFill dpi="0" rotWithShape="1">
                <a:blip r:embed="rId11" cstate="print">
                  <a:alphaModFix amt="45000"/>
                  <a:extLst>
                    <a:ext uri="{28A0092B-C50C-407E-A947-70E740481C1C}">
                      <a14:useLocalDpi xmlns:a14="http://schemas.microsoft.com/office/drawing/2010/main"/>
                    </a:ext>
                  </a:extLst>
                </a:blip>
                <a:srcRect/>
                <a:stretch>
                  <a:fillRect/>
                </a:stretch>
              </a:blipFill>
              <a:ln w="57150">
                <a:solidFill>
                  <a:schemeClr val="tx1"/>
                </a:solidFill>
                <a:prstDash val="sysDash"/>
              </a:ln>
              <a:effectLst/>
            </p:spPr>
            <p:style>
              <a:lnRef idx="1">
                <a:schemeClr val="accent1"/>
              </a:lnRef>
              <a:fillRef idx="3">
                <a:schemeClr val="accent1"/>
              </a:fillRef>
              <a:effectRef idx="2">
                <a:schemeClr val="accent1"/>
              </a:effectRef>
              <a:fontRef idx="minor">
                <a:schemeClr val="lt1"/>
              </a:fontRef>
            </p:style>
          </p:cxnSp>
        </p:grpSp>
        <p:grpSp>
          <p:nvGrpSpPr>
            <p:cNvPr id="56" name="Groupe 55">
              <a:extLst>
                <a:ext uri="{FF2B5EF4-FFF2-40B4-BE49-F238E27FC236}">
                  <a16:creationId xmlns:a16="http://schemas.microsoft.com/office/drawing/2014/main" id="{23992CFD-FB61-43E8-AF99-BA92BE865E2A}"/>
                </a:ext>
              </a:extLst>
            </p:cNvPr>
            <p:cNvGrpSpPr/>
            <p:nvPr/>
          </p:nvGrpSpPr>
          <p:grpSpPr>
            <a:xfrm>
              <a:off x="6517049" y="3838291"/>
              <a:ext cx="1552598" cy="1534065"/>
              <a:chOff x="4551430" y="2854333"/>
              <a:chExt cx="3827098" cy="1966858"/>
            </a:xfrm>
          </p:grpSpPr>
          <p:sp>
            <p:nvSpPr>
              <p:cNvPr id="57" name="Rectangle 56">
                <a:extLst>
                  <a:ext uri="{FF2B5EF4-FFF2-40B4-BE49-F238E27FC236}">
                    <a16:creationId xmlns:a16="http://schemas.microsoft.com/office/drawing/2014/main" id="{722C8DF2-9AC0-48F8-939B-4C1A4BF5D216}"/>
                  </a:ext>
                </a:extLst>
              </p:cNvPr>
              <p:cNvSpPr/>
              <p:nvPr/>
            </p:nvSpPr>
            <p:spPr>
              <a:xfrm>
                <a:off x="4553665" y="2854333"/>
                <a:ext cx="3824863" cy="1054554"/>
              </a:xfrm>
              <a:prstGeom prst="rect">
                <a:avLst/>
              </a:prstGeom>
              <a:solidFill>
                <a:schemeClr val="tx1">
                  <a:alpha val="58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58" name="Image 57">
                <a:extLst>
                  <a:ext uri="{FF2B5EF4-FFF2-40B4-BE49-F238E27FC236}">
                    <a16:creationId xmlns:a16="http://schemas.microsoft.com/office/drawing/2014/main" id="{A569187E-1C3E-4A7F-94A6-FADB075F2585}"/>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4551430" y="4530578"/>
                <a:ext cx="3824865" cy="290613"/>
              </a:xfrm>
              <a:prstGeom prst="rect">
                <a:avLst/>
              </a:prstGeom>
            </p:spPr>
          </p:pic>
          <p:sp>
            <p:nvSpPr>
              <p:cNvPr id="59" name="Rectangle 58">
                <a:extLst>
                  <a:ext uri="{FF2B5EF4-FFF2-40B4-BE49-F238E27FC236}">
                    <a16:creationId xmlns:a16="http://schemas.microsoft.com/office/drawing/2014/main" id="{7AC64B01-57F3-4B1E-9F68-45E1B6076E5A}"/>
                  </a:ext>
                </a:extLst>
              </p:cNvPr>
              <p:cNvSpPr/>
              <p:nvPr/>
            </p:nvSpPr>
            <p:spPr>
              <a:xfrm>
                <a:off x="4551430" y="3895687"/>
                <a:ext cx="3824863" cy="917506"/>
              </a:xfrm>
              <a:prstGeom prst="rect">
                <a:avLst/>
              </a:prstGeom>
              <a:blipFill dpi="0" rotWithShape="1">
                <a:blip r:embed="rId11" cstate="screen">
                  <a:alphaModFix amt="45000"/>
                  <a:extLst>
                    <a:ext uri="{28A0092B-C50C-407E-A947-70E740481C1C}">
                      <a14:useLocalDpi xmlns:a14="http://schemas.microsoft.com/office/drawing/2010/main"/>
                    </a:ext>
                  </a:extLst>
                </a:blip>
                <a:srcRect/>
                <a:stretch>
                  <a:fillRect l="-1" t="-8347" r="-4138" b="-67673"/>
                </a:stretch>
              </a:blipFill>
              <a:ln w="19050">
                <a:solidFill>
                  <a:schemeClr val="tx1">
                    <a:lumMod val="50000"/>
                    <a:lumOff val="50000"/>
                  </a:schemeClr>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60" name="Connecteur droit 59">
                <a:extLst>
                  <a:ext uri="{FF2B5EF4-FFF2-40B4-BE49-F238E27FC236}">
                    <a16:creationId xmlns:a16="http://schemas.microsoft.com/office/drawing/2014/main" id="{0078F720-3D27-4691-AF45-C1C2639AB5DD}"/>
                  </a:ext>
                </a:extLst>
              </p:cNvPr>
              <p:cNvCxnSpPr>
                <a:cxnSpLocks/>
              </p:cNvCxnSpPr>
              <p:nvPr/>
            </p:nvCxnSpPr>
            <p:spPr>
              <a:xfrm flipV="1">
                <a:off x="4552546" y="3898520"/>
                <a:ext cx="3824866" cy="10369"/>
              </a:xfrm>
              <a:prstGeom prst="line">
                <a:avLst/>
              </a:prstGeom>
              <a:blipFill dpi="0" rotWithShape="1">
                <a:blip r:embed="rId11" cstate="print">
                  <a:alphaModFix amt="45000"/>
                  <a:extLst>
                    <a:ext uri="{28A0092B-C50C-407E-A947-70E740481C1C}">
                      <a14:useLocalDpi xmlns:a14="http://schemas.microsoft.com/office/drawing/2010/main"/>
                    </a:ext>
                  </a:extLst>
                </a:blip>
                <a:srcRect/>
                <a:stretch>
                  <a:fillRect/>
                </a:stretch>
              </a:blipFill>
              <a:ln w="57150">
                <a:solidFill>
                  <a:schemeClr val="tx1"/>
                </a:solidFill>
                <a:prstDash val="sysDash"/>
              </a:ln>
              <a:effectLst/>
            </p:spPr>
            <p:style>
              <a:lnRef idx="1">
                <a:schemeClr val="accent1"/>
              </a:lnRef>
              <a:fillRef idx="3">
                <a:schemeClr val="accent1"/>
              </a:fillRef>
              <a:effectRef idx="2">
                <a:schemeClr val="accent1"/>
              </a:effectRef>
              <a:fontRef idx="minor">
                <a:schemeClr val="lt1"/>
              </a:fontRef>
            </p:style>
          </p:cxnSp>
        </p:grpSp>
        <mc:AlternateContent xmlns:mc="http://schemas.openxmlformats.org/markup-compatibility/2006" xmlns:a14="http://schemas.microsoft.com/office/drawing/2010/main">
          <mc:Choice Requires="a14">
            <p:sp>
              <p:nvSpPr>
                <p:cNvPr id="61" name="ZoneTexte 60">
                  <a:extLst>
                    <a:ext uri="{FF2B5EF4-FFF2-40B4-BE49-F238E27FC236}">
                      <a16:creationId xmlns:a16="http://schemas.microsoft.com/office/drawing/2014/main" id="{1EB86A4A-935B-4BD3-B7CB-E56BC454C271}"/>
                    </a:ext>
                  </a:extLst>
                </p:cNvPr>
                <p:cNvSpPr txBox="1"/>
                <p:nvPr/>
              </p:nvSpPr>
              <p:spPr>
                <a:xfrm>
                  <a:off x="6913637" y="4736556"/>
                  <a:ext cx="1104798" cy="346384"/>
                </a:xfrm>
                <a:prstGeom prst="rect">
                  <a:avLst/>
                </a:prstGeom>
                <a:noFill/>
              </p:spPr>
              <p:txBody>
                <a:bodyPr wrap="none" rtlCol="0">
                  <a:spAutoFit/>
                </a:bodyPr>
                <a:lstStyle/>
                <a:p>
                  <a:r>
                    <a:rPr lang="fr-FR" b="1" dirty="0">
                      <a:ea typeface="Times New Roman" panose="02020603050405020304" pitchFamily="18" charset="0"/>
                      <a:cs typeface="Times New Roman" panose="02020603050405020304" pitchFamily="18" charset="0"/>
                    </a:rPr>
                    <a:t>+ de</a:t>
                  </a:r>
                  <a14:m>
                    <m:oMath xmlns:m="http://schemas.openxmlformats.org/officeDocument/2006/math">
                      <m:r>
                        <a:rPr lang="fr-FR" b="1" i="0" smtClean="0">
                          <a:latin typeface="Cambria Math" panose="02040503050406030204" pitchFamily="18" charset="0"/>
                          <a:ea typeface="Times New Roman" panose="02020603050405020304" pitchFamily="18" charset="0"/>
                          <a:cs typeface="Times New Roman" panose="02020603050405020304" pitchFamily="18" charset="0"/>
                        </a:rPr>
                        <m:t> </m:t>
                      </m:r>
                      <m:r>
                        <a:rPr lang="fr-FR" b="1" i="1">
                          <a:latin typeface="Cambria Math" panose="02040503050406030204" pitchFamily="18" charset="0"/>
                          <a:ea typeface="Times New Roman" panose="02020603050405020304" pitchFamily="18" charset="0"/>
                          <a:cs typeface="Times New Roman" panose="02020603050405020304" pitchFamily="18" charset="0"/>
                        </a:rPr>
                        <m:t>𝑪</m:t>
                      </m:r>
                      <m:sSub>
                        <m:sSubPr>
                          <m:ctrlPr>
                            <a:rPr lang="fr-FR" b="1" i="1">
                              <a:latin typeface="Cambria Math" panose="02040503050406030204" pitchFamily="18" charset="0"/>
                            </a:rPr>
                          </m:ctrlPr>
                        </m:sSubPr>
                        <m:e>
                          <m:r>
                            <a:rPr lang="fr-FR" b="1" i="1">
                              <a:latin typeface="Cambria Math" panose="02040503050406030204" pitchFamily="18" charset="0"/>
                              <a:ea typeface="Times New Roman" panose="02020603050405020304" pitchFamily="18" charset="0"/>
                              <a:cs typeface="Times New Roman" panose="02020603050405020304" pitchFamily="18" charset="0"/>
                            </a:rPr>
                            <m:t>𝑶</m:t>
                          </m:r>
                        </m:e>
                        <m:sub>
                          <m:r>
                            <a:rPr lang="fr-FR" b="1" i="1">
                              <a:latin typeface="Cambria Math" panose="02040503050406030204" pitchFamily="18" charset="0"/>
                              <a:ea typeface="Times New Roman" panose="02020603050405020304" pitchFamily="18" charset="0"/>
                              <a:cs typeface="Times New Roman" panose="02020603050405020304" pitchFamily="18" charset="0"/>
                            </a:rPr>
                            <m:t>𝟐</m:t>
                          </m:r>
                        </m:sub>
                      </m:sSub>
                    </m:oMath>
                  </a14:m>
                  <a:r>
                    <a:rPr lang="fr-FR" b="1" dirty="0"/>
                    <a:t> </a:t>
                  </a:r>
                </a:p>
              </p:txBody>
            </p:sp>
          </mc:Choice>
          <mc:Fallback xmlns="">
            <p:sp>
              <p:nvSpPr>
                <p:cNvPr id="61" name="ZoneTexte 60">
                  <a:extLst>
                    <a:ext uri="{FF2B5EF4-FFF2-40B4-BE49-F238E27FC236}">
                      <a16:creationId xmlns:a16="http://schemas.microsoft.com/office/drawing/2014/main" id="{1EB86A4A-935B-4BD3-B7CB-E56BC454C271}"/>
                    </a:ext>
                  </a:extLst>
                </p:cNvPr>
                <p:cNvSpPr txBox="1">
                  <a:spLocks noRot="1" noChangeAspect="1" noMove="1" noResize="1" noEditPoints="1" noAdjustHandles="1" noChangeArrowheads="1" noChangeShapeType="1" noTextEdit="1"/>
                </p:cNvSpPr>
                <p:nvPr/>
              </p:nvSpPr>
              <p:spPr>
                <a:xfrm>
                  <a:off x="6913637" y="4736556"/>
                  <a:ext cx="1104798" cy="346384"/>
                </a:xfrm>
                <a:prstGeom prst="rect">
                  <a:avLst/>
                </a:prstGeom>
                <a:blipFill>
                  <a:blip r:embed="rId12"/>
                  <a:stretch>
                    <a:fillRect l="-4167" t="-10000" b="-26667"/>
                  </a:stretch>
                </a:blipFill>
              </p:spPr>
              <p:txBody>
                <a:bodyPr/>
                <a:lstStyle/>
                <a:p>
                  <a:r>
                    <a:rPr lang="fr-FR">
                      <a:noFill/>
                    </a:rPr>
                    <a:t> </a:t>
                  </a:r>
                </a:p>
              </p:txBody>
            </p:sp>
          </mc:Fallback>
        </mc:AlternateContent>
        <p:grpSp>
          <p:nvGrpSpPr>
            <p:cNvPr id="62" name="Groupe 61">
              <a:extLst>
                <a:ext uri="{FF2B5EF4-FFF2-40B4-BE49-F238E27FC236}">
                  <a16:creationId xmlns:a16="http://schemas.microsoft.com/office/drawing/2014/main" id="{B26B5EFE-2F96-45D5-B821-E51B6A2A26E0}"/>
                </a:ext>
              </a:extLst>
            </p:cNvPr>
            <p:cNvGrpSpPr/>
            <p:nvPr/>
          </p:nvGrpSpPr>
          <p:grpSpPr>
            <a:xfrm>
              <a:off x="6844535" y="4025239"/>
              <a:ext cx="879511" cy="699441"/>
              <a:chOff x="5983804" y="2018574"/>
              <a:chExt cx="847023" cy="647237"/>
            </a:xfrm>
          </p:grpSpPr>
          <p:sp>
            <p:nvSpPr>
              <p:cNvPr id="63" name="ZoneTexte 62">
                <a:extLst>
                  <a:ext uri="{FF2B5EF4-FFF2-40B4-BE49-F238E27FC236}">
                    <a16:creationId xmlns:a16="http://schemas.microsoft.com/office/drawing/2014/main" id="{4F86B52B-81E5-49C0-A08A-DDAEB63BF285}"/>
                  </a:ext>
                </a:extLst>
              </p:cNvPr>
              <p:cNvSpPr txBox="1"/>
              <p:nvPr/>
            </p:nvSpPr>
            <p:spPr>
              <a:xfrm>
                <a:off x="6096853" y="2142591"/>
                <a:ext cx="423514" cy="523220"/>
              </a:xfrm>
              <a:prstGeom prst="rect">
                <a:avLst/>
              </a:prstGeom>
              <a:noFill/>
            </p:spPr>
            <p:txBody>
              <a:bodyPr wrap="none" rtlCol="0">
                <a:spAutoFit/>
              </a:bodyPr>
              <a:lstStyle/>
              <a:p>
                <a:r>
                  <a:rPr lang="fr-FR" sz="2800" b="1" dirty="0">
                    <a:solidFill>
                      <a:schemeClr val="bg1"/>
                    </a:solidFill>
                  </a:rPr>
                  <a:t>+</a:t>
                </a:r>
              </a:p>
            </p:txBody>
          </p:sp>
          <p:sp>
            <p:nvSpPr>
              <p:cNvPr id="64" name="Flèche : droite 63">
                <a:extLst>
                  <a:ext uri="{FF2B5EF4-FFF2-40B4-BE49-F238E27FC236}">
                    <a16:creationId xmlns:a16="http://schemas.microsoft.com/office/drawing/2014/main" id="{3B4DD536-60B5-40D9-9E13-34E0232768AC}"/>
                  </a:ext>
                </a:extLst>
              </p:cNvPr>
              <p:cNvSpPr/>
              <p:nvPr/>
            </p:nvSpPr>
            <p:spPr>
              <a:xfrm rot="5400000" flipH="1">
                <a:off x="6123817" y="1878561"/>
                <a:ext cx="566997" cy="847023"/>
              </a:xfrm>
              <a:prstGeom prst="rightArrow">
                <a:avLst>
                  <a:gd name="adj1" fmla="val 66510"/>
                  <a:gd name="adj2" fmla="val 22885"/>
                </a:avLst>
              </a:prstGeom>
              <a:pattFill prst="ltUpDiag">
                <a:fgClr>
                  <a:schemeClr val="accent2"/>
                </a:fgClr>
                <a:bgClr>
                  <a:schemeClr val="bg1"/>
                </a:bgClr>
              </a:pattFill>
              <a:ln w="6350">
                <a:solidFill>
                  <a:srgbClr val="B95B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p>
            </p:txBody>
          </p:sp>
          <p:sp>
            <p:nvSpPr>
              <p:cNvPr id="65" name="Flèche : droite 64">
                <a:extLst>
                  <a:ext uri="{FF2B5EF4-FFF2-40B4-BE49-F238E27FC236}">
                    <a16:creationId xmlns:a16="http://schemas.microsoft.com/office/drawing/2014/main" id="{E03DC8E2-CB74-4A6A-BC3D-50C977EF77F8}"/>
                  </a:ext>
                </a:extLst>
              </p:cNvPr>
              <p:cNvSpPr/>
              <p:nvPr/>
            </p:nvSpPr>
            <p:spPr>
              <a:xfrm rot="5400000" flipH="1">
                <a:off x="6137928" y="2100635"/>
                <a:ext cx="546351" cy="423513"/>
              </a:xfrm>
              <a:prstGeom prst="rightArrow">
                <a:avLst>
                  <a:gd name="adj1" fmla="val 66510"/>
                  <a:gd name="adj2" fmla="val 27859"/>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p>
            </p:txBody>
          </p:sp>
        </p:grpSp>
      </p:grpSp>
      <mc:AlternateContent xmlns:mc="http://schemas.openxmlformats.org/markup-compatibility/2006" xmlns:a14="http://schemas.microsoft.com/office/drawing/2010/main">
        <mc:Choice Requires="a14">
          <p:sp>
            <p:nvSpPr>
              <p:cNvPr id="66" name="Rectangle 65">
                <a:extLst>
                  <a:ext uri="{FF2B5EF4-FFF2-40B4-BE49-F238E27FC236}">
                    <a16:creationId xmlns:a16="http://schemas.microsoft.com/office/drawing/2014/main" id="{C2AD51ED-D705-4462-9571-FFBF80C92B97}"/>
                  </a:ext>
                </a:extLst>
              </p:cNvPr>
              <p:cNvSpPr/>
              <p:nvPr/>
            </p:nvSpPr>
            <p:spPr>
              <a:xfrm>
                <a:off x="677803" y="2678960"/>
                <a:ext cx="3381366" cy="2800767"/>
              </a:xfrm>
              <a:prstGeom prst="rect">
                <a:avLst/>
              </a:prstGeom>
            </p:spPr>
            <p:txBody>
              <a:bodyPr wrap="square">
                <a:spAutoFit/>
              </a:bodyPr>
              <a:lstStyle/>
              <a:p>
                <a:pPr algn="just"/>
                <a:r>
                  <a:rPr lang="fr-FR" sz="1600" dirty="0"/>
                  <a:t>L’atmosphère étant en moyenne plus froide que la surface terrestre (disons en moyenne -20°C), alors lorsque du </a:t>
                </a:r>
                <a14:m>
                  <m:oMath xmlns:m="http://schemas.openxmlformats.org/officeDocument/2006/math">
                    <m:r>
                      <m:rPr>
                        <m:sty m:val="p"/>
                      </m:rPr>
                      <a:rPr lang="fr-FR" sz="1600" b="0" i="0">
                        <a:latin typeface="Cambria Math" panose="02040503050406030204" pitchFamily="18" charset="0"/>
                        <a:ea typeface="Times New Roman" panose="02020603050405020304" pitchFamily="18" charset="0"/>
                        <a:cs typeface="Times New Roman" panose="02020603050405020304" pitchFamily="18" charset="0"/>
                      </a:rPr>
                      <m:t>C</m:t>
                    </m:r>
                    <m:sSub>
                      <m:sSubPr>
                        <m:ctrlPr>
                          <a:rPr lang="fr-FR" sz="1600" i="1">
                            <a:latin typeface="Cambria Math" panose="02040503050406030204" pitchFamily="18" charset="0"/>
                          </a:rPr>
                        </m:ctrlPr>
                      </m:sSubPr>
                      <m:e>
                        <m:r>
                          <m:rPr>
                            <m:sty m:val="p"/>
                          </m:rPr>
                          <a:rPr lang="fr-FR" sz="1600" b="0" i="0">
                            <a:latin typeface="Cambria Math" panose="02040503050406030204" pitchFamily="18" charset="0"/>
                            <a:ea typeface="Times New Roman" panose="02020603050405020304" pitchFamily="18" charset="0"/>
                            <a:cs typeface="Times New Roman" panose="02020603050405020304" pitchFamily="18" charset="0"/>
                          </a:rPr>
                          <m:t>O</m:t>
                        </m:r>
                      </m:e>
                      <m:sub>
                        <m:r>
                          <a:rPr lang="fr-FR" sz="1600" b="0" i="0">
                            <a:latin typeface="Cambria Math" panose="02040503050406030204" pitchFamily="18" charset="0"/>
                            <a:ea typeface="Times New Roman" panose="02020603050405020304" pitchFamily="18" charset="0"/>
                            <a:cs typeface="Times New Roman" panose="02020603050405020304" pitchFamily="18" charset="0"/>
                          </a:rPr>
                          <m:t>2</m:t>
                        </m:r>
                      </m:sub>
                    </m:sSub>
                    <m:r>
                      <a:rPr lang="fr-FR" sz="1600" b="0" i="0">
                        <a:latin typeface="Cambria Math" panose="02040503050406030204" pitchFamily="18" charset="0"/>
                        <a:ea typeface="Times New Roman" panose="02020603050405020304" pitchFamily="18" charset="0"/>
                        <a:cs typeface="Times New Roman" panose="02020603050405020304" pitchFamily="18" charset="0"/>
                      </a:rPr>
                      <m:t> </m:t>
                    </m:r>
                  </m:oMath>
                </a14:m>
                <a:r>
                  <a:rPr lang="fr-FR" sz="1600" dirty="0"/>
                  <a:t>est ajouté, il va être globalement plus froid que la surface. </a:t>
                </a:r>
              </a:p>
              <a:p>
                <a:pPr algn="just"/>
                <a:endParaRPr lang="fr-FR" sz="1600" dirty="0"/>
              </a:p>
              <a:p>
                <a:pPr algn="just"/>
                <a:r>
                  <a:rPr lang="fr-FR" sz="1600" dirty="0"/>
                  <a:t>Ajouter une certaine quantité de </a:t>
                </a:r>
                <a14:m>
                  <m:oMath xmlns:m="http://schemas.openxmlformats.org/officeDocument/2006/math">
                    <m:r>
                      <m:rPr>
                        <m:sty m:val="p"/>
                      </m:rPr>
                      <a:rPr lang="fr-FR" sz="1600" b="0" i="0">
                        <a:latin typeface="Cambria Math" panose="02040503050406030204" pitchFamily="18" charset="0"/>
                        <a:ea typeface="Times New Roman" panose="02020603050405020304" pitchFamily="18" charset="0"/>
                        <a:cs typeface="Times New Roman" panose="02020603050405020304" pitchFamily="18" charset="0"/>
                      </a:rPr>
                      <m:t>C</m:t>
                    </m:r>
                    <m:sSub>
                      <m:sSubPr>
                        <m:ctrlPr>
                          <a:rPr lang="fr-FR" sz="1600" i="1">
                            <a:latin typeface="Cambria Math" panose="02040503050406030204" pitchFamily="18" charset="0"/>
                          </a:rPr>
                        </m:ctrlPr>
                      </m:sSubPr>
                      <m:e>
                        <m:r>
                          <m:rPr>
                            <m:sty m:val="p"/>
                          </m:rPr>
                          <a:rPr lang="fr-FR" sz="1600" b="0" i="0">
                            <a:latin typeface="Cambria Math" panose="02040503050406030204" pitchFamily="18" charset="0"/>
                            <a:ea typeface="Times New Roman" panose="02020603050405020304" pitchFamily="18" charset="0"/>
                            <a:cs typeface="Times New Roman" panose="02020603050405020304" pitchFamily="18" charset="0"/>
                          </a:rPr>
                          <m:t>O</m:t>
                        </m:r>
                      </m:e>
                      <m:sub>
                        <m:r>
                          <a:rPr lang="fr-FR" sz="1600" b="0" i="0">
                            <a:latin typeface="Cambria Math" panose="02040503050406030204" pitchFamily="18" charset="0"/>
                            <a:ea typeface="Times New Roman" panose="02020603050405020304" pitchFamily="18" charset="0"/>
                            <a:cs typeface="Times New Roman" panose="02020603050405020304" pitchFamily="18" charset="0"/>
                          </a:rPr>
                          <m:t>2</m:t>
                        </m:r>
                      </m:sub>
                    </m:sSub>
                  </m:oMath>
                </a14:m>
                <a:r>
                  <a:rPr lang="fr-FR" sz="1600" dirty="0"/>
                  <a:t> dans l’atmosphère à un instant donné est donc analogue à placer un ballon de </a:t>
                </a:r>
                <a14:m>
                  <m:oMath xmlns:m="http://schemas.openxmlformats.org/officeDocument/2006/math">
                    <m:r>
                      <m:rPr>
                        <m:sty m:val="p"/>
                      </m:rPr>
                      <a:rPr lang="fr-FR" sz="1600" b="0" i="0">
                        <a:latin typeface="Cambria Math" panose="02040503050406030204" pitchFamily="18" charset="0"/>
                        <a:ea typeface="Times New Roman" panose="02020603050405020304" pitchFamily="18" charset="0"/>
                        <a:cs typeface="Times New Roman" panose="02020603050405020304" pitchFamily="18" charset="0"/>
                      </a:rPr>
                      <m:t>C</m:t>
                    </m:r>
                    <m:sSub>
                      <m:sSubPr>
                        <m:ctrlPr>
                          <a:rPr lang="fr-FR" sz="1600" i="1">
                            <a:latin typeface="Cambria Math" panose="02040503050406030204" pitchFamily="18" charset="0"/>
                          </a:rPr>
                        </m:ctrlPr>
                      </m:sSubPr>
                      <m:e>
                        <m:r>
                          <m:rPr>
                            <m:sty m:val="p"/>
                          </m:rPr>
                          <a:rPr lang="fr-FR" sz="1600" b="0" i="0">
                            <a:latin typeface="Cambria Math" panose="02040503050406030204" pitchFamily="18" charset="0"/>
                            <a:ea typeface="Times New Roman" panose="02020603050405020304" pitchFamily="18" charset="0"/>
                            <a:cs typeface="Times New Roman" panose="02020603050405020304" pitchFamily="18" charset="0"/>
                          </a:rPr>
                          <m:t>O</m:t>
                        </m:r>
                      </m:e>
                      <m:sub>
                        <m:r>
                          <a:rPr lang="fr-FR" sz="1600" b="0" i="0">
                            <a:latin typeface="Cambria Math" panose="02040503050406030204" pitchFamily="18" charset="0"/>
                            <a:ea typeface="Times New Roman" panose="02020603050405020304" pitchFamily="18" charset="0"/>
                            <a:cs typeface="Times New Roman" panose="02020603050405020304" pitchFamily="18" charset="0"/>
                          </a:rPr>
                          <m:t>2</m:t>
                        </m:r>
                      </m:sub>
                    </m:sSub>
                  </m:oMath>
                </a14:m>
                <a:r>
                  <a:rPr lang="fr-FR" sz="1600" dirty="0"/>
                  <a:t> plus froid que le fond devant la caméra infrarouge.</a:t>
                </a:r>
              </a:p>
            </p:txBody>
          </p:sp>
        </mc:Choice>
        <mc:Fallback xmlns="">
          <p:sp>
            <p:nvSpPr>
              <p:cNvPr id="66" name="Rectangle 65">
                <a:extLst>
                  <a:ext uri="{FF2B5EF4-FFF2-40B4-BE49-F238E27FC236}">
                    <a16:creationId xmlns:a16="http://schemas.microsoft.com/office/drawing/2014/main" id="{C2AD51ED-D705-4462-9571-FFBF80C92B97}"/>
                  </a:ext>
                </a:extLst>
              </p:cNvPr>
              <p:cNvSpPr>
                <a:spLocks noRot="1" noChangeAspect="1" noMove="1" noResize="1" noEditPoints="1" noAdjustHandles="1" noChangeArrowheads="1" noChangeShapeType="1" noTextEdit="1"/>
              </p:cNvSpPr>
              <p:nvPr/>
            </p:nvSpPr>
            <p:spPr>
              <a:xfrm>
                <a:off x="677803" y="2678960"/>
                <a:ext cx="3381366" cy="2800767"/>
              </a:xfrm>
              <a:prstGeom prst="rect">
                <a:avLst/>
              </a:prstGeom>
              <a:blipFill>
                <a:blip r:embed="rId13"/>
                <a:stretch>
                  <a:fillRect l="-901" t="-652" r="-901" b="-1739"/>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68" name="ZoneTexte 67">
                <a:extLst>
                  <a:ext uri="{FF2B5EF4-FFF2-40B4-BE49-F238E27FC236}">
                    <a16:creationId xmlns:a16="http://schemas.microsoft.com/office/drawing/2014/main" id="{C2141FEB-987B-4074-BD07-917B585A3208}"/>
                  </a:ext>
                </a:extLst>
              </p:cNvPr>
              <p:cNvSpPr txBox="1"/>
              <p:nvPr/>
            </p:nvSpPr>
            <p:spPr>
              <a:xfrm>
                <a:off x="4386603" y="2717446"/>
                <a:ext cx="4424128" cy="523220"/>
              </a:xfrm>
              <a:prstGeom prst="rect">
                <a:avLst/>
              </a:prstGeom>
              <a:noFill/>
              <a:ln w="38100">
                <a:solidFill>
                  <a:srgbClr val="FF0000"/>
                </a:solidFill>
              </a:ln>
            </p:spPr>
            <p:txBody>
              <a:bodyPr wrap="square" rtlCol="0">
                <a:spAutoFit/>
              </a:bodyPr>
              <a:lstStyle/>
              <a:p>
                <a:pPr algn="just"/>
                <a:r>
                  <a:rPr lang="fr-FR" sz="1400" b="1" dirty="0">
                    <a:solidFill>
                      <a:schemeClr val="tx1"/>
                    </a:solidFill>
                  </a:rPr>
                  <a:t>Si on interpose du </a:t>
                </a:r>
                <a14:m>
                  <m:oMath xmlns:m="http://schemas.openxmlformats.org/officeDocument/2006/math">
                    <m:r>
                      <a:rPr lang="fr-FR" sz="1400" b="1" i="1" smtClean="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𝑪</m:t>
                    </m:r>
                    <m:sSub>
                      <m:sSubPr>
                        <m:ctrlPr>
                          <a:rPr lang="fr-FR" sz="1400" b="1" i="1">
                            <a:solidFill>
                              <a:schemeClr val="tx1"/>
                            </a:solidFill>
                            <a:latin typeface="Cambria Math" panose="02040503050406030204" pitchFamily="18" charset="0"/>
                          </a:rPr>
                        </m:ctrlPr>
                      </m:sSubPr>
                      <m:e>
                        <m:r>
                          <a:rPr lang="fr-FR" sz="1400" b="1" i="1">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𝑶</m:t>
                        </m:r>
                      </m:e>
                      <m:sub>
                        <m:r>
                          <a:rPr lang="fr-FR" sz="1400" b="1" i="1">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𝟐</m:t>
                        </m:r>
                      </m:sub>
                    </m:sSub>
                  </m:oMath>
                </a14:m>
                <a:r>
                  <a:rPr lang="fr-FR" sz="1400" b="1" dirty="0">
                    <a:solidFill>
                      <a:schemeClr val="tx1"/>
                    </a:solidFill>
                  </a:rPr>
                  <a:t> plus froid que le fond, alors la puissance du rayonnement IR sortante est plus faible. </a:t>
                </a:r>
              </a:p>
            </p:txBody>
          </p:sp>
        </mc:Choice>
        <mc:Fallback xmlns="">
          <p:sp>
            <p:nvSpPr>
              <p:cNvPr id="68" name="ZoneTexte 67">
                <a:extLst>
                  <a:ext uri="{FF2B5EF4-FFF2-40B4-BE49-F238E27FC236}">
                    <a16:creationId xmlns:a16="http://schemas.microsoft.com/office/drawing/2014/main" id="{C2141FEB-987B-4074-BD07-917B585A3208}"/>
                  </a:ext>
                </a:extLst>
              </p:cNvPr>
              <p:cNvSpPr txBox="1">
                <a:spLocks noRot="1" noChangeAspect="1" noMove="1" noResize="1" noEditPoints="1" noAdjustHandles="1" noChangeArrowheads="1" noChangeShapeType="1" noTextEdit="1"/>
              </p:cNvSpPr>
              <p:nvPr/>
            </p:nvSpPr>
            <p:spPr>
              <a:xfrm>
                <a:off x="4386603" y="2717446"/>
                <a:ext cx="4424128" cy="523220"/>
              </a:xfrm>
              <a:prstGeom prst="rect">
                <a:avLst/>
              </a:prstGeom>
              <a:blipFill>
                <a:blip r:embed="rId14"/>
                <a:stretch>
                  <a:fillRect r="-137" b="-7609"/>
                </a:stretch>
              </a:blipFill>
              <a:ln w="38100">
                <a:solidFill>
                  <a:srgbClr val="FF0000"/>
                </a:solidFill>
              </a:ln>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67" name="ZoneTexte 66">
                <a:extLst>
                  <a:ext uri="{FF2B5EF4-FFF2-40B4-BE49-F238E27FC236}">
                    <a16:creationId xmlns:a16="http://schemas.microsoft.com/office/drawing/2014/main" id="{6A7AD701-FB1A-44BB-98FF-7E7C30E4BCCA}"/>
                  </a:ext>
                </a:extLst>
              </p:cNvPr>
              <p:cNvSpPr txBox="1"/>
              <p:nvPr/>
            </p:nvSpPr>
            <p:spPr>
              <a:xfrm>
                <a:off x="3863700" y="5117192"/>
                <a:ext cx="1238492" cy="292388"/>
              </a:xfrm>
              <a:prstGeom prst="rect">
                <a:avLst/>
              </a:prstGeom>
              <a:noFill/>
            </p:spPr>
            <p:txBody>
              <a:bodyPr wrap="square" rtlCol="0">
                <a:spAutoFit/>
              </a:bodyPr>
              <a:lstStyle/>
              <a:p>
                <a:pPr algn="ctr"/>
                <a:r>
                  <a:rPr lang="fr-FR" sz="100" b="1" dirty="0">
                    <a:solidFill>
                      <a:schemeClr val="tx1">
                        <a:lumMod val="65000"/>
                        <a:lumOff val="35000"/>
                      </a:schemeClr>
                    </a:solidFill>
                  </a:rPr>
                  <a:t>  </a:t>
                </a:r>
                <a:br>
                  <a:rPr lang="fr-FR" b="1" dirty="0">
                    <a:solidFill>
                      <a:schemeClr val="tx1">
                        <a:lumMod val="65000"/>
                        <a:lumOff val="35000"/>
                      </a:schemeClr>
                    </a:solidFill>
                  </a:rPr>
                </a:br>
                <a14:m>
                  <m:oMath xmlns:m="http://schemas.openxmlformats.org/officeDocument/2006/math">
                    <m:r>
                      <a:rPr lang="fr-FR" sz="1200" b="1" i="1" smtClean="0">
                        <a:solidFill>
                          <a:schemeClr val="tx1">
                            <a:lumMod val="65000"/>
                            <a:lumOff val="35000"/>
                          </a:schemeClr>
                        </a:solidFill>
                        <a:latin typeface="Cambria Math" panose="02040503050406030204" pitchFamily="18" charset="0"/>
                        <a:ea typeface="Cambria Math" panose="02040503050406030204" pitchFamily="18" charset="0"/>
                      </a:rPr>
                      <m:t>~</m:t>
                    </m:r>
                  </m:oMath>
                </a14:m>
                <a:r>
                  <a:rPr lang="fr-FR" sz="1200" b="1" dirty="0">
                    <a:solidFill>
                      <a:schemeClr val="tx1">
                        <a:lumMod val="65000"/>
                        <a:lumOff val="35000"/>
                      </a:schemeClr>
                    </a:solidFill>
                  </a:rPr>
                  <a:t>  15°C</a:t>
                </a:r>
                <a:endParaRPr lang="fr-FR" sz="1600" b="1" dirty="0">
                  <a:solidFill>
                    <a:schemeClr val="tx1">
                      <a:lumMod val="65000"/>
                      <a:lumOff val="35000"/>
                    </a:schemeClr>
                  </a:solidFill>
                </a:endParaRPr>
              </a:p>
            </p:txBody>
          </p:sp>
        </mc:Choice>
        <mc:Fallback xmlns="">
          <p:sp>
            <p:nvSpPr>
              <p:cNvPr id="67" name="ZoneTexte 66">
                <a:extLst>
                  <a:ext uri="{FF2B5EF4-FFF2-40B4-BE49-F238E27FC236}">
                    <a16:creationId xmlns:a16="http://schemas.microsoft.com/office/drawing/2014/main" id="{6A7AD701-FB1A-44BB-98FF-7E7C30E4BCCA}"/>
                  </a:ext>
                </a:extLst>
              </p:cNvPr>
              <p:cNvSpPr txBox="1">
                <a:spLocks noRot="1" noChangeAspect="1" noMove="1" noResize="1" noEditPoints="1" noAdjustHandles="1" noChangeArrowheads="1" noChangeShapeType="1" noTextEdit="1"/>
              </p:cNvSpPr>
              <p:nvPr/>
            </p:nvSpPr>
            <p:spPr>
              <a:xfrm>
                <a:off x="3863700" y="5117192"/>
                <a:ext cx="1238492" cy="292388"/>
              </a:xfrm>
              <a:prstGeom prst="rect">
                <a:avLst/>
              </a:prstGeom>
              <a:blipFill>
                <a:blip r:embed="rId15"/>
                <a:stretch>
                  <a:fillRect b="-16667"/>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69" name="ZoneTexte 68">
                <a:extLst>
                  <a:ext uri="{FF2B5EF4-FFF2-40B4-BE49-F238E27FC236}">
                    <a16:creationId xmlns:a16="http://schemas.microsoft.com/office/drawing/2014/main" id="{5BA42C90-F240-4768-B1F4-3F453AE226EC}"/>
                  </a:ext>
                </a:extLst>
              </p:cNvPr>
              <p:cNvSpPr txBox="1"/>
              <p:nvPr/>
            </p:nvSpPr>
            <p:spPr>
              <a:xfrm>
                <a:off x="3879094" y="4767088"/>
                <a:ext cx="1238492" cy="292388"/>
              </a:xfrm>
              <a:prstGeom prst="rect">
                <a:avLst/>
              </a:prstGeom>
              <a:noFill/>
            </p:spPr>
            <p:txBody>
              <a:bodyPr wrap="square" rtlCol="0">
                <a:spAutoFit/>
              </a:bodyPr>
              <a:lstStyle/>
              <a:p>
                <a:pPr algn="ctr"/>
                <a:r>
                  <a:rPr lang="fr-FR" sz="100" b="1" dirty="0">
                    <a:solidFill>
                      <a:schemeClr val="tx1">
                        <a:lumMod val="65000"/>
                        <a:lumOff val="35000"/>
                      </a:schemeClr>
                    </a:solidFill>
                  </a:rPr>
                  <a:t>  </a:t>
                </a:r>
                <a:br>
                  <a:rPr lang="fr-FR" b="1" dirty="0">
                    <a:solidFill>
                      <a:schemeClr val="tx1">
                        <a:lumMod val="65000"/>
                        <a:lumOff val="35000"/>
                      </a:schemeClr>
                    </a:solidFill>
                  </a:rPr>
                </a:br>
                <a14:m>
                  <m:oMath xmlns:m="http://schemas.openxmlformats.org/officeDocument/2006/math">
                    <m:r>
                      <a:rPr lang="fr-FR" sz="1200" b="1" i="1" smtClean="0">
                        <a:solidFill>
                          <a:schemeClr val="tx1">
                            <a:lumMod val="65000"/>
                            <a:lumOff val="35000"/>
                          </a:schemeClr>
                        </a:solidFill>
                        <a:latin typeface="Cambria Math" panose="02040503050406030204" pitchFamily="18" charset="0"/>
                        <a:ea typeface="Cambria Math" panose="02040503050406030204" pitchFamily="18" charset="0"/>
                      </a:rPr>
                      <m:t>~</m:t>
                    </m:r>
                  </m:oMath>
                </a14:m>
                <a:r>
                  <a:rPr lang="fr-FR" sz="1200" b="1" dirty="0">
                    <a:solidFill>
                      <a:schemeClr val="tx1">
                        <a:lumMod val="65000"/>
                        <a:lumOff val="35000"/>
                      </a:schemeClr>
                    </a:solidFill>
                  </a:rPr>
                  <a:t> -20°C</a:t>
                </a:r>
                <a:endParaRPr lang="fr-FR" sz="1600" b="1" dirty="0">
                  <a:solidFill>
                    <a:schemeClr val="tx1">
                      <a:lumMod val="65000"/>
                      <a:lumOff val="35000"/>
                    </a:schemeClr>
                  </a:solidFill>
                </a:endParaRPr>
              </a:p>
            </p:txBody>
          </p:sp>
        </mc:Choice>
        <mc:Fallback xmlns="">
          <p:sp>
            <p:nvSpPr>
              <p:cNvPr id="69" name="ZoneTexte 68">
                <a:extLst>
                  <a:ext uri="{FF2B5EF4-FFF2-40B4-BE49-F238E27FC236}">
                    <a16:creationId xmlns:a16="http://schemas.microsoft.com/office/drawing/2014/main" id="{5BA42C90-F240-4768-B1F4-3F453AE226EC}"/>
                  </a:ext>
                </a:extLst>
              </p:cNvPr>
              <p:cNvSpPr txBox="1">
                <a:spLocks noRot="1" noChangeAspect="1" noMove="1" noResize="1" noEditPoints="1" noAdjustHandles="1" noChangeArrowheads="1" noChangeShapeType="1" noTextEdit="1"/>
              </p:cNvSpPr>
              <p:nvPr/>
            </p:nvSpPr>
            <p:spPr>
              <a:xfrm>
                <a:off x="3879094" y="4767088"/>
                <a:ext cx="1238492" cy="292388"/>
              </a:xfrm>
              <a:prstGeom prst="rect">
                <a:avLst/>
              </a:prstGeom>
              <a:blipFill>
                <a:blip r:embed="rId16"/>
                <a:stretch>
                  <a:fillRect b="-16667"/>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70" name="ZoneTexte 69">
                <a:extLst>
                  <a:ext uri="{FF2B5EF4-FFF2-40B4-BE49-F238E27FC236}">
                    <a16:creationId xmlns:a16="http://schemas.microsoft.com/office/drawing/2014/main" id="{755E2605-0DC2-4964-BCC8-302C9DC2DE33}"/>
                  </a:ext>
                </a:extLst>
              </p:cNvPr>
              <p:cNvSpPr txBox="1"/>
              <p:nvPr/>
            </p:nvSpPr>
            <p:spPr>
              <a:xfrm>
                <a:off x="6101052" y="5133023"/>
                <a:ext cx="1238492" cy="292388"/>
              </a:xfrm>
              <a:prstGeom prst="rect">
                <a:avLst/>
              </a:prstGeom>
              <a:noFill/>
            </p:spPr>
            <p:txBody>
              <a:bodyPr wrap="square" rtlCol="0">
                <a:spAutoFit/>
              </a:bodyPr>
              <a:lstStyle/>
              <a:p>
                <a:pPr algn="ctr"/>
                <a:r>
                  <a:rPr lang="fr-FR" sz="100" b="1" dirty="0">
                    <a:solidFill>
                      <a:schemeClr val="tx1">
                        <a:lumMod val="65000"/>
                        <a:lumOff val="35000"/>
                      </a:schemeClr>
                    </a:solidFill>
                  </a:rPr>
                  <a:t>  </a:t>
                </a:r>
                <a:br>
                  <a:rPr lang="fr-FR" b="1" dirty="0">
                    <a:solidFill>
                      <a:schemeClr val="tx1">
                        <a:lumMod val="65000"/>
                        <a:lumOff val="35000"/>
                      </a:schemeClr>
                    </a:solidFill>
                  </a:rPr>
                </a:br>
                <a14:m>
                  <m:oMath xmlns:m="http://schemas.openxmlformats.org/officeDocument/2006/math">
                    <m:r>
                      <a:rPr lang="fr-FR" sz="1200" b="1" i="1" smtClean="0">
                        <a:solidFill>
                          <a:schemeClr val="tx1">
                            <a:lumMod val="65000"/>
                            <a:lumOff val="35000"/>
                          </a:schemeClr>
                        </a:solidFill>
                        <a:latin typeface="Cambria Math" panose="02040503050406030204" pitchFamily="18" charset="0"/>
                        <a:ea typeface="Cambria Math" panose="02040503050406030204" pitchFamily="18" charset="0"/>
                      </a:rPr>
                      <m:t>~</m:t>
                    </m:r>
                  </m:oMath>
                </a14:m>
                <a:r>
                  <a:rPr lang="fr-FR" sz="1200" b="1" dirty="0">
                    <a:solidFill>
                      <a:schemeClr val="tx1">
                        <a:lumMod val="65000"/>
                        <a:lumOff val="35000"/>
                      </a:schemeClr>
                    </a:solidFill>
                  </a:rPr>
                  <a:t> 15°C</a:t>
                </a:r>
                <a:endParaRPr lang="fr-FR" sz="1600" b="1" dirty="0">
                  <a:solidFill>
                    <a:schemeClr val="tx1">
                      <a:lumMod val="65000"/>
                      <a:lumOff val="35000"/>
                    </a:schemeClr>
                  </a:solidFill>
                </a:endParaRPr>
              </a:p>
            </p:txBody>
          </p:sp>
        </mc:Choice>
        <mc:Fallback xmlns="">
          <p:sp>
            <p:nvSpPr>
              <p:cNvPr id="70" name="ZoneTexte 69">
                <a:extLst>
                  <a:ext uri="{FF2B5EF4-FFF2-40B4-BE49-F238E27FC236}">
                    <a16:creationId xmlns:a16="http://schemas.microsoft.com/office/drawing/2014/main" id="{755E2605-0DC2-4964-BCC8-302C9DC2DE33}"/>
                  </a:ext>
                </a:extLst>
              </p:cNvPr>
              <p:cNvSpPr txBox="1">
                <a:spLocks noRot="1" noChangeAspect="1" noMove="1" noResize="1" noEditPoints="1" noAdjustHandles="1" noChangeArrowheads="1" noChangeShapeType="1" noTextEdit="1"/>
              </p:cNvSpPr>
              <p:nvPr/>
            </p:nvSpPr>
            <p:spPr>
              <a:xfrm>
                <a:off x="6101052" y="5133023"/>
                <a:ext cx="1238492" cy="292388"/>
              </a:xfrm>
              <a:prstGeom prst="rect">
                <a:avLst/>
              </a:prstGeom>
              <a:blipFill>
                <a:blip r:embed="rId17"/>
                <a:stretch>
                  <a:fillRect b="-16667"/>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71" name="ZoneTexte 70">
                <a:extLst>
                  <a:ext uri="{FF2B5EF4-FFF2-40B4-BE49-F238E27FC236}">
                    <a16:creationId xmlns:a16="http://schemas.microsoft.com/office/drawing/2014/main" id="{61B0BB70-0E22-4E40-A7AB-802EC3A4EA7E}"/>
                  </a:ext>
                </a:extLst>
              </p:cNvPr>
              <p:cNvSpPr txBox="1"/>
              <p:nvPr/>
            </p:nvSpPr>
            <p:spPr>
              <a:xfrm>
                <a:off x="6100249" y="4771489"/>
                <a:ext cx="1238492" cy="292388"/>
              </a:xfrm>
              <a:prstGeom prst="rect">
                <a:avLst/>
              </a:prstGeom>
              <a:noFill/>
            </p:spPr>
            <p:txBody>
              <a:bodyPr wrap="square" rtlCol="0">
                <a:spAutoFit/>
              </a:bodyPr>
              <a:lstStyle/>
              <a:p>
                <a:pPr algn="ctr"/>
                <a:r>
                  <a:rPr lang="fr-FR" sz="100" b="1" dirty="0">
                    <a:solidFill>
                      <a:schemeClr val="tx1">
                        <a:lumMod val="65000"/>
                        <a:lumOff val="35000"/>
                      </a:schemeClr>
                    </a:solidFill>
                  </a:rPr>
                  <a:t>  </a:t>
                </a:r>
                <a:br>
                  <a:rPr lang="fr-FR" b="1" dirty="0">
                    <a:solidFill>
                      <a:schemeClr val="tx1">
                        <a:lumMod val="65000"/>
                        <a:lumOff val="35000"/>
                      </a:schemeClr>
                    </a:solidFill>
                  </a:rPr>
                </a:br>
                <a14:m>
                  <m:oMath xmlns:m="http://schemas.openxmlformats.org/officeDocument/2006/math">
                    <m:r>
                      <a:rPr lang="fr-FR" sz="1200" b="1" i="1" smtClean="0">
                        <a:solidFill>
                          <a:schemeClr val="tx1">
                            <a:lumMod val="65000"/>
                            <a:lumOff val="35000"/>
                          </a:schemeClr>
                        </a:solidFill>
                        <a:latin typeface="Cambria Math" panose="02040503050406030204" pitchFamily="18" charset="0"/>
                        <a:ea typeface="Cambria Math" panose="02040503050406030204" pitchFamily="18" charset="0"/>
                      </a:rPr>
                      <m:t>~ </m:t>
                    </m:r>
                  </m:oMath>
                </a14:m>
                <a:r>
                  <a:rPr lang="fr-FR" sz="1200" b="1" dirty="0">
                    <a:solidFill>
                      <a:schemeClr val="tx1">
                        <a:lumMod val="65000"/>
                        <a:lumOff val="35000"/>
                      </a:schemeClr>
                    </a:solidFill>
                  </a:rPr>
                  <a:t> -20°C</a:t>
                </a:r>
                <a:endParaRPr lang="fr-FR" sz="1600" b="1" dirty="0">
                  <a:solidFill>
                    <a:schemeClr val="tx1">
                      <a:lumMod val="65000"/>
                      <a:lumOff val="35000"/>
                    </a:schemeClr>
                  </a:solidFill>
                </a:endParaRPr>
              </a:p>
            </p:txBody>
          </p:sp>
        </mc:Choice>
        <mc:Fallback xmlns="">
          <p:sp>
            <p:nvSpPr>
              <p:cNvPr id="71" name="ZoneTexte 70">
                <a:extLst>
                  <a:ext uri="{FF2B5EF4-FFF2-40B4-BE49-F238E27FC236}">
                    <a16:creationId xmlns:a16="http://schemas.microsoft.com/office/drawing/2014/main" id="{61B0BB70-0E22-4E40-A7AB-802EC3A4EA7E}"/>
                  </a:ext>
                </a:extLst>
              </p:cNvPr>
              <p:cNvSpPr txBox="1">
                <a:spLocks noRot="1" noChangeAspect="1" noMove="1" noResize="1" noEditPoints="1" noAdjustHandles="1" noChangeArrowheads="1" noChangeShapeType="1" noTextEdit="1"/>
              </p:cNvSpPr>
              <p:nvPr/>
            </p:nvSpPr>
            <p:spPr>
              <a:xfrm>
                <a:off x="6100249" y="4771489"/>
                <a:ext cx="1238492" cy="292388"/>
              </a:xfrm>
              <a:prstGeom prst="rect">
                <a:avLst/>
              </a:prstGeom>
              <a:blipFill>
                <a:blip r:embed="rId18"/>
                <a:stretch>
                  <a:fillRect b="-16667"/>
                </a:stretch>
              </a:blipFill>
            </p:spPr>
            <p:txBody>
              <a:bodyPr/>
              <a:lstStyle/>
              <a:p>
                <a:r>
                  <a:rPr lang="fr-FR">
                    <a:noFill/>
                  </a:rPr>
                  <a:t> </a:t>
                </a:r>
              </a:p>
            </p:txBody>
          </p:sp>
        </mc:Fallback>
      </mc:AlternateContent>
    </p:spTree>
    <p:extLst>
      <p:ext uri="{BB962C8B-B14F-4D97-AF65-F5344CB8AC3E}">
        <p14:creationId xmlns:p14="http://schemas.microsoft.com/office/powerpoint/2010/main" val="28168326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06AC1F01-D283-3790-04AA-6628093560FF}"/>
              </a:ext>
            </a:extLst>
          </p:cNvPr>
          <p:cNvSpPr>
            <a:spLocks noGrp="1"/>
          </p:cNvSpPr>
          <p:nvPr>
            <p:ph type="sldNum" sz="quarter" idx="12"/>
          </p:nvPr>
        </p:nvSpPr>
        <p:spPr/>
        <p:txBody>
          <a:bodyPr/>
          <a:lstStyle/>
          <a:p>
            <a:fld id="{A119A2D2-2489-4E43-B993-28AA332CFD17}" type="slidenum">
              <a:rPr lang="fr-FR" smtClean="0"/>
              <a:pPr/>
              <a:t>32</a:t>
            </a:fld>
            <a:endParaRPr lang="fr-FR"/>
          </a:p>
        </p:txBody>
      </p:sp>
      <p:sp>
        <p:nvSpPr>
          <p:cNvPr id="3" name="ZoneTexte 2">
            <a:extLst>
              <a:ext uri="{FF2B5EF4-FFF2-40B4-BE49-F238E27FC236}">
                <a16:creationId xmlns:a16="http://schemas.microsoft.com/office/drawing/2014/main" id="{B2F75CC2-67BC-8486-4461-8FF8B99C4A89}"/>
              </a:ext>
            </a:extLst>
          </p:cNvPr>
          <p:cNvSpPr txBox="1"/>
          <p:nvPr/>
        </p:nvSpPr>
        <p:spPr>
          <a:xfrm>
            <a:off x="407479" y="395497"/>
            <a:ext cx="8102435" cy="3077766"/>
          </a:xfrm>
          <a:prstGeom prst="rect">
            <a:avLst/>
          </a:prstGeom>
          <a:noFill/>
        </p:spPr>
        <p:txBody>
          <a:bodyPr wrap="square" rtlCol="0">
            <a:spAutoFit/>
          </a:bodyPr>
          <a:lstStyle/>
          <a:p>
            <a:r>
              <a:rPr lang="fr-FR" sz="2000" dirty="0">
                <a:effectLst/>
                <a:ea typeface="Calibri" panose="020F0502020204030204" pitchFamily="34" charset="0"/>
              </a:rPr>
              <a:t>On a désormais tout à notre disposition pour conclure sur l’effet d’un ajout de CO2 dans l’atmosphère. D’abord, on peut considérer le </a:t>
            </a:r>
            <a:r>
              <a:rPr lang="fr-FR" sz="2000" b="1" dirty="0">
                <a:effectLst/>
                <a:ea typeface="Calibri" panose="020F0502020204030204" pitchFamily="34" charset="0"/>
              </a:rPr>
              <a:t>bilan de rayonnement avant cet ajout de CO2</a:t>
            </a:r>
            <a:r>
              <a:rPr lang="fr-FR" sz="2000" dirty="0">
                <a:effectLst/>
                <a:ea typeface="Calibri" panose="020F0502020204030204" pitchFamily="34" charset="0"/>
              </a:rPr>
              <a:t>. Sur Terre, les émissions ont très fortement augmenté à partir de la révolution industrielle, vers 1850. On va donc se placer en 1800. </a:t>
            </a:r>
            <a:r>
              <a:rPr lang="fr-FR" sz="2000" dirty="0"/>
              <a:t>Les données géologiques montrent que jusqu’’à cette période, la température moyenne de la Terre a été quasiment constante, pendant les 10 000 dernières années (à 1°C près).</a:t>
            </a:r>
            <a:endParaRPr lang="fr-FR" sz="2000" dirty="0">
              <a:effectLst/>
              <a:ea typeface="Calibri" panose="020F0502020204030204" pitchFamily="34" charset="0"/>
            </a:endParaRPr>
          </a:p>
          <a:p>
            <a:br>
              <a:rPr lang="fr-FR" sz="2000" dirty="0">
                <a:effectLst/>
                <a:ea typeface="Calibri" panose="020F0502020204030204" pitchFamily="34" charset="0"/>
              </a:rPr>
            </a:br>
            <a:r>
              <a:rPr lang="fr-FR" sz="200" dirty="0">
                <a:effectLst/>
                <a:ea typeface="Calibri" panose="020F0502020204030204" pitchFamily="34" charset="0"/>
              </a:rPr>
              <a:t>     </a:t>
            </a:r>
            <a:br>
              <a:rPr lang="fr-FR" sz="500" dirty="0">
                <a:effectLst/>
                <a:ea typeface="Calibri" panose="020F0502020204030204" pitchFamily="34" charset="0"/>
              </a:rPr>
            </a:br>
            <a:endParaRPr lang="fr-FR" sz="1600" dirty="0"/>
          </a:p>
          <a:p>
            <a:endParaRPr lang="fr-FR" sz="1600" dirty="0"/>
          </a:p>
        </p:txBody>
      </p:sp>
      <p:pic>
        <p:nvPicPr>
          <p:cNvPr id="4" name="drawAutoName_N8a4" descr="Une image contenant capture d’écran, horloge&#10;&#10;Description générée automatiquement">
            <a:extLst>
              <a:ext uri="{FF2B5EF4-FFF2-40B4-BE49-F238E27FC236}">
                <a16:creationId xmlns:a16="http://schemas.microsoft.com/office/drawing/2014/main" id="{83C4C3F4-9767-0C79-6E35-D85758C5608B}"/>
              </a:ext>
            </a:extLst>
          </p:cNvPr>
          <p:cNvPicPr/>
          <p:nvPr/>
        </p:nvPicPr>
        <p:blipFill>
          <a:blip r:embed="rId3" cstate="screen">
            <a:lum/>
            <a:alphaModFix/>
            <a:extLst>
              <a:ext uri="{28A0092B-C50C-407E-A947-70E740481C1C}">
                <a14:useLocalDpi xmlns:a14="http://schemas.microsoft.com/office/drawing/2010/main"/>
              </a:ext>
            </a:extLst>
          </a:blip>
          <a:srcRect/>
          <a:stretch>
            <a:fillRect/>
          </a:stretch>
        </p:blipFill>
        <p:spPr>
          <a:xfrm>
            <a:off x="-112307" y="2626320"/>
            <a:ext cx="7074440" cy="3120507"/>
          </a:xfrm>
          <a:prstGeom prst="rect">
            <a:avLst/>
          </a:prstGeom>
          <a:noFill/>
          <a:ln>
            <a:noFill/>
            <a:prstDash/>
          </a:ln>
        </p:spPr>
      </p:pic>
      <p:sp>
        <p:nvSpPr>
          <p:cNvPr id="5" name="Rectangle 4">
            <a:extLst>
              <a:ext uri="{FF2B5EF4-FFF2-40B4-BE49-F238E27FC236}">
                <a16:creationId xmlns:a16="http://schemas.microsoft.com/office/drawing/2014/main" id="{E14B2F9F-53DF-7102-12D7-2FEB0A50B29E}"/>
              </a:ext>
            </a:extLst>
          </p:cNvPr>
          <p:cNvSpPr/>
          <p:nvPr/>
        </p:nvSpPr>
        <p:spPr>
          <a:xfrm>
            <a:off x="960587" y="5872504"/>
            <a:ext cx="5863471" cy="600164"/>
          </a:xfrm>
          <a:prstGeom prst="rect">
            <a:avLst/>
          </a:prstGeom>
        </p:spPr>
        <p:txBody>
          <a:bodyPr wrap="square">
            <a:spAutoFit/>
          </a:bodyPr>
          <a:lstStyle/>
          <a:p>
            <a:pPr algn="ctr">
              <a:spcAft>
                <a:spcPts val="600"/>
              </a:spcAft>
            </a:pPr>
            <a:r>
              <a:rPr lang="fr-FR" sz="1400" b="1" i="1" dirty="0">
                <a:solidFill>
                  <a:srgbClr val="7F7F7F"/>
                </a:solidFill>
                <a:latin typeface="Liberation Serif"/>
                <a:ea typeface="Times New Roman" panose="02020603050405020304" pitchFamily="18" charset="0"/>
                <a:cs typeface="Times New Roman" panose="02020603050405020304" pitchFamily="18" charset="0"/>
              </a:rPr>
              <a:t>Zoom sur l’évolution de la température sur les 50 000 dernières années</a:t>
            </a:r>
          </a:p>
          <a:p>
            <a:pPr algn="ctr">
              <a:spcAft>
                <a:spcPts val="600"/>
              </a:spcAft>
            </a:pPr>
            <a:r>
              <a:rPr lang="fr-FR" sz="1400" dirty="0"/>
              <a:t>Source : </a:t>
            </a:r>
            <a:r>
              <a:rPr lang="fr-FR" sz="1400" u="sng" dirty="0">
                <a:hlinkClick r:id="rId4"/>
              </a:rPr>
              <a:t>www.climatedata.info</a:t>
            </a:r>
            <a:endParaRPr lang="fr-FR" sz="1400" i="1" dirty="0">
              <a:solidFill>
                <a:srgbClr val="7F7F7F"/>
              </a:solidFill>
              <a:latin typeface="Calibre Regular"/>
              <a:ea typeface="Times New Roman" panose="02020603050405020304" pitchFamily="18" charset="0"/>
              <a:cs typeface="Times New Roman" panose="02020603050405020304" pitchFamily="18" charset="0"/>
            </a:endParaRPr>
          </a:p>
        </p:txBody>
      </p:sp>
      <p:sp>
        <p:nvSpPr>
          <p:cNvPr id="9" name="ZoneTexte 8">
            <a:extLst>
              <a:ext uri="{FF2B5EF4-FFF2-40B4-BE49-F238E27FC236}">
                <a16:creationId xmlns:a16="http://schemas.microsoft.com/office/drawing/2014/main" id="{1428C58E-9B7F-62F6-C20F-8887DFE43BF7}"/>
              </a:ext>
            </a:extLst>
          </p:cNvPr>
          <p:cNvSpPr txBox="1"/>
          <p:nvPr/>
        </p:nvSpPr>
        <p:spPr>
          <a:xfrm>
            <a:off x="5587651" y="2797438"/>
            <a:ext cx="3268751" cy="1754326"/>
          </a:xfrm>
          <a:prstGeom prst="rect">
            <a:avLst/>
          </a:prstGeom>
          <a:noFill/>
        </p:spPr>
        <p:txBody>
          <a:bodyPr wrap="square" rtlCol="0">
            <a:spAutoFit/>
          </a:bodyPr>
          <a:lstStyle/>
          <a:p>
            <a:r>
              <a:rPr lang="fr-FR" dirty="0"/>
              <a:t>Les considérations précédentes sur l’expérience avec la plaque de métal nous permette de comprendre ce qu’il se passe pour le système Terre. </a:t>
            </a:r>
          </a:p>
          <a:p>
            <a:r>
              <a:rPr lang="fr-FR" dirty="0"/>
              <a:t>(suite pas rédigée)</a:t>
            </a:r>
          </a:p>
        </p:txBody>
      </p:sp>
    </p:spTree>
    <p:extLst>
      <p:ext uri="{BB962C8B-B14F-4D97-AF65-F5344CB8AC3E}">
        <p14:creationId xmlns:p14="http://schemas.microsoft.com/office/powerpoint/2010/main" val="26471693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a:extLst>
              <a:ext uri="{FF2B5EF4-FFF2-40B4-BE49-F238E27FC236}">
                <a16:creationId xmlns:a16="http://schemas.microsoft.com/office/drawing/2014/main" id="{0452D326-2EE3-5129-4410-27607579A289}"/>
              </a:ext>
            </a:extLst>
          </p:cNvPr>
          <p:cNvSpPr txBox="1">
            <a:spLocks/>
          </p:cNvSpPr>
          <p:nvPr/>
        </p:nvSpPr>
        <p:spPr>
          <a:xfrm>
            <a:off x="8610600" y="6457950"/>
            <a:ext cx="533400" cy="381000"/>
          </a:xfrm>
          <a:prstGeom prst="rect">
            <a:avLst/>
          </a:prstGeom>
        </p:spPr>
        <p:txBody>
          <a:bodyPr vert="horz" anchor="ctr" anchorCtr="0">
            <a:normAutofit/>
          </a:bodyPr>
          <a:lstStyle>
            <a:defPPr>
              <a:defRPr lang="fr-FR"/>
            </a:defPPr>
            <a:lvl1pPr marL="0" algn="ctr" defTabSz="457200" rtl="0" eaLnBrk="1" latinLnBrk="0" hangingPunct="1">
              <a:defRPr kumimoji="0" sz="1400" b="1"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119A2D2-2489-4E43-B993-28AA332CFD17}" type="slidenum">
              <a:rPr lang="fr-FR" smtClean="0"/>
              <a:pPr/>
              <a:t>33</a:t>
            </a:fld>
            <a:endParaRPr lang="fr-FR" dirty="0"/>
          </a:p>
        </p:txBody>
      </p:sp>
      <p:sp>
        <p:nvSpPr>
          <p:cNvPr id="99" name="ZoneTexte 98">
            <a:extLst>
              <a:ext uri="{FF2B5EF4-FFF2-40B4-BE49-F238E27FC236}">
                <a16:creationId xmlns:a16="http://schemas.microsoft.com/office/drawing/2014/main" id="{5D3AAE53-59BB-4B70-AD3B-876F9C05C29C}"/>
              </a:ext>
            </a:extLst>
          </p:cNvPr>
          <p:cNvSpPr txBox="1"/>
          <p:nvPr/>
        </p:nvSpPr>
        <p:spPr>
          <a:xfrm>
            <a:off x="6106819" y="1620948"/>
            <a:ext cx="2579981" cy="1015663"/>
          </a:xfrm>
          <a:prstGeom prst="rect">
            <a:avLst/>
          </a:prstGeom>
          <a:noFill/>
          <a:ln w="28575">
            <a:noFill/>
          </a:ln>
        </p:spPr>
        <p:txBody>
          <a:bodyPr wrap="square" rtlCol="0">
            <a:spAutoFit/>
          </a:bodyPr>
          <a:lstStyle>
            <a:defPPr>
              <a:defRPr lang="fr-FR"/>
            </a:defPPr>
            <a:lvl1pPr algn="just">
              <a:defRPr b="1">
                <a:solidFill>
                  <a:srgbClr val="FF0000"/>
                </a:solidFill>
              </a:defRPr>
            </a:lvl1pPr>
          </a:lstStyle>
          <a:p>
            <a:r>
              <a:rPr lang="fr-FR" sz="1200" b="1" dirty="0">
                <a:solidFill>
                  <a:schemeClr val="tx1"/>
                </a:solidFill>
              </a:rPr>
              <a:t>B : la situation de réchauffement correspond à un cas de déséquilibre du bilan où la puissance entrante (1) se retrouve supérieure à la somme des puissances sortantes (2) et (3)</a:t>
            </a:r>
            <a:endParaRPr lang="fr-FR" sz="1200" dirty="0">
              <a:solidFill>
                <a:schemeClr val="tx1"/>
              </a:solidFill>
            </a:endParaRPr>
          </a:p>
        </p:txBody>
      </p:sp>
      <p:grpSp>
        <p:nvGrpSpPr>
          <p:cNvPr id="66" name="Groupe 65">
            <a:extLst>
              <a:ext uri="{FF2B5EF4-FFF2-40B4-BE49-F238E27FC236}">
                <a16:creationId xmlns:a16="http://schemas.microsoft.com/office/drawing/2014/main" id="{6B923A16-44E6-1C0B-511C-55B3B54C2E4B}"/>
              </a:ext>
            </a:extLst>
          </p:cNvPr>
          <p:cNvGrpSpPr/>
          <p:nvPr/>
        </p:nvGrpSpPr>
        <p:grpSpPr>
          <a:xfrm>
            <a:off x="1914951" y="16157"/>
            <a:ext cx="4143378" cy="2840928"/>
            <a:chOff x="460969" y="3441673"/>
            <a:chExt cx="4643686" cy="3183967"/>
          </a:xfrm>
        </p:grpSpPr>
        <p:grpSp>
          <p:nvGrpSpPr>
            <p:cNvPr id="17" name="Groupe 16">
              <a:extLst>
                <a:ext uri="{FF2B5EF4-FFF2-40B4-BE49-F238E27FC236}">
                  <a16:creationId xmlns:a16="http://schemas.microsoft.com/office/drawing/2014/main" id="{B5A115F1-E7A0-FF5F-06CD-2BAC6FB35335}"/>
                </a:ext>
              </a:extLst>
            </p:cNvPr>
            <p:cNvGrpSpPr/>
            <p:nvPr/>
          </p:nvGrpSpPr>
          <p:grpSpPr>
            <a:xfrm>
              <a:off x="460969" y="5170005"/>
              <a:ext cx="3669409" cy="1370475"/>
              <a:chOff x="4424096" y="3759616"/>
              <a:chExt cx="3669409" cy="1370475"/>
            </a:xfrm>
          </p:grpSpPr>
          <p:sp>
            <p:nvSpPr>
              <p:cNvPr id="19" name="Rectangle 18">
                <a:extLst>
                  <a:ext uri="{FF2B5EF4-FFF2-40B4-BE49-F238E27FC236}">
                    <a16:creationId xmlns:a16="http://schemas.microsoft.com/office/drawing/2014/main" id="{20AD5EC1-D569-DC9A-459C-3E54D55D3F4A}"/>
                  </a:ext>
                </a:extLst>
              </p:cNvPr>
              <p:cNvSpPr/>
              <p:nvPr/>
            </p:nvSpPr>
            <p:spPr>
              <a:xfrm>
                <a:off x="7942662" y="4103318"/>
                <a:ext cx="111695" cy="7497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grpSp>
            <p:nvGrpSpPr>
              <p:cNvPr id="20" name="Groupe 19">
                <a:extLst>
                  <a:ext uri="{FF2B5EF4-FFF2-40B4-BE49-F238E27FC236}">
                    <a16:creationId xmlns:a16="http://schemas.microsoft.com/office/drawing/2014/main" id="{D83B1900-6C51-5A42-47FC-3907E7D31A2A}"/>
                  </a:ext>
                </a:extLst>
              </p:cNvPr>
              <p:cNvGrpSpPr/>
              <p:nvPr/>
            </p:nvGrpSpPr>
            <p:grpSpPr>
              <a:xfrm>
                <a:off x="7376730" y="3775792"/>
                <a:ext cx="570692" cy="1236845"/>
                <a:chOff x="7480250" y="464831"/>
                <a:chExt cx="651323" cy="1411594"/>
              </a:xfrm>
            </p:grpSpPr>
            <p:pic>
              <p:nvPicPr>
                <p:cNvPr id="41" name="Image 5">
                  <a:extLst>
                    <a:ext uri="{FF2B5EF4-FFF2-40B4-BE49-F238E27FC236}">
                      <a16:creationId xmlns:a16="http://schemas.microsoft.com/office/drawing/2014/main" id="{89A3C3E2-1FF6-EF83-4F7D-C4D9F04AE5D5}"/>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87133" t="31868" r="3042" b="54722"/>
                <a:stretch/>
              </p:blipFill>
              <p:spPr bwMode="auto">
                <a:xfrm>
                  <a:off x="7480250" y="578110"/>
                  <a:ext cx="599434" cy="445888"/>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a:extLst>
                    <a:ext uri="{FF2B5EF4-FFF2-40B4-BE49-F238E27FC236}">
                      <a16:creationId xmlns:a16="http://schemas.microsoft.com/office/drawing/2014/main" id="{37FD643A-A79F-843F-9D48-13C92039E8E6}"/>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638798" y="619125"/>
                  <a:ext cx="440886" cy="1257300"/>
                </a:xfrm>
                <a:prstGeom prst="rect">
                  <a:avLst/>
                </a:prstGeom>
                <a:noFill/>
                <a:extLst>
                  <a:ext uri="{909E8E84-426E-40DD-AFC4-6F175D3DCCD1}">
                    <a14:hiddenFill xmlns:a14="http://schemas.microsoft.com/office/drawing/2010/main">
                      <a:solidFill>
                        <a:srgbClr val="FFFFFF"/>
                      </a:solidFill>
                    </a14:hiddenFill>
                  </a:ext>
                </a:extLst>
              </p:spPr>
            </p:pic>
            <p:pic>
              <p:nvPicPr>
                <p:cNvPr id="44" name="Image 5">
                  <a:extLst>
                    <a:ext uri="{FF2B5EF4-FFF2-40B4-BE49-F238E27FC236}">
                      <a16:creationId xmlns:a16="http://schemas.microsoft.com/office/drawing/2014/main" id="{963B96CE-E3A9-A986-FFE7-1B10FFC7F5BE}"/>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93796" t="24791" r="4034" b="51790"/>
                <a:stretch/>
              </p:blipFill>
              <p:spPr bwMode="auto">
                <a:xfrm>
                  <a:off x="7892323" y="519286"/>
                  <a:ext cx="239250" cy="926404"/>
                </a:xfrm>
                <a:prstGeom prst="rect">
                  <a:avLst/>
                </a:prstGeom>
                <a:noFill/>
                <a:extLst>
                  <a:ext uri="{909E8E84-426E-40DD-AFC4-6F175D3DCCD1}">
                    <a14:hiddenFill xmlns:a14="http://schemas.microsoft.com/office/drawing/2010/main">
                      <a:solidFill>
                        <a:srgbClr val="FFFFFF"/>
                      </a:solidFill>
                    </a14:hiddenFill>
                  </a:ext>
                </a:extLst>
              </p:spPr>
            </p:pic>
            <p:pic>
              <p:nvPicPr>
                <p:cNvPr id="45" name="Image 5">
                  <a:extLst>
                    <a:ext uri="{FF2B5EF4-FFF2-40B4-BE49-F238E27FC236}">
                      <a16:creationId xmlns:a16="http://schemas.microsoft.com/office/drawing/2014/main" id="{226F3B07-ACAF-5D3C-86A0-66D69EAAB84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93796" t="24791" r="4034" b="51790"/>
                <a:stretch/>
              </p:blipFill>
              <p:spPr bwMode="auto">
                <a:xfrm>
                  <a:off x="7536381" y="464831"/>
                  <a:ext cx="239250" cy="9264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9" name="Groupe 28">
                <a:extLst>
                  <a:ext uri="{FF2B5EF4-FFF2-40B4-BE49-F238E27FC236}">
                    <a16:creationId xmlns:a16="http://schemas.microsoft.com/office/drawing/2014/main" id="{1D611354-FD75-346F-4BF1-E6F89EBA1374}"/>
                  </a:ext>
                </a:extLst>
              </p:cNvPr>
              <p:cNvGrpSpPr/>
              <p:nvPr/>
            </p:nvGrpSpPr>
            <p:grpSpPr>
              <a:xfrm>
                <a:off x="4424096" y="3759616"/>
                <a:ext cx="3657540" cy="1370475"/>
                <a:chOff x="4317873" y="4590921"/>
                <a:chExt cx="3657540" cy="1370475"/>
              </a:xfrm>
            </p:grpSpPr>
            <p:grpSp>
              <p:nvGrpSpPr>
                <p:cNvPr id="33" name="Groupe 32">
                  <a:extLst>
                    <a:ext uri="{FF2B5EF4-FFF2-40B4-BE49-F238E27FC236}">
                      <a16:creationId xmlns:a16="http://schemas.microsoft.com/office/drawing/2014/main" id="{391817C1-FC48-7DF1-7F15-CD4AF5BDF24B}"/>
                    </a:ext>
                  </a:extLst>
                </p:cNvPr>
                <p:cNvGrpSpPr/>
                <p:nvPr/>
              </p:nvGrpSpPr>
              <p:grpSpPr>
                <a:xfrm>
                  <a:off x="4317873" y="4590921"/>
                  <a:ext cx="2891995" cy="1370475"/>
                  <a:chOff x="3942408" y="4697613"/>
                  <a:chExt cx="3307402" cy="1567332"/>
                </a:xfrm>
              </p:grpSpPr>
              <p:sp>
                <p:nvSpPr>
                  <p:cNvPr id="35" name="Rectangle 34">
                    <a:extLst>
                      <a:ext uri="{FF2B5EF4-FFF2-40B4-BE49-F238E27FC236}">
                        <a16:creationId xmlns:a16="http://schemas.microsoft.com/office/drawing/2014/main" id="{5F1E7E6E-385D-E498-ED0E-CE35B1573474}"/>
                      </a:ext>
                    </a:extLst>
                  </p:cNvPr>
                  <p:cNvSpPr/>
                  <p:nvPr/>
                </p:nvSpPr>
                <p:spPr>
                  <a:xfrm>
                    <a:off x="3942411" y="5685034"/>
                    <a:ext cx="3307399" cy="579911"/>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dirty="0"/>
                  </a:p>
                </p:txBody>
              </p:sp>
              <p:sp>
                <p:nvSpPr>
                  <p:cNvPr id="36" name="Rectangle 35">
                    <a:extLst>
                      <a:ext uri="{FF2B5EF4-FFF2-40B4-BE49-F238E27FC236}">
                        <a16:creationId xmlns:a16="http://schemas.microsoft.com/office/drawing/2014/main" id="{501C22EC-32E6-5A1E-EE4C-0138A04E0213}"/>
                      </a:ext>
                    </a:extLst>
                  </p:cNvPr>
                  <p:cNvSpPr/>
                  <p:nvPr/>
                </p:nvSpPr>
                <p:spPr>
                  <a:xfrm>
                    <a:off x="3942412" y="4697613"/>
                    <a:ext cx="3307398" cy="973275"/>
                  </a:xfrm>
                  <a:prstGeom prst="rect">
                    <a:avLst/>
                  </a:prstGeom>
                  <a:solidFill>
                    <a:srgbClr val="AAEDF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a:p>
                </p:txBody>
              </p:sp>
              <p:sp>
                <p:nvSpPr>
                  <p:cNvPr id="37" name="Flèche : droite 36">
                    <a:extLst>
                      <a:ext uri="{FF2B5EF4-FFF2-40B4-BE49-F238E27FC236}">
                        <a16:creationId xmlns:a16="http://schemas.microsoft.com/office/drawing/2014/main" id="{1170FA72-642F-8AC1-A265-B1D481A42FE4}"/>
                      </a:ext>
                    </a:extLst>
                  </p:cNvPr>
                  <p:cNvSpPr/>
                  <p:nvPr/>
                </p:nvSpPr>
                <p:spPr>
                  <a:xfrm rot="5400000" flipH="1">
                    <a:off x="5450971" y="5310537"/>
                    <a:ext cx="705315" cy="116194"/>
                  </a:xfrm>
                  <a:prstGeom prst="rightArrow">
                    <a:avLst>
                      <a:gd name="adj1" fmla="val 69740"/>
                      <a:gd name="adj2" fmla="val 52119"/>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dirty="0"/>
                  </a:p>
                </p:txBody>
              </p:sp>
              <p:sp>
                <p:nvSpPr>
                  <p:cNvPr id="38" name="ZoneTexte 37">
                    <a:extLst>
                      <a:ext uri="{FF2B5EF4-FFF2-40B4-BE49-F238E27FC236}">
                        <a16:creationId xmlns:a16="http://schemas.microsoft.com/office/drawing/2014/main" id="{9AD5C74F-70C4-7528-CE27-70A851A9E5F0}"/>
                      </a:ext>
                    </a:extLst>
                  </p:cNvPr>
                  <p:cNvSpPr txBox="1"/>
                  <p:nvPr/>
                </p:nvSpPr>
                <p:spPr>
                  <a:xfrm flipH="1">
                    <a:off x="5971066" y="5086220"/>
                    <a:ext cx="347102" cy="473386"/>
                  </a:xfrm>
                  <a:prstGeom prst="rect">
                    <a:avLst/>
                  </a:prstGeom>
                  <a:noFill/>
                </p:spPr>
                <p:txBody>
                  <a:bodyPr wrap="square" rtlCol="0">
                    <a:spAutoFit/>
                  </a:bodyPr>
                  <a:lstStyle/>
                  <a:p>
                    <a:r>
                      <a:rPr lang="fr-FR" b="1" dirty="0"/>
                      <a:t>+</a:t>
                    </a:r>
                  </a:p>
                </p:txBody>
              </p:sp>
              <p:sp>
                <p:nvSpPr>
                  <p:cNvPr id="39" name="Flèche : droite 38">
                    <a:extLst>
                      <a:ext uri="{FF2B5EF4-FFF2-40B4-BE49-F238E27FC236}">
                        <a16:creationId xmlns:a16="http://schemas.microsoft.com/office/drawing/2014/main" id="{4C4569EB-855F-41D8-8577-B9827846894D}"/>
                      </a:ext>
                    </a:extLst>
                  </p:cNvPr>
                  <p:cNvSpPr/>
                  <p:nvPr/>
                </p:nvSpPr>
                <p:spPr>
                  <a:xfrm rot="5400000" flipH="1">
                    <a:off x="6330615" y="5067765"/>
                    <a:ext cx="726134" cy="580919"/>
                  </a:xfrm>
                  <a:prstGeom prst="rightArrow">
                    <a:avLst>
                      <a:gd name="adj1" fmla="val 66510"/>
                      <a:gd name="adj2" fmla="val 27859"/>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p>
                </p:txBody>
              </p:sp>
              <p:cxnSp>
                <p:nvCxnSpPr>
                  <p:cNvPr id="40" name="Connecteur droit 39">
                    <a:extLst>
                      <a:ext uri="{FF2B5EF4-FFF2-40B4-BE49-F238E27FC236}">
                        <a16:creationId xmlns:a16="http://schemas.microsoft.com/office/drawing/2014/main" id="{7F793F3F-A43C-E470-9668-EFD791293679}"/>
                      </a:ext>
                    </a:extLst>
                  </p:cNvPr>
                  <p:cNvCxnSpPr>
                    <a:cxnSpLocks/>
                  </p:cNvCxnSpPr>
                  <p:nvPr/>
                </p:nvCxnSpPr>
                <p:spPr>
                  <a:xfrm flipH="1">
                    <a:off x="3942408" y="5703479"/>
                    <a:ext cx="3307399" cy="0"/>
                  </a:xfrm>
                  <a:prstGeom prst="line">
                    <a:avLst/>
                  </a:prstGeom>
                  <a:blipFill dpi="0" rotWithShape="1">
                    <a:blip r:embed="rId5">
                      <a:alphaModFix amt="45000"/>
                    </a:blip>
                    <a:srcRect/>
                    <a:stretch>
                      <a:fillRect/>
                    </a:stretch>
                  </a:blipFill>
                  <a:ln w="57150">
                    <a:solidFill>
                      <a:schemeClr val="tx1"/>
                    </a:solidFill>
                    <a:prstDash val="sysDash"/>
                  </a:ln>
                  <a:effectLst/>
                </p:spPr>
                <p:style>
                  <a:lnRef idx="1">
                    <a:schemeClr val="accent1"/>
                  </a:lnRef>
                  <a:fillRef idx="3">
                    <a:schemeClr val="accent1"/>
                  </a:fillRef>
                  <a:effectRef idx="2">
                    <a:schemeClr val="accent1"/>
                  </a:effectRef>
                  <a:fontRef idx="minor">
                    <a:schemeClr val="lt1"/>
                  </a:fontRef>
                </p:style>
              </p:cxnSp>
            </p:grpSp>
            <p:sp>
              <p:nvSpPr>
                <p:cNvPr id="34" name="Rectangle 33">
                  <a:extLst>
                    <a:ext uri="{FF2B5EF4-FFF2-40B4-BE49-F238E27FC236}">
                      <a16:creationId xmlns:a16="http://schemas.microsoft.com/office/drawing/2014/main" id="{D239678A-B7F9-1443-2088-D108B0B49D13}"/>
                    </a:ext>
                  </a:extLst>
                </p:cNvPr>
                <p:cNvSpPr/>
                <p:nvPr/>
              </p:nvSpPr>
              <p:spPr>
                <a:xfrm>
                  <a:off x="7863718" y="4944901"/>
                  <a:ext cx="111695" cy="7497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grpSp>
          <p:cxnSp>
            <p:nvCxnSpPr>
              <p:cNvPr id="30" name="Connecteur droit avec flèche 29">
                <a:extLst>
                  <a:ext uri="{FF2B5EF4-FFF2-40B4-BE49-F238E27FC236}">
                    <a16:creationId xmlns:a16="http://schemas.microsoft.com/office/drawing/2014/main" id="{8BE94CBD-0A20-F793-E6D0-8A02905F16AA}"/>
                  </a:ext>
                </a:extLst>
              </p:cNvPr>
              <p:cNvCxnSpPr/>
              <p:nvPr/>
            </p:nvCxnSpPr>
            <p:spPr>
              <a:xfrm flipV="1">
                <a:off x="8093505" y="3910984"/>
                <a:ext cx="0" cy="547280"/>
              </a:xfrm>
              <a:prstGeom prst="straightConnector1">
                <a:avLst/>
              </a:prstGeom>
              <a:ln w="57150">
                <a:solidFill>
                  <a:srgbClr val="FF0000"/>
                </a:solidFill>
                <a:tailEnd type="triangle"/>
              </a:ln>
            </p:spPr>
            <p:style>
              <a:lnRef idx="2">
                <a:schemeClr val="accent6"/>
              </a:lnRef>
              <a:fillRef idx="0">
                <a:schemeClr val="accent6"/>
              </a:fillRef>
              <a:effectRef idx="1">
                <a:schemeClr val="accent6"/>
              </a:effectRef>
              <a:fontRef idx="minor">
                <a:schemeClr val="tx1"/>
              </a:fontRef>
            </p:style>
          </p:cxnSp>
          <p:sp>
            <p:nvSpPr>
              <p:cNvPr id="31" name="ZoneTexte 30">
                <a:extLst>
                  <a:ext uri="{FF2B5EF4-FFF2-40B4-BE49-F238E27FC236}">
                    <a16:creationId xmlns:a16="http://schemas.microsoft.com/office/drawing/2014/main" id="{95393FAA-5262-1DF0-5839-AEF1513FEE87}"/>
                  </a:ext>
                </a:extLst>
              </p:cNvPr>
              <p:cNvSpPr txBox="1"/>
              <p:nvPr/>
            </p:nvSpPr>
            <p:spPr>
              <a:xfrm flipH="1">
                <a:off x="5461198" y="3913465"/>
                <a:ext cx="303507" cy="517410"/>
              </a:xfrm>
              <a:prstGeom prst="rect">
                <a:avLst/>
              </a:prstGeom>
              <a:noFill/>
            </p:spPr>
            <p:txBody>
              <a:bodyPr wrap="square" rtlCol="0">
                <a:spAutoFit/>
              </a:bodyPr>
              <a:lstStyle/>
              <a:p>
                <a:r>
                  <a:rPr lang="fr-FR" sz="3600" b="1" baseline="-25000" dirty="0"/>
                  <a:t>&gt;</a:t>
                </a:r>
              </a:p>
            </p:txBody>
          </p:sp>
          <p:sp>
            <p:nvSpPr>
              <p:cNvPr id="32" name="Flèche : droite 31">
                <a:extLst>
                  <a:ext uri="{FF2B5EF4-FFF2-40B4-BE49-F238E27FC236}">
                    <a16:creationId xmlns:a16="http://schemas.microsoft.com/office/drawing/2014/main" id="{1F66172F-F495-853D-8A4E-C9682D760DF7}"/>
                  </a:ext>
                </a:extLst>
              </p:cNvPr>
              <p:cNvSpPr/>
              <p:nvPr/>
            </p:nvSpPr>
            <p:spPr>
              <a:xfrm rot="16200000" flipH="1">
                <a:off x="4785567" y="3979468"/>
                <a:ext cx="533509" cy="701556"/>
              </a:xfrm>
              <a:prstGeom prst="rightArrow">
                <a:avLst>
                  <a:gd name="adj1" fmla="val 76255"/>
                  <a:gd name="adj2" fmla="val 22207"/>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dirty="0"/>
              </a:p>
            </p:txBody>
          </p:sp>
        </p:grpSp>
        <p:sp>
          <p:nvSpPr>
            <p:cNvPr id="46" name="ZoneTexte 45">
              <a:extLst>
                <a:ext uri="{FF2B5EF4-FFF2-40B4-BE49-F238E27FC236}">
                  <a16:creationId xmlns:a16="http://schemas.microsoft.com/office/drawing/2014/main" id="{C621E3B0-DD75-6527-19EC-044D36B5B72C}"/>
                </a:ext>
              </a:extLst>
            </p:cNvPr>
            <p:cNvSpPr txBox="1"/>
            <p:nvPr/>
          </p:nvSpPr>
          <p:spPr>
            <a:xfrm>
              <a:off x="3879480" y="5978877"/>
              <a:ext cx="1225175" cy="646763"/>
            </a:xfrm>
            <a:prstGeom prst="rect">
              <a:avLst/>
            </a:prstGeom>
            <a:noFill/>
          </p:spPr>
          <p:txBody>
            <a:bodyPr wrap="square" rtlCol="0">
              <a:spAutoFit/>
            </a:bodyPr>
            <a:lstStyle/>
            <a:p>
              <a:r>
                <a:rPr lang="fr-FR" sz="1050" dirty="0"/>
                <a:t>La température augmente progressivement</a:t>
              </a:r>
            </a:p>
          </p:txBody>
        </p:sp>
        <p:grpSp>
          <p:nvGrpSpPr>
            <p:cNvPr id="23" name="Groupe 22">
              <a:extLst>
                <a:ext uri="{FF2B5EF4-FFF2-40B4-BE49-F238E27FC236}">
                  <a16:creationId xmlns:a16="http://schemas.microsoft.com/office/drawing/2014/main" id="{0649F684-6015-853A-9A19-98E2E4A278C8}"/>
                </a:ext>
              </a:extLst>
            </p:cNvPr>
            <p:cNvGrpSpPr/>
            <p:nvPr/>
          </p:nvGrpSpPr>
          <p:grpSpPr>
            <a:xfrm>
              <a:off x="460970" y="3441673"/>
              <a:ext cx="3656746" cy="1537596"/>
              <a:chOff x="4318667" y="4423802"/>
              <a:chExt cx="3656746" cy="1537596"/>
            </a:xfrm>
          </p:grpSpPr>
          <p:grpSp>
            <p:nvGrpSpPr>
              <p:cNvPr id="24" name="Groupe 23">
                <a:extLst>
                  <a:ext uri="{FF2B5EF4-FFF2-40B4-BE49-F238E27FC236}">
                    <a16:creationId xmlns:a16="http://schemas.microsoft.com/office/drawing/2014/main" id="{C8B3ABC1-0E33-FE27-0B8E-CE21E7DBE56C}"/>
                  </a:ext>
                </a:extLst>
              </p:cNvPr>
              <p:cNvGrpSpPr/>
              <p:nvPr/>
            </p:nvGrpSpPr>
            <p:grpSpPr>
              <a:xfrm>
                <a:off x="4318667" y="4423802"/>
                <a:ext cx="2891201" cy="1537596"/>
                <a:chOff x="3943316" y="4506487"/>
                <a:chExt cx="3306494" cy="1758458"/>
              </a:xfrm>
            </p:grpSpPr>
            <p:sp>
              <p:nvSpPr>
                <p:cNvPr id="26" name="Rectangle 25">
                  <a:extLst>
                    <a:ext uri="{FF2B5EF4-FFF2-40B4-BE49-F238E27FC236}">
                      <a16:creationId xmlns:a16="http://schemas.microsoft.com/office/drawing/2014/main" id="{E25FE55E-FA6A-E50A-0689-EDA42CB900C9}"/>
                    </a:ext>
                  </a:extLst>
                </p:cNvPr>
                <p:cNvSpPr/>
                <p:nvPr/>
              </p:nvSpPr>
              <p:spPr>
                <a:xfrm>
                  <a:off x="3943318" y="5685034"/>
                  <a:ext cx="3306492" cy="579911"/>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dirty="0"/>
                </a:p>
              </p:txBody>
            </p:sp>
            <p:sp>
              <p:nvSpPr>
                <p:cNvPr id="27" name="Rectangle 26">
                  <a:extLst>
                    <a:ext uri="{FF2B5EF4-FFF2-40B4-BE49-F238E27FC236}">
                      <a16:creationId xmlns:a16="http://schemas.microsoft.com/office/drawing/2014/main" id="{7E9A94B9-8C2D-5718-6280-D70EF38BF7E9}"/>
                    </a:ext>
                  </a:extLst>
                </p:cNvPr>
                <p:cNvSpPr/>
                <p:nvPr/>
              </p:nvSpPr>
              <p:spPr>
                <a:xfrm>
                  <a:off x="3943318" y="4697613"/>
                  <a:ext cx="3306492" cy="973275"/>
                </a:xfrm>
                <a:prstGeom prst="rect">
                  <a:avLst/>
                </a:prstGeom>
                <a:solidFill>
                  <a:srgbClr val="AAEDF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a:p>
              </p:txBody>
            </p:sp>
            <p:sp>
              <p:nvSpPr>
                <p:cNvPr id="28" name="Flèche : droite 27">
                  <a:extLst>
                    <a:ext uri="{FF2B5EF4-FFF2-40B4-BE49-F238E27FC236}">
                      <a16:creationId xmlns:a16="http://schemas.microsoft.com/office/drawing/2014/main" id="{F5098AFD-C490-72A8-3EBA-D1D88CA485BA}"/>
                    </a:ext>
                  </a:extLst>
                </p:cNvPr>
                <p:cNvSpPr/>
                <p:nvPr/>
              </p:nvSpPr>
              <p:spPr>
                <a:xfrm rot="5400000" flipH="1">
                  <a:off x="5432930" y="5237801"/>
                  <a:ext cx="705315" cy="261665"/>
                </a:xfrm>
                <a:prstGeom prst="rightArrow">
                  <a:avLst>
                    <a:gd name="adj1" fmla="val 69740"/>
                    <a:gd name="adj2" fmla="val 52119"/>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dirty="0"/>
                </a:p>
              </p:txBody>
            </p:sp>
            <p:sp>
              <p:nvSpPr>
                <p:cNvPr id="42" name="ZoneTexte 41">
                  <a:extLst>
                    <a:ext uri="{FF2B5EF4-FFF2-40B4-BE49-F238E27FC236}">
                      <a16:creationId xmlns:a16="http://schemas.microsoft.com/office/drawing/2014/main" id="{4DC95EBB-8CF7-B4D4-87F5-931BB80D6303}"/>
                    </a:ext>
                  </a:extLst>
                </p:cNvPr>
                <p:cNvSpPr txBox="1"/>
                <p:nvPr/>
              </p:nvSpPr>
              <p:spPr>
                <a:xfrm flipH="1">
                  <a:off x="5971066" y="5086219"/>
                  <a:ext cx="347102" cy="473386"/>
                </a:xfrm>
                <a:prstGeom prst="rect">
                  <a:avLst/>
                </a:prstGeom>
                <a:noFill/>
              </p:spPr>
              <p:txBody>
                <a:bodyPr wrap="square" rtlCol="0">
                  <a:spAutoFit/>
                </a:bodyPr>
                <a:lstStyle/>
                <a:p>
                  <a:r>
                    <a:rPr lang="fr-FR" b="1" dirty="0"/>
                    <a:t>+</a:t>
                  </a:r>
                </a:p>
              </p:txBody>
            </p:sp>
            <mc:AlternateContent xmlns:mc="http://schemas.openxmlformats.org/markup-compatibility/2006" xmlns:a14="http://schemas.microsoft.com/office/drawing/2010/main">
              <mc:Choice Requires="a14">
                <p:sp>
                  <p:nvSpPr>
                    <p:cNvPr id="47" name="ZoneTexte 46">
                      <a:extLst>
                        <a:ext uri="{FF2B5EF4-FFF2-40B4-BE49-F238E27FC236}">
                          <a16:creationId xmlns:a16="http://schemas.microsoft.com/office/drawing/2014/main" id="{31744353-3C0D-22DA-4490-96AED0F037B4}"/>
                        </a:ext>
                      </a:extLst>
                    </p:cNvPr>
                    <p:cNvSpPr txBox="1"/>
                    <p:nvPr/>
                  </p:nvSpPr>
                  <p:spPr>
                    <a:xfrm flipH="1">
                      <a:off x="5055102" y="4506487"/>
                      <a:ext cx="347102" cy="81207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fr-FR" sz="3600" b="1" i="1" baseline="-25000" smtClean="0">
                                <a:latin typeface="Cambria Math" panose="02040503050406030204" pitchFamily="18" charset="0"/>
                              </a:rPr>
                              <m:t>=</m:t>
                            </m:r>
                          </m:oMath>
                        </m:oMathPara>
                      </a14:m>
                      <a:endParaRPr lang="fr-FR" sz="3600" b="1" baseline="-25000" dirty="0"/>
                    </a:p>
                  </p:txBody>
                </p:sp>
              </mc:Choice>
              <mc:Fallback xmlns="">
                <p:sp>
                  <p:nvSpPr>
                    <p:cNvPr id="47" name="ZoneTexte 46">
                      <a:extLst>
                        <a:ext uri="{FF2B5EF4-FFF2-40B4-BE49-F238E27FC236}">
                          <a16:creationId xmlns:a16="http://schemas.microsoft.com/office/drawing/2014/main" id="{31744353-3C0D-22DA-4490-96AED0F037B4}"/>
                        </a:ext>
                      </a:extLst>
                    </p:cNvPr>
                    <p:cNvSpPr txBox="1">
                      <a:spLocks noRot="1" noChangeAspect="1" noMove="1" noResize="1" noEditPoints="1" noAdjustHandles="1" noChangeArrowheads="1" noChangeShapeType="1" noTextEdit="1"/>
                    </p:cNvSpPr>
                    <p:nvPr/>
                  </p:nvSpPr>
                  <p:spPr>
                    <a:xfrm flipH="1">
                      <a:off x="5055102" y="4506487"/>
                      <a:ext cx="347102" cy="812070"/>
                    </a:xfrm>
                    <a:prstGeom prst="rect">
                      <a:avLst/>
                    </a:prstGeom>
                    <a:blipFill>
                      <a:blip r:embed="rId6"/>
                      <a:stretch>
                        <a:fillRect r="-11111" b="-2885"/>
                      </a:stretch>
                    </a:blipFill>
                  </p:spPr>
                  <p:txBody>
                    <a:bodyPr/>
                    <a:lstStyle/>
                    <a:p>
                      <a:r>
                        <a:rPr lang="fr-FR">
                          <a:noFill/>
                        </a:rPr>
                        <a:t> </a:t>
                      </a:r>
                    </a:p>
                  </p:txBody>
                </p:sp>
              </mc:Fallback>
            </mc:AlternateContent>
            <p:sp>
              <p:nvSpPr>
                <p:cNvPr id="48" name="Flèche : droite 47">
                  <a:extLst>
                    <a:ext uri="{FF2B5EF4-FFF2-40B4-BE49-F238E27FC236}">
                      <a16:creationId xmlns:a16="http://schemas.microsoft.com/office/drawing/2014/main" id="{3F233B83-0902-7217-DAC0-C2BBE9834B11}"/>
                    </a:ext>
                  </a:extLst>
                </p:cNvPr>
                <p:cNvSpPr/>
                <p:nvPr/>
              </p:nvSpPr>
              <p:spPr>
                <a:xfrm rot="5400000" flipH="1">
                  <a:off x="6330615" y="5067765"/>
                  <a:ext cx="726134" cy="580919"/>
                </a:xfrm>
                <a:prstGeom prst="rightArrow">
                  <a:avLst>
                    <a:gd name="adj1" fmla="val 66510"/>
                    <a:gd name="adj2" fmla="val 27859"/>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p>
              </p:txBody>
            </p:sp>
            <p:cxnSp>
              <p:nvCxnSpPr>
                <p:cNvPr id="49" name="Connecteur droit 48">
                  <a:extLst>
                    <a:ext uri="{FF2B5EF4-FFF2-40B4-BE49-F238E27FC236}">
                      <a16:creationId xmlns:a16="http://schemas.microsoft.com/office/drawing/2014/main" id="{52EF6912-9351-E237-762E-74C4F011BEB3}"/>
                    </a:ext>
                  </a:extLst>
                </p:cNvPr>
                <p:cNvCxnSpPr>
                  <a:cxnSpLocks/>
                </p:cNvCxnSpPr>
                <p:nvPr/>
              </p:nvCxnSpPr>
              <p:spPr>
                <a:xfrm flipH="1" flipV="1">
                  <a:off x="3943316" y="5685034"/>
                  <a:ext cx="3306492" cy="18444"/>
                </a:xfrm>
                <a:prstGeom prst="line">
                  <a:avLst/>
                </a:prstGeom>
                <a:blipFill dpi="0" rotWithShape="1">
                  <a:blip r:embed="rId5" cstate="screen">
                    <a:alphaModFix amt="45000"/>
                    <a:extLst>
                      <a:ext uri="{28A0092B-C50C-407E-A947-70E740481C1C}">
                        <a14:useLocalDpi xmlns:a14="http://schemas.microsoft.com/office/drawing/2010/main"/>
                      </a:ext>
                    </a:extLst>
                  </a:blip>
                  <a:srcRect/>
                  <a:stretch>
                    <a:fillRect/>
                  </a:stretch>
                </a:blipFill>
                <a:ln w="57150">
                  <a:solidFill>
                    <a:schemeClr val="tx1"/>
                  </a:solidFill>
                  <a:prstDash val="sysDash"/>
                </a:ln>
                <a:effectLst/>
              </p:spPr>
              <p:style>
                <a:lnRef idx="1">
                  <a:schemeClr val="accent1"/>
                </a:lnRef>
                <a:fillRef idx="3">
                  <a:schemeClr val="accent1"/>
                </a:fillRef>
                <a:effectRef idx="2">
                  <a:schemeClr val="accent1"/>
                </a:effectRef>
                <a:fontRef idx="minor">
                  <a:schemeClr val="lt1"/>
                </a:fontRef>
              </p:style>
            </p:cxnSp>
          </p:grpSp>
          <p:sp>
            <p:nvSpPr>
              <p:cNvPr id="25" name="Rectangle 24">
                <a:extLst>
                  <a:ext uri="{FF2B5EF4-FFF2-40B4-BE49-F238E27FC236}">
                    <a16:creationId xmlns:a16="http://schemas.microsoft.com/office/drawing/2014/main" id="{48042F0B-FCE5-070A-699F-D89DD0CE314C}"/>
                  </a:ext>
                </a:extLst>
              </p:cNvPr>
              <p:cNvSpPr/>
              <p:nvPr/>
            </p:nvSpPr>
            <p:spPr>
              <a:xfrm>
                <a:off x="7863718" y="4944901"/>
                <a:ext cx="111695" cy="7497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grpSp>
        <p:sp>
          <p:nvSpPr>
            <p:cNvPr id="50" name="ZoneTexte 49">
              <a:extLst>
                <a:ext uri="{FF2B5EF4-FFF2-40B4-BE49-F238E27FC236}">
                  <a16:creationId xmlns:a16="http://schemas.microsoft.com/office/drawing/2014/main" id="{E2E5CBD0-9317-65E2-DC60-85C61FF7885F}"/>
                </a:ext>
              </a:extLst>
            </p:cNvPr>
            <p:cNvSpPr txBox="1"/>
            <p:nvPr/>
          </p:nvSpPr>
          <p:spPr>
            <a:xfrm>
              <a:off x="1926761" y="3987920"/>
              <a:ext cx="284068" cy="310446"/>
            </a:xfrm>
            <a:prstGeom prst="rect">
              <a:avLst/>
            </a:prstGeom>
            <a:noFill/>
          </p:spPr>
          <p:txBody>
            <a:bodyPr wrap="square">
              <a:spAutoFit/>
            </a:bodyPr>
            <a:lstStyle/>
            <a:p>
              <a:r>
                <a:rPr lang="fr-FR" sz="1200" b="1" dirty="0"/>
                <a:t>2</a:t>
              </a:r>
            </a:p>
          </p:txBody>
        </p:sp>
        <p:sp>
          <p:nvSpPr>
            <p:cNvPr id="51" name="ZoneTexte 50">
              <a:extLst>
                <a:ext uri="{FF2B5EF4-FFF2-40B4-BE49-F238E27FC236}">
                  <a16:creationId xmlns:a16="http://schemas.microsoft.com/office/drawing/2014/main" id="{14F38EAF-6AED-14E7-CC42-666652DD06CD}"/>
                </a:ext>
              </a:extLst>
            </p:cNvPr>
            <p:cNvSpPr txBox="1"/>
            <p:nvPr/>
          </p:nvSpPr>
          <p:spPr>
            <a:xfrm>
              <a:off x="2734904" y="4016513"/>
              <a:ext cx="926912" cy="293199"/>
            </a:xfrm>
            <a:prstGeom prst="rect">
              <a:avLst/>
            </a:prstGeom>
            <a:noFill/>
          </p:spPr>
          <p:txBody>
            <a:bodyPr wrap="square">
              <a:spAutoFit/>
            </a:bodyPr>
            <a:lstStyle/>
            <a:p>
              <a:r>
                <a:rPr lang="fr-FR" sz="1100" b="1" dirty="0">
                  <a:solidFill>
                    <a:schemeClr val="bg1"/>
                  </a:solidFill>
                </a:rPr>
                <a:t>3</a:t>
              </a:r>
            </a:p>
          </p:txBody>
        </p:sp>
        <p:grpSp>
          <p:nvGrpSpPr>
            <p:cNvPr id="52" name="Groupe 51">
              <a:extLst>
                <a:ext uri="{FF2B5EF4-FFF2-40B4-BE49-F238E27FC236}">
                  <a16:creationId xmlns:a16="http://schemas.microsoft.com/office/drawing/2014/main" id="{AEC0F639-3488-9C34-512D-620D07546F8C}"/>
                </a:ext>
              </a:extLst>
            </p:cNvPr>
            <p:cNvGrpSpPr/>
            <p:nvPr/>
          </p:nvGrpSpPr>
          <p:grpSpPr>
            <a:xfrm>
              <a:off x="3412810" y="3704996"/>
              <a:ext cx="570692" cy="1236845"/>
              <a:chOff x="7480250" y="464831"/>
              <a:chExt cx="651323" cy="1411594"/>
            </a:xfrm>
          </p:grpSpPr>
          <p:pic>
            <p:nvPicPr>
              <p:cNvPr id="53" name="Image 5">
                <a:extLst>
                  <a:ext uri="{FF2B5EF4-FFF2-40B4-BE49-F238E27FC236}">
                    <a16:creationId xmlns:a16="http://schemas.microsoft.com/office/drawing/2014/main" id="{28B7F6E5-F030-3971-E17A-2D6206D3F3F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87133" t="31868" r="3042" b="54722"/>
              <a:stretch/>
            </p:blipFill>
            <p:spPr bwMode="auto">
              <a:xfrm>
                <a:off x="7480250" y="578110"/>
                <a:ext cx="599434" cy="445888"/>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extLst>
                  <a:ext uri="{FF2B5EF4-FFF2-40B4-BE49-F238E27FC236}">
                    <a16:creationId xmlns:a16="http://schemas.microsoft.com/office/drawing/2014/main" id="{71A38A08-7895-B251-8BF3-5B755F76D89C}"/>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638798" y="619125"/>
                <a:ext cx="440886" cy="1257300"/>
              </a:xfrm>
              <a:prstGeom prst="rect">
                <a:avLst/>
              </a:prstGeom>
              <a:noFill/>
              <a:extLst>
                <a:ext uri="{909E8E84-426E-40DD-AFC4-6F175D3DCCD1}">
                  <a14:hiddenFill xmlns:a14="http://schemas.microsoft.com/office/drawing/2010/main">
                    <a:solidFill>
                      <a:srgbClr val="FFFFFF"/>
                    </a:solidFill>
                  </a14:hiddenFill>
                </a:ext>
              </a:extLst>
            </p:spPr>
          </p:pic>
          <p:pic>
            <p:nvPicPr>
              <p:cNvPr id="55" name="Image 5">
                <a:extLst>
                  <a:ext uri="{FF2B5EF4-FFF2-40B4-BE49-F238E27FC236}">
                    <a16:creationId xmlns:a16="http://schemas.microsoft.com/office/drawing/2014/main" id="{4111B4C0-4D7E-3F69-F976-A01BE72F4AB8}"/>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93796" t="24791" r="4034" b="51790"/>
              <a:stretch/>
            </p:blipFill>
            <p:spPr bwMode="auto">
              <a:xfrm>
                <a:off x="7892323" y="519286"/>
                <a:ext cx="239250" cy="926404"/>
              </a:xfrm>
              <a:prstGeom prst="rect">
                <a:avLst/>
              </a:prstGeom>
              <a:noFill/>
              <a:extLst>
                <a:ext uri="{909E8E84-426E-40DD-AFC4-6F175D3DCCD1}">
                  <a14:hiddenFill xmlns:a14="http://schemas.microsoft.com/office/drawing/2010/main">
                    <a:solidFill>
                      <a:srgbClr val="FFFFFF"/>
                    </a:solidFill>
                  </a14:hiddenFill>
                </a:ext>
              </a:extLst>
            </p:spPr>
          </p:pic>
          <p:pic>
            <p:nvPicPr>
              <p:cNvPr id="56" name="Image 5">
                <a:extLst>
                  <a:ext uri="{FF2B5EF4-FFF2-40B4-BE49-F238E27FC236}">
                    <a16:creationId xmlns:a16="http://schemas.microsoft.com/office/drawing/2014/main" id="{D293DB43-FF8D-23AE-FC20-635782E039D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93796" t="24791" r="4034" b="51790"/>
              <a:stretch/>
            </p:blipFill>
            <p:spPr bwMode="auto">
              <a:xfrm>
                <a:off x="7536381" y="464831"/>
                <a:ext cx="239250" cy="926404"/>
              </a:xfrm>
              <a:prstGeom prst="rect">
                <a:avLst/>
              </a:prstGeom>
              <a:noFill/>
              <a:extLst>
                <a:ext uri="{909E8E84-426E-40DD-AFC4-6F175D3DCCD1}">
                  <a14:hiddenFill xmlns:a14="http://schemas.microsoft.com/office/drawing/2010/main">
                    <a:solidFill>
                      <a:srgbClr val="FFFFFF"/>
                    </a:solidFill>
                  </a14:hiddenFill>
                </a:ext>
              </a:extLst>
            </p:spPr>
          </p:pic>
        </p:grpSp>
        <p:sp>
          <p:nvSpPr>
            <p:cNvPr id="57" name="ZoneTexte 56">
              <a:extLst>
                <a:ext uri="{FF2B5EF4-FFF2-40B4-BE49-F238E27FC236}">
                  <a16:creationId xmlns:a16="http://schemas.microsoft.com/office/drawing/2014/main" id="{5D990079-090B-565B-3741-103E7F461AE3}"/>
                </a:ext>
              </a:extLst>
            </p:cNvPr>
            <p:cNvSpPr txBox="1"/>
            <p:nvPr/>
          </p:nvSpPr>
          <p:spPr>
            <a:xfrm>
              <a:off x="3901060" y="4234602"/>
              <a:ext cx="1017109" cy="482916"/>
            </a:xfrm>
            <a:prstGeom prst="rect">
              <a:avLst/>
            </a:prstGeom>
            <a:noFill/>
          </p:spPr>
          <p:txBody>
            <a:bodyPr wrap="square" rtlCol="0">
              <a:spAutoFit/>
            </a:bodyPr>
            <a:lstStyle/>
            <a:p>
              <a:r>
                <a:rPr lang="fr-FR" sz="1050" dirty="0"/>
                <a:t>température constante</a:t>
              </a:r>
            </a:p>
          </p:txBody>
        </p:sp>
        <p:sp>
          <p:nvSpPr>
            <p:cNvPr id="64" name="Flèche : droite 63">
              <a:extLst>
                <a:ext uri="{FF2B5EF4-FFF2-40B4-BE49-F238E27FC236}">
                  <a16:creationId xmlns:a16="http://schemas.microsoft.com/office/drawing/2014/main" id="{0BDC523D-7F25-AE62-10AD-50CC160229CF}"/>
                </a:ext>
              </a:extLst>
            </p:cNvPr>
            <p:cNvSpPr/>
            <p:nvPr/>
          </p:nvSpPr>
          <p:spPr>
            <a:xfrm rot="16200000" flipH="1">
              <a:off x="821646" y="3838473"/>
              <a:ext cx="533509" cy="701556"/>
            </a:xfrm>
            <a:prstGeom prst="rightArrow">
              <a:avLst>
                <a:gd name="adj1" fmla="val 76255"/>
                <a:gd name="adj2" fmla="val 22207"/>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dirty="0"/>
            </a:p>
          </p:txBody>
        </p:sp>
        <p:sp>
          <p:nvSpPr>
            <p:cNvPr id="65" name="ZoneTexte 64">
              <a:extLst>
                <a:ext uri="{FF2B5EF4-FFF2-40B4-BE49-F238E27FC236}">
                  <a16:creationId xmlns:a16="http://schemas.microsoft.com/office/drawing/2014/main" id="{05430C86-E5D4-99D0-9D27-49A9B9F1EACD}"/>
                </a:ext>
              </a:extLst>
            </p:cNvPr>
            <p:cNvSpPr txBox="1"/>
            <p:nvPr/>
          </p:nvSpPr>
          <p:spPr>
            <a:xfrm>
              <a:off x="949414" y="4003276"/>
              <a:ext cx="303507" cy="310446"/>
            </a:xfrm>
            <a:prstGeom prst="rect">
              <a:avLst/>
            </a:prstGeom>
            <a:noFill/>
          </p:spPr>
          <p:txBody>
            <a:bodyPr wrap="square">
              <a:spAutoFit/>
            </a:bodyPr>
            <a:lstStyle/>
            <a:p>
              <a:r>
                <a:rPr lang="fr-FR" sz="1200" b="1" dirty="0"/>
                <a:t>1</a:t>
              </a:r>
            </a:p>
          </p:txBody>
        </p:sp>
      </p:grpSp>
      <p:grpSp>
        <p:nvGrpSpPr>
          <p:cNvPr id="69" name="Groupe 68">
            <a:extLst>
              <a:ext uri="{FF2B5EF4-FFF2-40B4-BE49-F238E27FC236}">
                <a16:creationId xmlns:a16="http://schemas.microsoft.com/office/drawing/2014/main" id="{68E85EF8-9368-2285-D86B-8A6EE694817C}"/>
              </a:ext>
            </a:extLst>
          </p:cNvPr>
          <p:cNvGrpSpPr/>
          <p:nvPr/>
        </p:nvGrpSpPr>
        <p:grpSpPr>
          <a:xfrm>
            <a:off x="433889" y="1661275"/>
            <a:ext cx="1219010" cy="1037417"/>
            <a:chOff x="1016438" y="4494754"/>
            <a:chExt cx="946200" cy="805247"/>
          </a:xfrm>
        </p:grpSpPr>
        <p:grpSp>
          <p:nvGrpSpPr>
            <p:cNvPr id="70" name="Groupe 69">
              <a:extLst>
                <a:ext uri="{FF2B5EF4-FFF2-40B4-BE49-F238E27FC236}">
                  <a16:creationId xmlns:a16="http://schemas.microsoft.com/office/drawing/2014/main" id="{E3C3E741-C18E-E915-61F9-89A2601C80D3}"/>
                </a:ext>
              </a:extLst>
            </p:cNvPr>
            <p:cNvGrpSpPr/>
            <p:nvPr/>
          </p:nvGrpSpPr>
          <p:grpSpPr>
            <a:xfrm>
              <a:off x="1016438" y="4494754"/>
              <a:ext cx="946200" cy="805247"/>
              <a:chOff x="5169050" y="2150053"/>
              <a:chExt cx="1066776" cy="907861"/>
            </a:xfrm>
          </p:grpSpPr>
          <p:pic>
            <p:nvPicPr>
              <p:cNvPr id="72" name="Image 71">
                <a:extLst>
                  <a:ext uri="{FF2B5EF4-FFF2-40B4-BE49-F238E27FC236}">
                    <a16:creationId xmlns:a16="http://schemas.microsoft.com/office/drawing/2014/main" id="{4465E675-11AC-59FB-EB1E-7461F3C4D535}"/>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169050" y="2150053"/>
                <a:ext cx="442459" cy="847352"/>
              </a:xfrm>
              <a:prstGeom prst="rect">
                <a:avLst/>
              </a:prstGeom>
            </p:spPr>
          </p:pic>
          <p:pic>
            <p:nvPicPr>
              <p:cNvPr id="73" name="Image 72">
                <a:extLst>
                  <a:ext uri="{FF2B5EF4-FFF2-40B4-BE49-F238E27FC236}">
                    <a16:creationId xmlns:a16="http://schemas.microsoft.com/office/drawing/2014/main" id="{B95FF1A8-7A7B-4BCD-5D6B-432C89C6ADA3}"/>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b="-1"/>
              <a:stretch/>
            </p:blipFill>
            <p:spPr>
              <a:xfrm>
                <a:off x="5447544" y="2709127"/>
                <a:ext cx="788282" cy="348787"/>
              </a:xfrm>
              <a:prstGeom prst="snip2DiagRect">
                <a:avLst>
                  <a:gd name="adj1" fmla="val 4071"/>
                  <a:gd name="adj2" fmla="val 43417"/>
                </a:avLst>
              </a:prstGeom>
            </p:spPr>
          </p:pic>
        </p:grpSp>
        <p:sp>
          <p:nvSpPr>
            <p:cNvPr id="71" name="Forme libre : forme 70">
              <a:extLst>
                <a:ext uri="{FF2B5EF4-FFF2-40B4-BE49-F238E27FC236}">
                  <a16:creationId xmlns:a16="http://schemas.microsoft.com/office/drawing/2014/main" id="{441E2F05-F13C-F13E-CF43-2EC26B7E9A47}"/>
                </a:ext>
              </a:extLst>
            </p:cNvPr>
            <p:cNvSpPr/>
            <p:nvPr/>
          </p:nvSpPr>
          <p:spPr>
            <a:xfrm>
              <a:off x="1440656" y="5055393"/>
              <a:ext cx="509588" cy="233362"/>
            </a:xfrm>
            <a:custGeom>
              <a:avLst/>
              <a:gdLst>
                <a:gd name="connsiteX0" fmla="*/ 154782 w 509588"/>
                <a:gd name="connsiteY0" fmla="*/ 233362 h 233362"/>
                <a:gd name="connsiteX1" fmla="*/ 509588 w 509588"/>
                <a:gd name="connsiteY1" fmla="*/ 83344 h 233362"/>
                <a:gd name="connsiteX2" fmla="*/ 204788 w 509588"/>
                <a:gd name="connsiteY2" fmla="*/ 0 h 233362"/>
                <a:gd name="connsiteX3" fmla="*/ 0 w 509588"/>
                <a:gd name="connsiteY3" fmla="*/ 107156 h 233362"/>
                <a:gd name="connsiteX4" fmla="*/ 154782 w 509588"/>
                <a:gd name="connsiteY4" fmla="*/ 233362 h 233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588" h="233362">
                  <a:moveTo>
                    <a:pt x="154782" y="233362"/>
                  </a:moveTo>
                  <a:lnTo>
                    <a:pt x="509588" y="83344"/>
                  </a:lnTo>
                  <a:lnTo>
                    <a:pt x="204788" y="0"/>
                  </a:lnTo>
                  <a:lnTo>
                    <a:pt x="0" y="107156"/>
                  </a:lnTo>
                  <a:lnTo>
                    <a:pt x="154782" y="233362"/>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grpSp>
        <p:nvGrpSpPr>
          <p:cNvPr id="74" name="Groupe 73">
            <a:extLst>
              <a:ext uri="{FF2B5EF4-FFF2-40B4-BE49-F238E27FC236}">
                <a16:creationId xmlns:a16="http://schemas.microsoft.com/office/drawing/2014/main" id="{EA69B34B-FB95-343A-5234-108EE2842B91}"/>
              </a:ext>
            </a:extLst>
          </p:cNvPr>
          <p:cNvGrpSpPr/>
          <p:nvPr/>
        </p:nvGrpSpPr>
        <p:grpSpPr>
          <a:xfrm>
            <a:off x="463257" y="316192"/>
            <a:ext cx="1173674" cy="998835"/>
            <a:chOff x="5169050" y="2150053"/>
            <a:chExt cx="1066776" cy="907861"/>
          </a:xfrm>
        </p:grpSpPr>
        <p:pic>
          <p:nvPicPr>
            <p:cNvPr id="75" name="Image 74">
              <a:extLst>
                <a:ext uri="{FF2B5EF4-FFF2-40B4-BE49-F238E27FC236}">
                  <a16:creationId xmlns:a16="http://schemas.microsoft.com/office/drawing/2014/main" id="{3C47EF28-B243-F455-E08D-5127819F79B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169050" y="2150053"/>
              <a:ext cx="442459" cy="847351"/>
            </a:xfrm>
            <a:prstGeom prst="rect">
              <a:avLst/>
            </a:prstGeom>
          </p:spPr>
        </p:pic>
        <p:pic>
          <p:nvPicPr>
            <p:cNvPr id="76" name="Image 75">
              <a:extLst>
                <a:ext uri="{FF2B5EF4-FFF2-40B4-BE49-F238E27FC236}">
                  <a16:creationId xmlns:a16="http://schemas.microsoft.com/office/drawing/2014/main" id="{E043441E-1F95-F8B5-C308-29E1BA2F5D9A}"/>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b="-1"/>
            <a:stretch/>
          </p:blipFill>
          <p:spPr>
            <a:xfrm>
              <a:off x="5447544" y="2709127"/>
              <a:ext cx="788282" cy="348787"/>
            </a:xfrm>
            <a:prstGeom prst="snip2DiagRect">
              <a:avLst>
                <a:gd name="adj1" fmla="val 4071"/>
                <a:gd name="adj2" fmla="val 43417"/>
              </a:avLst>
            </a:prstGeom>
          </p:spPr>
        </p:pic>
      </p:grpSp>
      <p:sp>
        <p:nvSpPr>
          <p:cNvPr id="151" name="ZoneTexte 150">
            <a:extLst>
              <a:ext uri="{FF2B5EF4-FFF2-40B4-BE49-F238E27FC236}">
                <a16:creationId xmlns:a16="http://schemas.microsoft.com/office/drawing/2014/main" id="{5DD7504D-7886-8C53-195D-064C24036083}"/>
              </a:ext>
            </a:extLst>
          </p:cNvPr>
          <p:cNvSpPr txBox="1"/>
          <p:nvPr/>
        </p:nvSpPr>
        <p:spPr>
          <a:xfrm>
            <a:off x="6166060" y="5518347"/>
            <a:ext cx="423514" cy="523220"/>
          </a:xfrm>
          <a:prstGeom prst="rect">
            <a:avLst/>
          </a:prstGeom>
          <a:noFill/>
        </p:spPr>
        <p:txBody>
          <a:bodyPr wrap="none" rtlCol="0">
            <a:spAutoFit/>
          </a:bodyPr>
          <a:lstStyle/>
          <a:p>
            <a:r>
              <a:rPr lang="fr-FR" sz="2800" b="1" dirty="0">
                <a:solidFill>
                  <a:schemeClr val="bg1"/>
                </a:solidFill>
              </a:rPr>
              <a:t>+</a:t>
            </a:r>
          </a:p>
        </p:txBody>
      </p:sp>
      <p:sp>
        <p:nvSpPr>
          <p:cNvPr id="152" name="ZoneTexte 151">
            <a:extLst>
              <a:ext uri="{FF2B5EF4-FFF2-40B4-BE49-F238E27FC236}">
                <a16:creationId xmlns:a16="http://schemas.microsoft.com/office/drawing/2014/main" id="{1E6CDDE4-7C5E-6B5F-AEEF-8EDDA9C22BBA}"/>
              </a:ext>
            </a:extLst>
          </p:cNvPr>
          <p:cNvSpPr txBox="1"/>
          <p:nvPr/>
        </p:nvSpPr>
        <p:spPr>
          <a:xfrm>
            <a:off x="5335272" y="5681066"/>
            <a:ext cx="423514" cy="523220"/>
          </a:xfrm>
          <a:prstGeom prst="rect">
            <a:avLst/>
          </a:prstGeom>
          <a:noFill/>
        </p:spPr>
        <p:txBody>
          <a:bodyPr wrap="none" rtlCol="0">
            <a:spAutoFit/>
          </a:bodyPr>
          <a:lstStyle/>
          <a:p>
            <a:r>
              <a:rPr lang="fr-FR" sz="2800" b="1" dirty="0">
                <a:solidFill>
                  <a:schemeClr val="bg1"/>
                </a:solidFill>
              </a:rPr>
              <a:t>=</a:t>
            </a:r>
          </a:p>
        </p:txBody>
      </p:sp>
      <p:grpSp>
        <p:nvGrpSpPr>
          <p:cNvPr id="154" name="Groupe 153">
            <a:extLst>
              <a:ext uri="{FF2B5EF4-FFF2-40B4-BE49-F238E27FC236}">
                <a16:creationId xmlns:a16="http://schemas.microsoft.com/office/drawing/2014/main" id="{95FBB1B9-E02D-CF7E-E0FB-9FEC469F74FC}"/>
              </a:ext>
            </a:extLst>
          </p:cNvPr>
          <p:cNvGrpSpPr/>
          <p:nvPr/>
        </p:nvGrpSpPr>
        <p:grpSpPr>
          <a:xfrm>
            <a:off x="4009105" y="3451628"/>
            <a:ext cx="3091348" cy="1534065"/>
            <a:chOff x="4551430" y="2854333"/>
            <a:chExt cx="3827098" cy="1966858"/>
          </a:xfrm>
        </p:grpSpPr>
        <p:sp>
          <p:nvSpPr>
            <p:cNvPr id="157" name="Rectangle 156">
              <a:extLst>
                <a:ext uri="{FF2B5EF4-FFF2-40B4-BE49-F238E27FC236}">
                  <a16:creationId xmlns:a16="http://schemas.microsoft.com/office/drawing/2014/main" id="{952D9E15-12F4-317F-50E0-34BC85120657}"/>
                </a:ext>
              </a:extLst>
            </p:cNvPr>
            <p:cNvSpPr/>
            <p:nvPr/>
          </p:nvSpPr>
          <p:spPr>
            <a:xfrm>
              <a:off x="4553665" y="2854333"/>
              <a:ext cx="3824863" cy="1054554"/>
            </a:xfrm>
            <a:prstGeom prst="rect">
              <a:avLst/>
            </a:prstGeom>
            <a:solidFill>
              <a:schemeClr val="tx1">
                <a:alpha val="58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8" name="Flèche : droite 157">
              <a:extLst>
                <a:ext uri="{FF2B5EF4-FFF2-40B4-BE49-F238E27FC236}">
                  <a16:creationId xmlns:a16="http://schemas.microsoft.com/office/drawing/2014/main" id="{C0A27FBA-A8C8-2F8B-8EFC-68391973DAA7}"/>
                </a:ext>
              </a:extLst>
            </p:cNvPr>
            <p:cNvSpPr/>
            <p:nvPr/>
          </p:nvSpPr>
          <p:spPr>
            <a:xfrm rot="5400000">
              <a:off x="5002356" y="2863102"/>
              <a:ext cx="803812" cy="1287759"/>
            </a:xfrm>
            <a:prstGeom prst="rightArrow">
              <a:avLst>
                <a:gd name="adj1" fmla="val 76255"/>
                <a:gd name="adj2" fmla="val 22207"/>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pic>
          <p:nvPicPr>
            <p:cNvPr id="159" name="Image 158">
              <a:extLst>
                <a:ext uri="{FF2B5EF4-FFF2-40B4-BE49-F238E27FC236}">
                  <a16:creationId xmlns:a16="http://schemas.microsoft.com/office/drawing/2014/main" id="{3F8D9288-6BAC-69B9-9605-17A66D682A9D}"/>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4551430" y="4530578"/>
              <a:ext cx="3824865" cy="290613"/>
            </a:xfrm>
            <a:prstGeom prst="rect">
              <a:avLst/>
            </a:prstGeom>
          </p:spPr>
        </p:pic>
        <p:sp>
          <p:nvSpPr>
            <p:cNvPr id="160" name="Flèche : droite 159">
              <a:extLst>
                <a:ext uri="{FF2B5EF4-FFF2-40B4-BE49-F238E27FC236}">
                  <a16:creationId xmlns:a16="http://schemas.microsoft.com/office/drawing/2014/main" id="{157983CB-F7C4-9CC6-1E10-322B9CE2E0D8}"/>
                </a:ext>
              </a:extLst>
            </p:cNvPr>
            <p:cNvSpPr/>
            <p:nvPr/>
          </p:nvSpPr>
          <p:spPr>
            <a:xfrm rot="16200000">
              <a:off x="7203510" y="3044311"/>
              <a:ext cx="771834" cy="978057"/>
            </a:xfrm>
            <a:prstGeom prst="rightArrow">
              <a:avLst>
                <a:gd name="adj1" fmla="val 66510"/>
                <a:gd name="adj2" fmla="val 19988"/>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1" name="Flèche : droite 160">
              <a:extLst>
                <a:ext uri="{FF2B5EF4-FFF2-40B4-BE49-F238E27FC236}">
                  <a16:creationId xmlns:a16="http://schemas.microsoft.com/office/drawing/2014/main" id="{FF3C0F0D-C40A-B17C-E2B3-1A7870135F13}"/>
                </a:ext>
              </a:extLst>
            </p:cNvPr>
            <p:cNvSpPr/>
            <p:nvPr/>
          </p:nvSpPr>
          <p:spPr>
            <a:xfrm rot="16200000">
              <a:off x="6196268" y="3290909"/>
              <a:ext cx="783488" cy="452053"/>
            </a:xfrm>
            <a:prstGeom prst="rightArrow">
              <a:avLst>
                <a:gd name="adj1" fmla="val 69740"/>
                <a:gd name="adj2" fmla="val 54465"/>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62" name="Rectangle 161">
              <a:extLst>
                <a:ext uri="{FF2B5EF4-FFF2-40B4-BE49-F238E27FC236}">
                  <a16:creationId xmlns:a16="http://schemas.microsoft.com/office/drawing/2014/main" id="{D04F4F79-13F7-D6FB-ABC4-F0DC05D94674}"/>
                </a:ext>
              </a:extLst>
            </p:cNvPr>
            <p:cNvSpPr/>
            <p:nvPr/>
          </p:nvSpPr>
          <p:spPr>
            <a:xfrm>
              <a:off x="4551430" y="3895687"/>
              <a:ext cx="3824863" cy="917506"/>
            </a:xfrm>
            <a:prstGeom prst="rect">
              <a:avLst/>
            </a:prstGeom>
            <a:blipFill dpi="0" rotWithShape="1">
              <a:blip r:embed="rId5" cstate="screen">
                <a:alphaModFix amt="45000"/>
                <a:extLst>
                  <a:ext uri="{28A0092B-C50C-407E-A947-70E740481C1C}">
                    <a14:useLocalDpi xmlns:a14="http://schemas.microsoft.com/office/drawing/2010/main"/>
                  </a:ext>
                </a:extLst>
              </a:blip>
              <a:srcRect/>
              <a:stretch>
                <a:fillRect l="-1" t="-8347" r="-4138" b="-67673"/>
              </a:stretch>
            </a:blipFill>
            <a:ln w="19050">
              <a:solidFill>
                <a:schemeClr val="tx1">
                  <a:lumMod val="50000"/>
                  <a:lumOff val="50000"/>
                </a:schemeClr>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163" name="Connecteur droit 162">
              <a:extLst>
                <a:ext uri="{FF2B5EF4-FFF2-40B4-BE49-F238E27FC236}">
                  <a16:creationId xmlns:a16="http://schemas.microsoft.com/office/drawing/2014/main" id="{278FD5B7-66A5-491F-D013-7C5DF423098D}"/>
                </a:ext>
              </a:extLst>
            </p:cNvPr>
            <p:cNvCxnSpPr>
              <a:cxnSpLocks/>
            </p:cNvCxnSpPr>
            <p:nvPr/>
          </p:nvCxnSpPr>
          <p:spPr>
            <a:xfrm flipV="1">
              <a:off x="4552546" y="3898520"/>
              <a:ext cx="3824866" cy="10369"/>
            </a:xfrm>
            <a:prstGeom prst="line">
              <a:avLst/>
            </a:prstGeom>
            <a:blipFill dpi="0" rotWithShape="1">
              <a:blip r:embed="rId5">
                <a:alphaModFix amt="45000"/>
              </a:blip>
              <a:srcRect/>
              <a:stretch>
                <a:fillRect/>
              </a:stretch>
            </a:blipFill>
            <a:ln w="57150">
              <a:solidFill>
                <a:schemeClr val="tx1"/>
              </a:solidFill>
              <a:prstDash val="sysDash"/>
            </a:ln>
            <a:effectLst/>
          </p:spPr>
          <p:style>
            <a:lnRef idx="1">
              <a:schemeClr val="accent1"/>
            </a:lnRef>
            <a:fillRef idx="3">
              <a:schemeClr val="accent1"/>
            </a:fillRef>
            <a:effectRef idx="2">
              <a:schemeClr val="accent1"/>
            </a:effectRef>
            <a:fontRef idx="minor">
              <a:schemeClr val="lt1"/>
            </a:fontRef>
          </p:style>
        </p:cxnSp>
      </p:grpSp>
      <p:grpSp>
        <p:nvGrpSpPr>
          <p:cNvPr id="164" name="Groupe 163">
            <a:extLst>
              <a:ext uri="{FF2B5EF4-FFF2-40B4-BE49-F238E27FC236}">
                <a16:creationId xmlns:a16="http://schemas.microsoft.com/office/drawing/2014/main" id="{B148F13F-383B-6CD6-F10B-8DD0AB53930F}"/>
              </a:ext>
            </a:extLst>
          </p:cNvPr>
          <p:cNvGrpSpPr/>
          <p:nvPr/>
        </p:nvGrpSpPr>
        <p:grpSpPr>
          <a:xfrm>
            <a:off x="7350964" y="3705964"/>
            <a:ext cx="570692" cy="1236845"/>
            <a:chOff x="7480250" y="464831"/>
            <a:chExt cx="651323" cy="1411594"/>
          </a:xfrm>
        </p:grpSpPr>
        <p:pic>
          <p:nvPicPr>
            <p:cNvPr id="165" name="Image 5">
              <a:extLst>
                <a:ext uri="{FF2B5EF4-FFF2-40B4-BE49-F238E27FC236}">
                  <a16:creationId xmlns:a16="http://schemas.microsoft.com/office/drawing/2014/main" id="{01355CA0-BF33-ABA8-9FEC-24F8EA5674CE}"/>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87133" t="31868" r="3042" b="54722"/>
            <a:stretch/>
          </p:blipFill>
          <p:spPr bwMode="auto">
            <a:xfrm>
              <a:off x="7480250" y="578110"/>
              <a:ext cx="599434" cy="445888"/>
            </a:xfrm>
            <a:prstGeom prst="rect">
              <a:avLst/>
            </a:prstGeom>
            <a:noFill/>
            <a:extLst>
              <a:ext uri="{909E8E84-426E-40DD-AFC4-6F175D3DCCD1}">
                <a14:hiddenFill xmlns:a14="http://schemas.microsoft.com/office/drawing/2010/main">
                  <a:solidFill>
                    <a:srgbClr val="FFFFFF"/>
                  </a:solidFill>
                </a14:hiddenFill>
              </a:ext>
            </a:extLst>
          </p:spPr>
        </p:pic>
        <p:pic>
          <p:nvPicPr>
            <p:cNvPr id="166" name="Picture 2">
              <a:extLst>
                <a:ext uri="{FF2B5EF4-FFF2-40B4-BE49-F238E27FC236}">
                  <a16:creationId xmlns:a16="http://schemas.microsoft.com/office/drawing/2014/main" id="{FF1753F6-AAF7-3BB5-6022-98DD46AFCB32}"/>
                </a:ext>
              </a:extLst>
            </p:cNvPr>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a:stretch/>
          </p:blipFill>
          <p:spPr bwMode="auto">
            <a:xfrm>
              <a:off x="7638798" y="619125"/>
              <a:ext cx="440886" cy="1257300"/>
            </a:xfrm>
            <a:prstGeom prst="rect">
              <a:avLst/>
            </a:prstGeom>
            <a:noFill/>
            <a:extLst>
              <a:ext uri="{909E8E84-426E-40DD-AFC4-6F175D3DCCD1}">
                <a14:hiddenFill xmlns:a14="http://schemas.microsoft.com/office/drawing/2010/main">
                  <a:solidFill>
                    <a:srgbClr val="FFFFFF"/>
                  </a:solidFill>
                </a14:hiddenFill>
              </a:ext>
            </a:extLst>
          </p:spPr>
        </p:pic>
        <p:pic>
          <p:nvPicPr>
            <p:cNvPr id="167" name="Image 5">
              <a:extLst>
                <a:ext uri="{FF2B5EF4-FFF2-40B4-BE49-F238E27FC236}">
                  <a16:creationId xmlns:a16="http://schemas.microsoft.com/office/drawing/2014/main" id="{F49AA8CE-ED8B-4D0F-8915-2D8A8477076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93796" t="24791" r="4034" b="51790"/>
            <a:stretch/>
          </p:blipFill>
          <p:spPr bwMode="auto">
            <a:xfrm>
              <a:off x="7892323" y="519286"/>
              <a:ext cx="239250" cy="926404"/>
            </a:xfrm>
            <a:prstGeom prst="rect">
              <a:avLst/>
            </a:prstGeom>
            <a:noFill/>
            <a:extLst>
              <a:ext uri="{909E8E84-426E-40DD-AFC4-6F175D3DCCD1}">
                <a14:hiddenFill xmlns:a14="http://schemas.microsoft.com/office/drawing/2010/main">
                  <a:solidFill>
                    <a:srgbClr val="FFFFFF"/>
                  </a:solidFill>
                </a14:hiddenFill>
              </a:ext>
            </a:extLst>
          </p:spPr>
        </p:pic>
        <p:pic>
          <p:nvPicPr>
            <p:cNvPr id="168" name="Image 5">
              <a:extLst>
                <a:ext uri="{FF2B5EF4-FFF2-40B4-BE49-F238E27FC236}">
                  <a16:creationId xmlns:a16="http://schemas.microsoft.com/office/drawing/2014/main" id="{4C771E40-E7DF-2ED8-C30A-0EC06B6B465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93796" t="24791" r="4034" b="51790"/>
            <a:stretch/>
          </p:blipFill>
          <p:spPr bwMode="auto">
            <a:xfrm>
              <a:off x="7550295" y="464831"/>
              <a:ext cx="239250" cy="926404"/>
            </a:xfrm>
            <a:prstGeom prst="rect">
              <a:avLst/>
            </a:prstGeom>
            <a:noFill/>
            <a:extLst>
              <a:ext uri="{909E8E84-426E-40DD-AFC4-6F175D3DCCD1}">
                <a14:hiddenFill xmlns:a14="http://schemas.microsoft.com/office/drawing/2010/main">
                  <a:solidFill>
                    <a:srgbClr val="FFFFFF"/>
                  </a:solidFill>
                </a14:hiddenFill>
              </a:ext>
            </a:extLst>
          </p:spPr>
        </p:pic>
      </p:grpSp>
      <p:sp>
        <p:nvSpPr>
          <p:cNvPr id="169" name="ZoneTexte 168">
            <a:extLst>
              <a:ext uri="{FF2B5EF4-FFF2-40B4-BE49-F238E27FC236}">
                <a16:creationId xmlns:a16="http://schemas.microsoft.com/office/drawing/2014/main" id="{D5B7A546-F9C5-0240-DD83-D69D0AD153B0}"/>
              </a:ext>
            </a:extLst>
          </p:cNvPr>
          <p:cNvSpPr txBox="1"/>
          <p:nvPr/>
        </p:nvSpPr>
        <p:spPr>
          <a:xfrm>
            <a:off x="7876191" y="4146639"/>
            <a:ext cx="1017109" cy="646331"/>
          </a:xfrm>
          <a:prstGeom prst="rect">
            <a:avLst/>
          </a:prstGeom>
          <a:noFill/>
        </p:spPr>
        <p:txBody>
          <a:bodyPr wrap="square" rtlCol="0">
            <a:spAutoFit/>
          </a:bodyPr>
          <a:lstStyle/>
          <a:p>
            <a:pPr algn="ctr"/>
            <a:r>
              <a:rPr lang="fr-FR" sz="1200" dirty="0"/>
              <a:t>température moyenne</a:t>
            </a:r>
          </a:p>
          <a:p>
            <a:pPr algn="ctr"/>
            <a:r>
              <a:rPr lang="fr-FR" sz="1200" dirty="0"/>
              <a:t>constante</a:t>
            </a:r>
          </a:p>
        </p:txBody>
      </p:sp>
      <p:sp>
        <p:nvSpPr>
          <p:cNvPr id="170" name="ZoneTexte 169">
            <a:extLst>
              <a:ext uri="{FF2B5EF4-FFF2-40B4-BE49-F238E27FC236}">
                <a16:creationId xmlns:a16="http://schemas.microsoft.com/office/drawing/2014/main" id="{415FC6E8-57D3-5C3B-AA06-9C062B550BC0}"/>
              </a:ext>
            </a:extLst>
          </p:cNvPr>
          <p:cNvSpPr txBox="1"/>
          <p:nvPr/>
        </p:nvSpPr>
        <p:spPr>
          <a:xfrm>
            <a:off x="179701" y="3558698"/>
            <a:ext cx="3386015" cy="1200329"/>
          </a:xfrm>
          <a:prstGeom prst="rect">
            <a:avLst/>
          </a:prstGeom>
          <a:noFill/>
        </p:spPr>
        <p:txBody>
          <a:bodyPr wrap="square" rtlCol="0">
            <a:spAutoFit/>
          </a:bodyPr>
          <a:lstStyle/>
          <a:p>
            <a:r>
              <a:rPr lang="fr-FR" b="1" dirty="0"/>
              <a:t>Bilan des rayonnements à une époque où la température moyenne de la Terre est à peu près constante (en 1800)</a:t>
            </a:r>
          </a:p>
        </p:txBody>
      </p:sp>
      <p:sp>
        <p:nvSpPr>
          <p:cNvPr id="172" name="ZoneTexte 171">
            <a:extLst>
              <a:ext uri="{FF2B5EF4-FFF2-40B4-BE49-F238E27FC236}">
                <a16:creationId xmlns:a16="http://schemas.microsoft.com/office/drawing/2014/main" id="{944F9912-296F-1603-00F8-393C82402C4F}"/>
              </a:ext>
            </a:extLst>
          </p:cNvPr>
          <p:cNvSpPr txBox="1"/>
          <p:nvPr/>
        </p:nvSpPr>
        <p:spPr>
          <a:xfrm>
            <a:off x="6166060" y="5518347"/>
            <a:ext cx="423514" cy="523220"/>
          </a:xfrm>
          <a:prstGeom prst="rect">
            <a:avLst/>
          </a:prstGeom>
          <a:noFill/>
        </p:spPr>
        <p:txBody>
          <a:bodyPr wrap="none" rtlCol="0">
            <a:spAutoFit/>
          </a:bodyPr>
          <a:lstStyle/>
          <a:p>
            <a:r>
              <a:rPr lang="fr-FR" sz="2800" b="1" dirty="0">
                <a:solidFill>
                  <a:schemeClr val="bg1"/>
                </a:solidFill>
              </a:rPr>
              <a:t>+</a:t>
            </a:r>
          </a:p>
        </p:txBody>
      </p:sp>
      <p:sp>
        <p:nvSpPr>
          <p:cNvPr id="173" name="ZoneTexte 172">
            <a:extLst>
              <a:ext uri="{FF2B5EF4-FFF2-40B4-BE49-F238E27FC236}">
                <a16:creationId xmlns:a16="http://schemas.microsoft.com/office/drawing/2014/main" id="{65AA5020-866F-FBEE-50A6-9B75943E20B4}"/>
              </a:ext>
            </a:extLst>
          </p:cNvPr>
          <p:cNvSpPr txBox="1"/>
          <p:nvPr/>
        </p:nvSpPr>
        <p:spPr>
          <a:xfrm>
            <a:off x="5335272" y="5681066"/>
            <a:ext cx="423514" cy="523220"/>
          </a:xfrm>
          <a:prstGeom prst="rect">
            <a:avLst/>
          </a:prstGeom>
          <a:noFill/>
        </p:spPr>
        <p:txBody>
          <a:bodyPr wrap="none" rtlCol="0">
            <a:spAutoFit/>
          </a:bodyPr>
          <a:lstStyle/>
          <a:p>
            <a:r>
              <a:rPr lang="fr-FR" sz="2800" b="1" dirty="0">
                <a:solidFill>
                  <a:schemeClr val="bg1"/>
                </a:solidFill>
              </a:rPr>
              <a:t>=</a:t>
            </a:r>
          </a:p>
        </p:txBody>
      </p:sp>
      <p:grpSp>
        <p:nvGrpSpPr>
          <p:cNvPr id="175" name="Groupe 174">
            <a:extLst>
              <a:ext uri="{FF2B5EF4-FFF2-40B4-BE49-F238E27FC236}">
                <a16:creationId xmlns:a16="http://schemas.microsoft.com/office/drawing/2014/main" id="{62815977-1B5D-9EF7-4841-6EC4C6CDBAF5}"/>
              </a:ext>
            </a:extLst>
          </p:cNvPr>
          <p:cNvGrpSpPr/>
          <p:nvPr/>
        </p:nvGrpSpPr>
        <p:grpSpPr>
          <a:xfrm>
            <a:off x="4012714" y="5162447"/>
            <a:ext cx="3091348" cy="1534065"/>
            <a:chOff x="4551430" y="2854333"/>
            <a:chExt cx="3827098" cy="1966858"/>
          </a:xfrm>
        </p:grpSpPr>
        <p:sp>
          <p:nvSpPr>
            <p:cNvPr id="178" name="Rectangle 177">
              <a:extLst>
                <a:ext uri="{FF2B5EF4-FFF2-40B4-BE49-F238E27FC236}">
                  <a16:creationId xmlns:a16="http://schemas.microsoft.com/office/drawing/2014/main" id="{87F47956-CE7C-22A3-2C2A-2FF2BCBE2729}"/>
                </a:ext>
              </a:extLst>
            </p:cNvPr>
            <p:cNvSpPr/>
            <p:nvPr/>
          </p:nvSpPr>
          <p:spPr>
            <a:xfrm>
              <a:off x="4553665" y="2854333"/>
              <a:ext cx="3824863" cy="1054554"/>
            </a:xfrm>
            <a:prstGeom prst="rect">
              <a:avLst/>
            </a:prstGeom>
            <a:solidFill>
              <a:schemeClr val="tx1">
                <a:alpha val="58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9" name="Flèche : droite 178">
              <a:extLst>
                <a:ext uri="{FF2B5EF4-FFF2-40B4-BE49-F238E27FC236}">
                  <a16:creationId xmlns:a16="http://schemas.microsoft.com/office/drawing/2014/main" id="{75322E69-B3E1-40F2-EFA1-917BB89ACA04}"/>
                </a:ext>
              </a:extLst>
            </p:cNvPr>
            <p:cNvSpPr/>
            <p:nvPr/>
          </p:nvSpPr>
          <p:spPr>
            <a:xfrm rot="5400000">
              <a:off x="5002356" y="2863102"/>
              <a:ext cx="803812" cy="1287759"/>
            </a:xfrm>
            <a:prstGeom prst="rightArrow">
              <a:avLst>
                <a:gd name="adj1" fmla="val 76255"/>
                <a:gd name="adj2" fmla="val 22207"/>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pic>
          <p:nvPicPr>
            <p:cNvPr id="180" name="Image 179">
              <a:extLst>
                <a:ext uri="{FF2B5EF4-FFF2-40B4-BE49-F238E27FC236}">
                  <a16:creationId xmlns:a16="http://schemas.microsoft.com/office/drawing/2014/main" id="{4500860D-39F1-76BE-2C2F-EBA95A2413E9}"/>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4551430" y="4530578"/>
              <a:ext cx="3824865" cy="290613"/>
            </a:xfrm>
            <a:prstGeom prst="rect">
              <a:avLst/>
            </a:prstGeom>
          </p:spPr>
        </p:pic>
        <p:sp>
          <p:nvSpPr>
            <p:cNvPr id="181" name="Flèche : droite 180">
              <a:extLst>
                <a:ext uri="{FF2B5EF4-FFF2-40B4-BE49-F238E27FC236}">
                  <a16:creationId xmlns:a16="http://schemas.microsoft.com/office/drawing/2014/main" id="{61C9DE0B-49DC-3994-4707-0B49AE44AF65}"/>
                </a:ext>
              </a:extLst>
            </p:cNvPr>
            <p:cNvSpPr/>
            <p:nvPr/>
          </p:nvSpPr>
          <p:spPr>
            <a:xfrm rot="16200000">
              <a:off x="6196268" y="3290909"/>
              <a:ext cx="783488" cy="452053"/>
            </a:xfrm>
            <a:prstGeom prst="rightArrow">
              <a:avLst>
                <a:gd name="adj1" fmla="val 69740"/>
                <a:gd name="adj2" fmla="val 54465"/>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82" name="Rectangle 181">
              <a:extLst>
                <a:ext uri="{FF2B5EF4-FFF2-40B4-BE49-F238E27FC236}">
                  <a16:creationId xmlns:a16="http://schemas.microsoft.com/office/drawing/2014/main" id="{77FE3A38-70F7-1A11-3A45-839036F93F6C}"/>
                </a:ext>
              </a:extLst>
            </p:cNvPr>
            <p:cNvSpPr/>
            <p:nvPr/>
          </p:nvSpPr>
          <p:spPr>
            <a:xfrm>
              <a:off x="4551430" y="3895687"/>
              <a:ext cx="3824863" cy="917506"/>
            </a:xfrm>
            <a:prstGeom prst="rect">
              <a:avLst/>
            </a:prstGeom>
            <a:blipFill dpi="0" rotWithShape="1">
              <a:blip r:embed="rId5" cstate="screen">
                <a:alphaModFix amt="45000"/>
                <a:extLst>
                  <a:ext uri="{28A0092B-C50C-407E-A947-70E740481C1C}">
                    <a14:useLocalDpi xmlns:a14="http://schemas.microsoft.com/office/drawing/2010/main"/>
                  </a:ext>
                </a:extLst>
              </a:blip>
              <a:srcRect/>
              <a:stretch>
                <a:fillRect l="-1" t="-8347" r="-4138" b="-67673"/>
              </a:stretch>
            </a:blipFill>
            <a:ln w="19050">
              <a:solidFill>
                <a:schemeClr val="tx1">
                  <a:lumMod val="50000"/>
                  <a:lumOff val="50000"/>
                </a:schemeClr>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183" name="Connecteur droit 182">
              <a:extLst>
                <a:ext uri="{FF2B5EF4-FFF2-40B4-BE49-F238E27FC236}">
                  <a16:creationId xmlns:a16="http://schemas.microsoft.com/office/drawing/2014/main" id="{3B1A98FD-03B0-CDDD-0B67-9BCF0A43F7B5}"/>
                </a:ext>
              </a:extLst>
            </p:cNvPr>
            <p:cNvCxnSpPr>
              <a:cxnSpLocks/>
            </p:cNvCxnSpPr>
            <p:nvPr/>
          </p:nvCxnSpPr>
          <p:spPr>
            <a:xfrm flipV="1">
              <a:off x="4552546" y="3898520"/>
              <a:ext cx="3824866" cy="10369"/>
            </a:xfrm>
            <a:prstGeom prst="line">
              <a:avLst/>
            </a:prstGeom>
            <a:blipFill dpi="0" rotWithShape="1">
              <a:blip r:embed="rId5">
                <a:alphaModFix amt="45000"/>
              </a:blip>
              <a:srcRect/>
              <a:stretch>
                <a:fillRect/>
              </a:stretch>
            </a:blipFill>
            <a:ln w="57150">
              <a:solidFill>
                <a:schemeClr val="tx1"/>
              </a:solidFill>
              <a:prstDash val="sysDash"/>
            </a:ln>
            <a:effectLst/>
          </p:spPr>
          <p:style>
            <a:lnRef idx="1">
              <a:schemeClr val="accent1"/>
            </a:lnRef>
            <a:fillRef idx="3">
              <a:schemeClr val="accent1"/>
            </a:fillRef>
            <a:effectRef idx="2">
              <a:schemeClr val="accent1"/>
            </a:effectRef>
            <a:fontRef idx="minor">
              <a:schemeClr val="lt1"/>
            </a:fontRef>
          </p:style>
        </p:cxnSp>
      </p:grpSp>
      <p:sp>
        <p:nvSpPr>
          <p:cNvPr id="184" name="Flèche : droite 183">
            <a:extLst>
              <a:ext uri="{FF2B5EF4-FFF2-40B4-BE49-F238E27FC236}">
                <a16:creationId xmlns:a16="http://schemas.microsoft.com/office/drawing/2014/main" id="{7181E54F-A37F-E7A0-49F6-16A9D8691B10}"/>
              </a:ext>
            </a:extLst>
          </p:cNvPr>
          <p:cNvSpPr/>
          <p:nvPr/>
        </p:nvSpPr>
        <p:spPr>
          <a:xfrm rot="5400000" flipH="1">
            <a:off x="6193024" y="5254317"/>
            <a:ext cx="566997" cy="847023"/>
          </a:xfrm>
          <a:prstGeom prst="rightArrow">
            <a:avLst>
              <a:gd name="adj1" fmla="val 66510"/>
              <a:gd name="adj2" fmla="val 27859"/>
            </a:avLst>
          </a:prstGeom>
          <a:pattFill prst="ltUpDiag">
            <a:fgClr>
              <a:schemeClr val="accent2"/>
            </a:fgClr>
            <a:bgClr>
              <a:schemeClr val="bg1"/>
            </a:bgClr>
          </a:pattFill>
          <a:ln w="6350">
            <a:solidFill>
              <a:srgbClr val="B95B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p>
        </p:txBody>
      </p:sp>
      <p:sp>
        <p:nvSpPr>
          <p:cNvPr id="185" name="Flèche : droite 184">
            <a:extLst>
              <a:ext uri="{FF2B5EF4-FFF2-40B4-BE49-F238E27FC236}">
                <a16:creationId xmlns:a16="http://schemas.microsoft.com/office/drawing/2014/main" id="{1025A1F8-776C-FD67-EF37-C17031EFCE58}"/>
              </a:ext>
            </a:extLst>
          </p:cNvPr>
          <p:cNvSpPr/>
          <p:nvPr/>
        </p:nvSpPr>
        <p:spPr>
          <a:xfrm rot="5400000" flipH="1">
            <a:off x="6207135" y="5476391"/>
            <a:ext cx="546351" cy="423513"/>
          </a:xfrm>
          <a:prstGeom prst="rightArrow">
            <a:avLst>
              <a:gd name="adj1" fmla="val 66510"/>
              <a:gd name="adj2" fmla="val 27859"/>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p>
        </p:txBody>
      </p:sp>
      <mc:AlternateContent xmlns:mc="http://schemas.openxmlformats.org/markup-compatibility/2006" xmlns:a14="http://schemas.microsoft.com/office/drawing/2010/main">
        <mc:Choice Requires="a14">
          <p:sp>
            <p:nvSpPr>
              <p:cNvPr id="193" name="ZoneTexte 192">
                <a:extLst>
                  <a:ext uri="{FF2B5EF4-FFF2-40B4-BE49-F238E27FC236}">
                    <a16:creationId xmlns:a16="http://schemas.microsoft.com/office/drawing/2014/main" id="{C92EB286-E474-1DD5-7DDE-700640096F75}"/>
                  </a:ext>
                </a:extLst>
              </p:cNvPr>
              <p:cNvSpPr txBox="1"/>
              <p:nvPr/>
            </p:nvSpPr>
            <p:spPr>
              <a:xfrm>
                <a:off x="5230099" y="6078610"/>
                <a:ext cx="945515" cy="307777"/>
              </a:xfrm>
              <a:prstGeom prst="rect">
                <a:avLst/>
              </a:prstGeom>
              <a:noFill/>
            </p:spPr>
            <p:txBody>
              <a:bodyPr wrap="none" rtlCol="0">
                <a:spAutoFit/>
              </a:bodyPr>
              <a:lstStyle/>
              <a:p>
                <a:r>
                  <a:rPr lang="fr-FR" sz="1400" b="1" dirty="0">
                    <a:ea typeface="Times New Roman" panose="02020603050405020304" pitchFamily="18" charset="0"/>
                    <a:cs typeface="Times New Roman" panose="02020603050405020304" pitchFamily="18" charset="0"/>
                  </a:rPr>
                  <a:t>+ de</a:t>
                </a:r>
                <a14:m>
                  <m:oMath xmlns:m="http://schemas.openxmlformats.org/officeDocument/2006/math">
                    <m:r>
                      <a:rPr lang="fr-FR" sz="1400" b="1" i="0" smtClean="0">
                        <a:latin typeface="Cambria Math" panose="02040503050406030204" pitchFamily="18" charset="0"/>
                        <a:ea typeface="Times New Roman" panose="02020603050405020304" pitchFamily="18" charset="0"/>
                        <a:cs typeface="Times New Roman" panose="02020603050405020304" pitchFamily="18" charset="0"/>
                      </a:rPr>
                      <m:t> </m:t>
                    </m:r>
                    <m:r>
                      <a:rPr lang="fr-FR" sz="1400" b="1" i="1">
                        <a:latin typeface="Cambria Math" panose="02040503050406030204" pitchFamily="18" charset="0"/>
                        <a:ea typeface="Times New Roman" panose="02020603050405020304" pitchFamily="18" charset="0"/>
                        <a:cs typeface="Times New Roman" panose="02020603050405020304" pitchFamily="18" charset="0"/>
                      </a:rPr>
                      <m:t>𝑪</m:t>
                    </m:r>
                    <m:sSub>
                      <m:sSubPr>
                        <m:ctrlPr>
                          <a:rPr lang="fr-FR" sz="1400" b="1" i="1">
                            <a:latin typeface="Cambria Math" panose="02040503050406030204" pitchFamily="18" charset="0"/>
                          </a:rPr>
                        </m:ctrlPr>
                      </m:sSubPr>
                      <m:e>
                        <m:r>
                          <a:rPr lang="fr-FR" sz="1400" b="1" i="1">
                            <a:latin typeface="Cambria Math" panose="02040503050406030204" pitchFamily="18" charset="0"/>
                            <a:ea typeface="Times New Roman" panose="02020603050405020304" pitchFamily="18" charset="0"/>
                            <a:cs typeface="Times New Roman" panose="02020603050405020304" pitchFamily="18" charset="0"/>
                          </a:rPr>
                          <m:t>𝑶</m:t>
                        </m:r>
                      </m:e>
                      <m:sub>
                        <m:r>
                          <a:rPr lang="fr-FR" sz="1400" b="1" i="1">
                            <a:latin typeface="Cambria Math" panose="02040503050406030204" pitchFamily="18" charset="0"/>
                            <a:ea typeface="Times New Roman" panose="02020603050405020304" pitchFamily="18" charset="0"/>
                            <a:cs typeface="Times New Roman" panose="02020603050405020304" pitchFamily="18" charset="0"/>
                          </a:rPr>
                          <m:t>𝟐</m:t>
                        </m:r>
                      </m:sub>
                    </m:sSub>
                  </m:oMath>
                </a14:m>
                <a:r>
                  <a:rPr lang="fr-FR" sz="1400" b="1" dirty="0"/>
                  <a:t> </a:t>
                </a:r>
              </a:p>
            </p:txBody>
          </p:sp>
        </mc:Choice>
        <mc:Fallback xmlns="">
          <p:sp>
            <p:nvSpPr>
              <p:cNvPr id="193" name="ZoneTexte 192">
                <a:extLst>
                  <a:ext uri="{FF2B5EF4-FFF2-40B4-BE49-F238E27FC236}">
                    <a16:creationId xmlns:a16="http://schemas.microsoft.com/office/drawing/2014/main" id="{C92EB286-E474-1DD5-7DDE-700640096F75}"/>
                  </a:ext>
                </a:extLst>
              </p:cNvPr>
              <p:cNvSpPr txBox="1">
                <a:spLocks noRot="1" noChangeAspect="1" noMove="1" noResize="1" noEditPoints="1" noAdjustHandles="1" noChangeArrowheads="1" noChangeShapeType="1" noTextEdit="1"/>
              </p:cNvSpPr>
              <p:nvPr/>
            </p:nvSpPr>
            <p:spPr>
              <a:xfrm>
                <a:off x="5230099" y="6078610"/>
                <a:ext cx="945515" cy="307777"/>
              </a:xfrm>
              <a:prstGeom prst="rect">
                <a:avLst/>
              </a:prstGeom>
              <a:blipFill>
                <a:blip r:embed="rId12"/>
                <a:stretch>
                  <a:fillRect l="-1935" t="-1961" b="-21569"/>
                </a:stretch>
              </a:blipFill>
            </p:spPr>
            <p:txBody>
              <a:bodyPr/>
              <a:lstStyle/>
              <a:p>
                <a:r>
                  <a:rPr lang="fr-FR">
                    <a:noFill/>
                  </a:rPr>
                  <a:t> </a:t>
                </a:r>
              </a:p>
            </p:txBody>
          </p:sp>
        </mc:Fallback>
      </mc:AlternateContent>
      <p:sp>
        <p:nvSpPr>
          <p:cNvPr id="194" name="ZoneTexte 193">
            <a:extLst>
              <a:ext uri="{FF2B5EF4-FFF2-40B4-BE49-F238E27FC236}">
                <a16:creationId xmlns:a16="http://schemas.microsoft.com/office/drawing/2014/main" id="{6FDA581C-27E8-DC2F-76D7-21E78DA73994}"/>
              </a:ext>
            </a:extLst>
          </p:cNvPr>
          <p:cNvSpPr txBox="1"/>
          <p:nvPr/>
        </p:nvSpPr>
        <p:spPr>
          <a:xfrm>
            <a:off x="4548283" y="3721761"/>
            <a:ext cx="375058" cy="369332"/>
          </a:xfrm>
          <a:prstGeom prst="rect">
            <a:avLst/>
          </a:prstGeom>
          <a:noFill/>
        </p:spPr>
        <p:txBody>
          <a:bodyPr wrap="square">
            <a:spAutoFit/>
          </a:bodyPr>
          <a:lstStyle/>
          <a:p>
            <a:r>
              <a:rPr lang="fr-FR" b="1" dirty="0"/>
              <a:t>1</a:t>
            </a:r>
          </a:p>
        </p:txBody>
      </p:sp>
      <p:sp>
        <p:nvSpPr>
          <p:cNvPr id="195" name="ZoneTexte 194">
            <a:extLst>
              <a:ext uri="{FF2B5EF4-FFF2-40B4-BE49-F238E27FC236}">
                <a16:creationId xmlns:a16="http://schemas.microsoft.com/office/drawing/2014/main" id="{26601A37-DEDE-5414-178D-4303B8D22C60}"/>
              </a:ext>
            </a:extLst>
          </p:cNvPr>
          <p:cNvSpPr txBox="1"/>
          <p:nvPr/>
        </p:nvSpPr>
        <p:spPr>
          <a:xfrm>
            <a:off x="5498647" y="3739513"/>
            <a:ext cx="301678" cy="369332"/>
          </a:xfrm>
          <a:prstGeom prst="rect">
            <a:avLst/>
          </a:prstGeom>
          <a:noFill/>
        </p:spPr>
        <p:txBody>
          <a:bodyPr wrap="square">
            <a:spAutoFit/>
          </a:bodyPr>
          <a:lstStyle/>
          <a:p>
            <a:r>
              <a:rPr lang="fr-FR" b="1" dirty="0"/>
              <a:t>2</a:t>
            </a:r>
          </a:p>
        </p:txBody>
      </p:sp>
      <p:sp>
        <p:nvSpPr>
          <p:cNvPr id="196" name="ZoneTexte 195">
            <a:extLst>
              <a:ext uri="{FF2B5EF4-FFF2-40B4-BE49-F238E27FC236}">
                <a16:creationId xmlns:a16="http://schemas.microsoft.com/office/drawing/2014/main" id="{31509CBA-B027-C6BA-F82E-D5CF52E61860}"/>
              </a:ext>
            </a:extLst>
          </p:cNvPr>
          <p:cNvSpPr txBox="1"/>
          <p:nvPr/>
        </p:nvSpPr>
        <p:spPr>
          <a:xfrm>
            <a:off x="6308737" y="3720601"/>
            <a:ext cx="926912" cy="369332"/>
          </a:xfrm>
          <a:prstGeom prst="rect">
            <a:avLst/>
          </a:prstGeom>
          <a:noFill/>
        </p:spPr>
        <p:txBody>
          <a:bodyPr wrap="square">
            <a:spAutoFit/>
          </a:bodyPr>
          <a:lstStyle/>
          <a:p>
            <a:r>
              <a:rPr lang="fr-FR" b="1" dirty="0">
                <a:solidFill>
                  <a:schemeClr val="bg1"/>
                </a:solidFill>
              </a:rPr>
              <a:t>3</a:t>
            </a:r>
          </a:p>
        </p:txBody>
      </p:sp>
      <p:sp>
        <p:nvSpPr>
          <p:cNvPr id="4" name="ZoneTexte 3">
            <a:extLst>
              <a:ext uri="{FF2B5EF4-FFF2-40B4-BE49-F238E27FC236}">
                <a16:creationId xmlns:a16="http://schemas.microsoft.com/office/drawing/2014/main" id="{32AAAFCC-F164-9170-2ED6-CEC75DC5B942}"/>
              </a:ext>
            </a:extLst>
          </p:cNvPr>
          <p:cNvSpPr txBox="1"/>
          <p:nvPr/>
        </p:nvSpPr>
        <p:spPr>
          <a:xfrm>
            <a:off x="6081623" y="339035"/>
            <a:ext cx="2875406" cy="830997"/>
          </a:xfrm>
          <a:prstGeom prst="rect">
            <a:avLst/>
          </a:prstGeom>
          <a:noFill/>
        </p:spPr>
        <p:txBody>
          <a:bodyPr wrap="square">
            <a:spAutoFit/>
          </a:bodyPr>
          <a:lstStyle/>
          <a:p>
            <a:r>
              <a:rPr lang="fr-FR" sz="1200" b="1" dirty="0"/>
              <a:t>A : Quand la température est constante, la puissance du rayonnement entrant (1) est égale à la somme des puissances sortante (2) et (3).</a:t>
            </a:r>
            <a:endParaRPr lang="fr-FR" sz="1200" dirty="0"/>
          </a:p>
        </p:txBody>
      </p:sp>
      <mc:AlternateContent xmlns:mc="http://schemas.openxmlformats.org/markup-compatibility/2006" xmlns:a14="http://schemas.microsoft.com/office/drawing/2010/main">
        <mc:Choice Requires="a14">
          <p:sp>
            <p:nvSpPr>
              <p:cNvPr id="5" name="ZoneTexte 4">
                <a:extLst>
                  <a:ext uri="{FF2B5EF4-FFF2-40B4-BE49-F238E27FC236}">
                    <a16:creationId xmlns:a16="http://schemas.microsoft.com/office/drawing/2014/main" id="{244AE110-74A7-B113-1CAB-0B888C963AE9}"/>
                  </a:ext>
                </a:extLst>
              </p:cNvPr>
              <p:cNvSpPr txBox="1"/>
              <p:nvPr/>
            </p:nvSpPr>
            <p:spPr>
              <a:xfrm>
                <a:off x="197267" y="5013547"/>
                <a:ext cx="3685342" cy="1477328"/>
              </a:xfrm>
              <a:prstGeom prst="rect">
                <a:avLst/>
              </a:prstGeom>
              <a:noFill/>
            </p:spPr>
            <p:txBody>
              <a:bodyPr wrap="square" rtlCol="0">
                <a:spAutoFit/>
              </a:bodyPr>
              <a:lstStyle/>
              <a:p>
                <a:r>
                  <a:rPr lang="fr-FR" b="1" dirty="0"/>
                  <a:t>Bilan des rayonnements </a:t>
                </a:r>
                <a:r>
                  <a:rPr lang="fr-FR" b="1" i="1" dirty="0"/>
                  <a:t>à l’instant </a:t>
                </a:r>
                <a:r>
                  <a:rPr lang="fr-FR" b="1" dirty="0"/>
                  <a:t>où on ajoute une certaine quantité de </a:t>
                </a:r>
                <a14:m>
                  <m:oMath xmlns:m="http://schemas.openxmlformats.org/officeDocument/2006/math">
                    <m:r>
                      <a:rPr lang="fr-FR" b="1" i="1">
                        <a:latin typeface="Cambria Math" panose="02040503050406030204" pitchFamily="18" charset="0"/>
                        <a:ea typeface="Times New Roman" panose="02020603050405020304" pitchFamily="18" charset="0"/>
                        <a:cs typeface="Times New Roman" panose="02020603050405020304" pitchFamily="18" charset="0"/>
                      </a:rPr>
                      <m:t>𝑪</m:t>
                    </m:r>
                    <m:sSub>
                      <m:sSubPr>
                        <m:ctrlPr>
                          <a:rPr lang="fr-FR" b="1" i="1">
                            <a:latin typeface="Cambria Math" panose="02040503050406030204" pitchFamily="18" charset="0"/>
                          </a:rPr>
                        </m:ctrlPr>
                      </m:sSubPr>
                      <m:e>
                        <m:r>
                          <a:rPr lang="fr-FR" b="1" i="1">
                            <a:latin typeface="Cambria Math" panose="02040503050406030204" pitchFamily="18" charset="0"/>
                            <a:ea typeface="Times New Roman" panose="02020603050405020304" pitchFamily="18" charset="0"/>
                            <a:cs typeface="Times New Roman" panose="02020603050405020304" pitchFamily="18" charset="0"/>
                          </a:rPr>
                          <m:t>𝑶</m:t>
                        </m:r>
                      </m:e>
                      <m:sub>
                        <m:r>
                          <a:rPr lang="fr-FR" b="1" i="1">
                            <a:latin typeface="Cambria Math" panose="02040503050406030204" pitchFamily="18" charset="0"/>
                            <a:ea typeface="Times New Roman" panose="02020603050405020304" pitchFamily="18" charset="0"/>
                            <a:cs typeface="Times New Roman" panose="02020603050405020304" pitchFamily="18" charset="0"/>
                          </a:rPr>
                          <m:t>𝟐</m:t>
                        </m:r>
                      </m:sub>
                    </m:sSub>
                    <m:r>
                      <a:rPr lang="fr-FR" b="1" i="1">
                        <a:latin typeface="Cambria Math" panose="02040503050406030204" pitchFamily="18" charset="0"/>
                        <a:ea typeface="Times New Roman" panose="02020603050405020304" pitchFamily="18" charset="0"/>
                        <a:cs typeface="Times New Roman" panose="02020603050405020304" pitchFamily="18" charset="0"/>
                      </a:rPr>
                      <m:t> </m:t>
                    </m:r>
                  </m:oMath>
                </a14:m>
                <a:r>
                  <a:rPr lang="fr-FR" b="1" dirty="0"/>
                  <a:t>: la puissance de rayonnement infrarouge sortant diminue</a:t>
                </a:r>
                <a:br>
                  <a:rPr lang="fr-FR" b="1" dirty="0"/>
                </a:br>
                <a:endParaRPr lang="fr-FR" b="1" dirty="0">
                  <a:solidFill>
                    <a:srgbClr val="FF0000"/>
                  </a:solidFill>
                  <a:highlight>
                    <a:srgbClr val="FFFF00"/>
                  </a:highlight>
                </a:endParaRPr>
              </a:p>
            </p:txBody>
          </p:sp>
        </mc:Choice>
        <mc:Fallback xmlns="">
          <p:sp>
            <p:nvSpPr>
              <p:cNvPr id="5" name="ZoneTexte 4">
                <a:extLst>
                  <a:ext uri="{FF2B5EF4-FFF2-40B4-BE49-F238E27FC236}">
                    <a16:creationId xmlns:a16="http://schemas.microsoft.com/office/drawing/2014/main" id="{244AE110-74A7-B113-1CAB-0B888C963AE9}"/>
                  </a:ext>
                </a:extLst>
              </p:cNvPr>
              <p:cNvSpPr txBox="1">
                <a:spLocks noRot="1" noChangeAspect="1" noMove="1" noResize="1" noEditPoints="1" noAdjustHandles="1" noChangeArrowheads="1" noChangeShapeType="1" noTextEdit="1"/>
              </p:cNvSpPr>
              <p:nvPr/>
            </p:nvSpPr>
            <p:spPr>
              <a:xfrm>
                <a:off x="197267" y="5013547"/>
                <a:ext cx="3685342" cy="1477328"/>
              </a:xfrm>
              <a:prstGeom prst="rect">
                <a:avLst/>
              </a:prstGeom>
              <a:blipFill>
                <a:blip r:embed="rId13"/>
                <a:stretch>
                  <a:fillRect l="-1322" t="-2058" r="-1818"/>
                </a:stretch>
              </a:blipFill>
            </p:spPr>
            <p:txBody>
              <a:bodyPr/>
              <a:lstStyle/>
              <a:p>
                <a:r>
                  <a:rPr lang="fr-FR">
                    <a:noFill/>
                  </a:rPr>
                  <a:t> </a:t>
                </a:r>
              </a:p>
            </p:txBody>
          </p:sp>
        </mc:Fallback>
      </mc:AlternateContent>
    </p:spTree>
    <p:extLst>
      <p:ext uri="{BB962C8B-B14F-4D97-AF65-F5344CB8AC3E}">
        <p14:creationId xmlns:p14="http://schemas.microsoft.com/office/powerpoint/2010/main" val="1832375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a:extLst>
              <a:ext uri="{FF2B5EF4-FFF2-40B4-BE49-F238E27FC236}">
                <a16:creationId xmlns:a16="http://schemas.microsoft.com/office/drawing/2014/main" id="{0452D326-2EE3-5129-4410-27607579A289}"/>
              </a:ext>
            </a:extLst>
          </p:cNvPr>
          <p:cNvSpPr txBox="1">
            <a:spLocks/>
          </p:cNvSpPr>
          <p:nvPr/>
        </p:nvSpPr>
        <p:spPr>
          <a:xfrm>
            <a:off x="8610600" y="6457950"/>
            <a:ext cx="533400" cy="381000"/>
          </a:xfrm>
          <a:prstGeom prst="rect">
            <a:avLst/>
          </a:prstGeom>
        </p:spPr>
        <p:txBody>
          <a:bodyPr vert="horz" anchor="ctr" anchorCtr="0">
            <a:normAutofit/>
          </a:bodyPr>
          <a:lstStyle>
            <a:defPPr>
              <a:defRPr lang="fr-FR"/>
            </a:defPPr>
            <a:lvl1pPr marL="0" algn="ctr" defTabSz="457200" rtl="0" eaLnBrk="1" latinLnBrk="0" hangingPunct="1">
              <a:defRPr kumimoji="0" sz="1400" b="1"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119A2D2-2489-4E43-B993-28AA332CFD17}" type="slidenum">
              <a:rPr lang="fr-FR" smtClean="0"/>
              <a:pPr/>
              <a:t>34</a:t>
            </a:fld>
            <a:endParaRPr lang="fr-FR" dirty="0"/>
          </a:p>
        </p:txBody>
      </p:sp>
      <p:sp>
        <p:nvSpPr>
          <p:cNvPr id="99" name="ZoneTexte 98">
            <a:extLst>
              <a:ext uri="{FF2B5EF4-FFF2-40B4-BE49-F238E27FC236}">
                <a16:creationId xmlns:a16="http://schemas.microsoft.com/office/drawing/2014/main" id="{5D3AAE53-59BB-4B70-AD3B-876F9C05C29C}"/>
              </a:ext>
            </a:extLst>
          </p:cNvPr>
          <p:cNvSpPr txBox="1"/>
          <p:nvPr/>
        </p:nvSpPr>
        <p:spPr>
          <a:xfrm>
            <a:off x="6106819" y="1620948"/>
            <a:ext cx="2579981" cy="1015663"/>
          </a:xfrm>
          <a:prstGeom prst="rect">
            <a:avLst/>
          </a:prstGeom>
          <a:noFill/>
          <a:ln w="28575">
            <a:noFill/>
          </a:ln>
        </p:spPr>
        <p:txBody>
          <a:bodyPr wrap="square" rtlCol="0">
            <a:spAutoFit/>
          </a:bodyPr>
          <a:lstStyle>
            <a:defPPr>
              <a:defRPr lang="fr-FR"/>
            </a:defPPr>
            <a:lvl1pPr algn="just">
              <a:defRPr b="1">
                <a:solidFill>
                  <a:srgbClr val="FF0000"/>
                </a:solidFill>
              </a:defRPr>
            </a:lvl1pPr>
          </a:lstStyle>
          <a:p>
            <a:r>
              <a:rPr lang="fr-FR" sz="1200" b="1" dirty="0">
                <a:solidFill>
                  <a:schemeClr val="tx1"/>
                </a:solidFill>
              </a:rPr>
              <a:t>B : la situation de réchauffement correspond à un cas de déséquilibre du bilan où la puissance entrante (1) se retrouve supérieure à la somme des puissances sortantes (2) et (3)</a:t>
            </a:r>
            <a:endParaRPr lang="fr-FR" sz="1200" dirty="0">
              <a:solidFill>
                <a:schemeClr val="tx1"/>
              </a:solidFill>
            </a:endParaRPr>
          </a:p>
        </p:txBody>
      </p:sp>
      <p:grpSp>
        <p:nvGrpSpPr>
          <p:cNvPr id="66" name="Groupe 65">
            <a:extLst>
              <a:ext uri="{FF2B5EF4-FFF2-40B4-BE49-F238E27FC236}">
                <a16:creationId xmlns:a16="http://schemas.microsoft.com/office/drawing/2014/main" id="{6B923A16-44E6-1C0B-511C-55B3B54C2E4B}"/>
              </a:ext>
            </a:extLst>
          </p:cNvPr>
          <p:cNvGrpSpPr/>
          <p:nvPr/>
        </p:nvGrpSpPr>
        <p:grpSpPr>
          <a:xfrm>
            <a:off x="1914951" y="16157"/>
            <a:ext cx="4143378" cy="2840928"/>
            <a:chOff x="460969" y="3441673"/>
            <a:chExt cx="4643686" cy="3183967"/>
          </a:xfrm>
        </p:grpSpPr>
        <p:grpSp>
          <p:nvGrpSpPr>
            <p:cNvPr id="17" name="Groupe 16">
              <a:extLst>
                <a:ext uri="{FF2B5EF4-FFF2-40B4-BE49-F238E27FC236}">
                  <a16:creationId xmlns:a16="http://schemas.microsoft.com/office/drawing/2014/main" id="{B5A115F1-E7A0-FF5F-06CD-2BAC6FB35335}"/>
                </a:ext>
              </a:extLst>
            </p:cNvPr>
            <p:cNvGrpSpPr/>
            <p:nvPr/>
          </p:nvGrpSpPr>
          <p:grpSpPr>
            <a:xfrm>
              <a:off x="460969" y="5170005"/>
              <a:ext cx="3669409" cy="1370475"/>
              <a:chOff x="4424096" y="3759616"/>
              <a:chExt cx="3669409" cy="1370475"/>
            </a:xfrm>
          </p:grpSpPr>
          <p:sp>
            <p:nvSpPr>
              <p:cNvPr id="19" name="Rectangle 18">
                <a:extLst>
                  <a:ext uri="{FF2B5EF4-FFF2-40B4-BE49-F238E27FC236}">
                    <a16:creationId xmlns:a16="http://schemas.microsoft.com/office/drawing/2014/main" id="{20AD5EC1-D569-DC9A-459C-3E54D55D3F4A}"/>
                  </a:ext>
                </a:extLst>
              </p:cNvPr>
              <p:cNvSpPr/>
              <p:nvPr/>
            </p:nvSpPr>
            <p:spPr>
              <a:xfrm>
                <a:off x="7942662" y="4103318"/>
                <a:ext cx="111695" cy="7497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grpSp>
            <p:nvGrpSpPr>
              <p:cNvPr id="20" name="Groupe 19">
                <a:extLst>
                  <a:ext uri="{FF2B5EF4-FFF2-40B4-BE49-F238E27FC236}">
                    <a16:creationId xmlns:a16="http://schemas.microsoft.com/office/drawing/2014/main" id="{D83B1900-6C51-5A42-47FC-3907E7D31A2A}"/>
                  </a:ext>
                </a:extLst>
              </p:cNvPr>
              <p:cNvGrpSpPr/>
              <p:nvPr/>
            </p:nvGrpSpPr>
            <p:grpSpPr>
              <a:xfrm>
                <a:off x="7376730" y="3775792"/>
                <a:ext cx="570692" cy="1236845"/>
                <a:chOff x="7480250" y="464831"/>
                <a:chExt cx="651323" cy="1411594"/>
              </a:xfrm>
            </p:grpSpPr>
            <p:pic>
              <p:nvPicPr>
                <p:cNvPr id="41" name="Image 5">
                  <a:extLst>
                    <a:ext uri="{FF2B5EF4-FFF2-40B4-BE49-F238E27FC236}">
                      <a16:creationId xmlns:a16="http://schemas.microsoft.com/office/drawing/2014/main" id="{89A3C3E2-1FF6-EF83-4F7D-C4D9F04AE5D5}"/>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87133" t="31868" r="3042" b="54722"/>
                <a:stretch/>
              </p:blipFill>
              <p:spPr bwMode="auto">
                <a:xfrm>
                  <a:off x="7480250" y="578110"/>
                  <a:ext cx="599434" cy="445888"/>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a:extLst>
                    <a:ext uri="{FF2B5EF4-FFF2-40B4-BE49-F238E27FC236}">
                      <a16:creationId xmlns:a16="http://schemas.microsoft.com/office/drawing/2014/main" id="{37FD643A-A79F-843F-9D48-13C92039E8E6}"/>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638798" y="619125"/>
                  <a:ext cx="440886" cy="1257300"/>
                </a:xfrm>
                <a:prstGeom prst="rect">
                  <a:avLst/>
                </a:prstGeom>
                <a:noFill/>
                <a:extLst>
                  <a:ext uri="{909E8E84-426E-40DD-AFC4-6F175D3DCCD1}">
                    <a14:hiddenFill xmlns:a14="http://schemas.microsoft.com/office/drawing/2010/main">
                      <a:solidFill>
                        <a:srgbClr val="FFFFFF"/>
                      </a:solidFill>
                    </a14:hiddenFill>
                  </a:ext>
                </a:extLst>
              </p:spPr>
            </p:pic>
            <p:pic>
              <p:nvPicPr>
                <p:cNvPr id="44" name="Image 5">
                  <a:extLst>
                    <a:ext uri="{FF2B5EF4-FFF2-40B4-BE49-F238E27FC236}">
                      <a16:creationId xmlns:a16="http://schemas.microsoft.com/office/drawing/2014/main" id="{963B96CE-E3A9-A986-FFE7-1B10FFC7F5BE}"/>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93796" t="24791" r="4034" b="51790"/>
                <a:stretch/>
              </p:blipFill>
              <p:spPr bwMode="auto">
                <a:xfrm>
                  <a:off x="7892323" y="519286"/>
                  <a:ext cx="239250" cy="926404"/>
                </a:xfrm>
                <a:prstGeom prst="rect">
                  <a:avLst/>
                </a:prstGeom>
                <a:noFill/>
                <a:extLst>
                  <a:ext uri="{909E8E84-426E-40DD-AFC4-6F175D3DCCD1}">
                    <a14:hiddenFill xmlns:a14="http://schemas.microsoft.com/office/drawing/2010/main">
                      <a:solidFill>
                        <a:srgbClr val="FFFFFF"/>
                      </a:solidFill>
                    </a14:hiddenFill>
                  </a:ext>
                </a:extLst>
              </p:spPr>
            </p:pic>
            <p:pic>
              <p:nvPicPr>
                <p:cNvPr id="45" name="Image 5">
                  <a:extLst>
                    <a:ext uri="{FF2B5EF4-FFF2-40B4-BE49-F238E27FC236}">
                      <a16:creationId xmlns:a16="http://schemas.microsoft.com/office/drawing/2014/main" id="{226F3B07-ACAF-5D3C-86A0-66D69EAAB84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93796" t="24791" r="4034" b="51790"/>
                <a:stretch/>
              </p:blipFill>
              <p:spPr bwMode="auto">
                <a:xfrm>
                  <a:off x="7536381" y="464831"/>
                  <a:ext cx="239250" cy="9264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9" name="Groupe 28">
                <a:extLst>
                  <a:ext uri="{FF2B5EF4-FFF2-40B4-BE49-F238E27FC236}">
                    <a16:creationId xmlns:a16="http://schemas.microsoft.com/office/drawing/2014/main" id="{1D611354-FD75-346F-4BF1-E6F89EBA1374}"/>
                  </a:ext>
                </a:extLst>
              </p:cNvPr>
              <p:cNvGrpSpPr/>
              <p:nvPr/>
            </p:nvGrpSpPr>
            <p:grpSpPr>
              <a:xfrm>
                <a:off x="4424096" y="3759616"/>
                <a:ext cx="3657540" cy="1370475"/>
                <a:chOff x="4317873" y="4590921"/>
                <a:chExt cx="3657540" cy="1370475"/>
              </a:xfrm>
            </p:grpSpPr>
            <p:grpSp>
              <p:nvGrpSpPr>
                <p:cNvPr id="33" name="Groupe 32">
                  <a:extLst>
                    <a:ext uri="{FF2B5EF4-FFF2-40B4-BE49-F238E27FC236}">
                      <a16:creationId xmlns:a16="http://schemas.microsoft.com/office/drawing/2014/main" id="{391817C1-FC48-7DF1-7F15-CD4AF5BDF24B}"/>
                    </a:ext>
                  </a:extLst>
                </p:cNvPr>
                <p:cNvGrpSpPr/>
                <p:nvPr/>
              </p:nvGrpSpPr>
              <p:grpSpPr>
                <a:xfrm>
                  <a:off x="4317873" y="4590921"/>
                  <a:ext cx="2891995" cy="1370475"/>
                  <a:chOff x="3942408" y="4697613"/>
                  <a:chExt cx="3307402" cy="1567332"/>
                </a:xfrm>
              </p:grpSpPr>
              <p:sp>
                <p:nvSpPr>
                  <p:cNvPr id="35" name="Rectangle 34">
                    <a:extLst>
                      <a:ext uri="{FF2B5EF4-FFF2-40B4-BE49-F238E27FC236}">
                        <a16:creationId xmlns:a16="http://schemas.microsoft.com/office/drawing/2014/main" id="{5F1E7E6E-385D-E498-ED0E-CE35B1573474}"/>
                      </a:ext>
                    </a:extLst>
                  </p:cNvPr>
                  <p:cNvSpPr/>
                  <p:nvPr/>
                </p:nvSpPr>
                <p:spPr>
                  <a:xfrm>
                    <a:off x="3942411" y="5685034"/>
                    <a:ext cx="3307399" cy="579911"/>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dirty="0"/>
                  </a:p>
                </p:txBody>
              </p:sp>
              <p:sp>
                <p:nvSpPr>
                  <p:cNvPr id="36" name="Rectangle 35">
                    <a:extLst>
                      <a:ext uri="{FF2B5EF4-FFF2-40B4-BE49-F238E27FC236}">
                        <a16:creationId xmlns:a16="http://schemas.microsoft.com/office/drawing/2014/main" id="{501C22EC-32E6-5A1E-EE4C-0138A04E0213}"/>
                      </a:ext>
                    </a:extLst>
                  </p:cNvPr>
                  <p:cNvSpPr/>
                  <p:nvPr/>
                </p:nvSpPr>
                <p:spPr>
                  <a:xfrm>
                    <a:off x="3942412" y="4697613"/>
                    <a:ext cx="3307398" cy="973275"/>
                  </a:xfrm>
                  <a:prstGeom prst="rect">
                    <a:avLst/>
                  </a:prstGeom>
                  <a:solidFill>
                    <a:srgbClr val="AAEDF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a:p>
                </p:txBody>
              </p:sp>
              <p:sp>
                <p:nvSpPr>
                  <p:cNvPr id="37" name="Flèche : droite 36">
                    <a:extLst>
                      <a:ext uri="{FF2B5EF4-FFF2-40B4-BE49-F238E27FC236}">
                        <a16:creationId xmlns:a16="http://schemas.microsoft.com/office/drawing/2014/main" id="{1170FA72-642F-8AC1-A265-B1D481A42FE4}"/>
                      </a:ext>
                    </a:extLst>
                  </p:cNvPr>
                  <p:cNvSpPr/>
                  <p:nvPr/>
                </p:nvSpPr>
                <p:spPr>
                  <a:xfrm rot="5400000" flipH="1">
                    <a:off x="5450971" y="5310537"/>
                    <a:ext cx="705315" cy="116194"/>
                  </a:xfrm>
                  <a:prstGeom prst="rightArrow">
                    <a:avLst>
                      <a:gd name="adj1" fmla="val 69740"/>
                      <a:gd name="adj2" fmla="val 52119"/>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dirty="0"/>
                  </a:p>
                </p:txBody>
              </p:sp>
              <p:sp>
                <p:nvSpPr>
                  <p:cNvPr id="38" name="ZoneTexte 37">
                    <a:extLst>
                      <a:ext uri="{FF2B5EF4-FFF2-40B4-BE49-F238E27FC236}">
                        <a16:creationId xmlns:a16="http://schemas.microsoft.com/office/drawing/2014/main" id="{9AD5C74F-70C4-7528-CE27-70A851A9E5F0}"/>
                      </a:ext>
                    </a:extLst>
                  </p:cNvPr>
                  <p:cNvSpPr txBox="1"/>
                  <p:nvPr/>
                </p:nvSpPr>
                <p:spPr>
                  <a:xfrm flipH="1">
                    <a:off x="5971066" y="5086220"/>
                    <a:ext cx="347102" cy="473386"/>
                  </a:xfrm>
                  <a:prstGeom prst="rect">
                    <a:avLst/>
                  </a:prstGeom>
                  <a:noFill/>
                </p:spPr>
                <p:txBody>
                  <a:bodyPr wrap="square" rtlCol="0">
                    <a:spAutoFit/>
                  </a:bodyPr>
                  <a:lstStyle/>
                  <a:p>
                    <a:r>
                      <a:rPr lang="fr-FR" b="1" dirty="0"/>
                      <a:t>+</a:t>
                    </a:r>
                  </a:p>
                </p:txBody>
              </p:sp>
              <p:sp>
                <p:nvSpPr>
                  <p:cNvPr id="39" name="Flèche : droite 38">
                    <a:extLst>
                      <a:ext uri="{FF2B5EF4-FFF2-40B4-BE49-F238E27FC236}">
                        <a16:creationId xmlns:a16="http://schemas.microsoft.com/office/drawing/2014/main" id="{4C4569EB-855F-41D8-8577-B9827846894D}"/>
                      </a:ext>
                    </a:extLst>
                  </p:cNvPr>
                  <p:cNvSpPr/>
                  <p:nvPr/>
                </p:nvSpPr>
                <p:spPr>
                  <a:xfrm rot="5400000" flipH="1">
                    <a:off x="6330615" y="5067765"/>
                    <a:ext cx="726134" cy="580919"/>
                  </a:xfrm>
                  <a:prstGeom prst="rightArrow">
                    <a:avLst>
                      <a:gd name="adj1" fmla="val 66510"/>
                      <a:gd name="adj2" fmla="val 27859"/>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p>
                </p:txBody>
              </p:sp>
              <p:cxnSp>
                <p:nvCxnSpPr>
                  <p:cNvPr id="40" name="Connecteur droit 39">
                    <a:extLst>
                      <a:ext uri="{FF2B5EF4-FFF2-40B4-BE49-F238E27FC236}">
                        <a16:creationId xmlns:a16="http://schemas.microsoft.com/office/drawing/2014/main" id="{7F793F3F-A43C-E470-9668-EFD791293679}"/>
                      </a:ext>
                    </a:extLst>
                  </p:cNvPr>
                  <p:cNvCxnSpPr>
                    <a:cxnSpLocks/>
                  </p:cNvCxnSpPr>
                  <p:nvPr/>
                </p:nvCxnSpPr>
                <p:spPr>
                  <a:xfrm flipH="1">
                    <a:off x="3942408" y="5703479"/>
                    <a:ext cx="3307399" cy="0"/>
                  </a:xfrm>
                  <a:prstGeom prst="line">
                    <a:avLst/>
                  </a:prstGeom>
                  <a:blipFill dpi="0" rotWithShape="1">
                    <a:blip r:embed="rId5">
                      <a:alphaModFix amt="45000"/>
                    </a:blip>
                    <a:srcRect/>
                    <a:stretch>
                      <a:fillRect/>
                    </a:stretch>
                  </a:blipFill>
                  <a:ln w="57150">
                    <a:solidFill>
                      <a:schemeClr val="tx1"/>
                    </a:solidFill>
                    <a:prstDash val="sysDash"/>
                  </a:ln>
                  <a:effectLst/>
                </p:spPr>
                <p:style>
                  <a:lnRef idx="1">
                    <a:schemeClr val="accent1"/>
                  </a:lnRef>
                  <a:fillRef idx="3">
                    <a:schemeClr val="accent1"/>
                  </a:fillRef>
                  <a:effectRef idx="2">
                    <a:schemeClr val="accent1"/>
                  </a:effectRef>
                  <a:fontRef idx="minor">
                    <a:schemeClr val="lt1"/>
                  </a:fontRef>
                </p:style>
              </p:cxnSp>
            </p:grpSp>
            <p:sp>
              <p:nvSpPr>
                <p:cNvPr id="34" name="Rectangle 33">
                  <a:extLst>
                    <a:ext uri="{FF2B5EF4-FFF2-40B4-BE49-F238E27FC236}">
                      <a16:creationId xmlns:a16="http://schemas.microsoft.com/office/drawing/2014/main" id="{D239678A-B7F9-1443-2088-D108B0B49D13}"/>
                    </a:ext>
                  </a:extLst>
                </p:cNvPr>
                <p:cNvSpPr/>
                <p:nvPr/>
              </p:nvSpPr>
              <p:spPr>
                <a:xfrm>
                  <a:off x="7863718" y="4944901"/>
                  <a:ext cx="111695" cy="7497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grpSp>
          <p:cxnSp>
            <p:nvCxnSpPr>
              <p:cNvPr id="30" name="Connecteur droit avec flèche 29">
                <a:extLst>
                  <a:ext uri="{FF2B5EF4-FFF2-40B4-BE49-F238E27FC236}">
                    <a16:creationId xmlns:a16="http://schemas.microsoft.com/office/drawing/2014/main" id="{8BE94CBD-0A20-F793-E6D0-8A02905F16AA}"/>
                  </a:ext>
                </a:extLst>
              </p:cNvPr>
              <p:cNvCxnSpPr/>
              <p:nvPr/>
            </p:nvCxnSpPr>
            <p:spPr>
              <a:xfrm flipV="1">
                <a:off x="8093505" y="3910984"/>
                <a:ext cx="0" cy="547280"/>
              </a:xfrm>
              <a:prstGeom prst="straightConnector1">
                <a:avLst/>
              </a:prstGeom>
              <a:ln w="57150">
                <a:solidFill>
                  <a:srgbClr val="FF0000"/>
                </a:solidFill>
                <a:tailEnd type="triangle"/>
              </a:ln>
            </p:spPr>
            <p:style>
              <a:lnRef idx="2">
                <a:schemeClr val="accent6"/>
              </a:lnRef>
              <a:fillRef idx="0">
                <a:schemeClr val="accent6"/>
              </a:fillRef>
              <a:effectRef idx="1">
                <a:schemeClr val="accent6"/>
              </a:effectRef>
              <a:fontRef idx="minor">
                <a:schemeClr val="tx1"/>
              </a:fontRef>
            </p:style>
          </p:cxnSp>
          <p:sp>
            <p:nvSpPr>
              <p:cNvPr id="31" name="ZoneTexte 30">
                <a:extLst>
                  <a:ext uri="{FF2B5EF4-FFF2-40B4-BE49-F238E27FC236}">
                    <a16:creationId xmlns:a16="http://schemas.microsoft.com/office/drawing/2014/main" id="{95393FAA-5262-1DF0-5839-AEF1513FEE87}"/>
                  </a:ext>
                </a:extLst>
              </p:cNvPr>
              <p:cNvSpPr txBox="1"/>
              <p:nvPr/>
            </p:nvSpPr>
            <p:spPr>
              <a:xfrm flipH="1">
                <a:off x="5461198" y="3913465"/>
                <a:ext cx="303507" cy="517410"/>
              </a:xfrm>
              <a:prstGeom prst="rect">
                <a:avLst/>
              </a:prstGeom>
              <a:noFill/>
            </p:spPr>
            <p:txBody>
              <a:bodyPr wrap="square" rtlCol="0">
                <a:spAutoFit/>
              </a:bodyPr>
              <a:lstStyle/>
              <a:p>
                <a:r>
                  <a:rPr lang="fr-FR" sz="3600" b="1" baseline="-25000" dirty="0"/>
                  <a:t>&gt;</a:t>
                </a:r>
              </a:p>
            </p:txBody>
          </p:sp>
          <p:sp>
            <p:nvSpPr>
              <p:cNvPr id="32" name="Flèche : droite 31">
                <a:extLst>
                  <a:ext uri="{FF2B5EF4-FFF2-40B4-BE49-F238E27FC236}">
                    <a16:creationId xmlns:a16="http://schemas.microsoft.com/office/drawing/2014/main" id="{1F66172F-F495-853D-8A4E-C9682D760DF7}"/>
                  </a:ext>
                </a:extLst>
              </p:cNvPr>
              <p:cNvSpPr/>
              <p:nvPr/>
            </p:nvSpPr>
            <p:spPr>
              <a:xfrm rot="16200000" flipH="1">
                <a:off x="4785567" y="3979468"/>
                <a:ext cx="533509" cy="701556"/>
              </a:xfrm>
              <a:prstGeom prst="rightArrow">
                <a:avLst>
                  <a:gd name="adj1" fmla="val 76255"/>
                  <a:gd name="adj2" fmla="val 22207"/>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dirty="0"/>
              </a:p>
            </p:txBody>
          </p:sp>
        </p:grpSp>
        <p:sp>
          <p:nvSpPr>
            <p:cNvPr id="46" name="ZoneTexte 45">
              <a:extLst>
                <a:ext uri="{FF2B5EF4-FFF2-40B4-BE49-F238E27FC236}">
                  <a16:creationId xmlns:a16="http://schemas.microsoft.com/office/drawing/2014/main" id="{C621E3B0-DD75-6527-19EC-044D36B5B72C}"/>
                </a:ext>
              </a:extLst>
            </p:cNvPr>
            <p:cNvSpPr txBox="1"/>
            <p:nvPr/>
          </p:nvSpPr>
          <p:spPr>
            <a:xfrm>
              <a:off x="3879480" y="5978877"/>
              <a:ext cx="1225175" cy="646763"/>
            </a:xfrm>
            <a:prstGeom prst="rect">
              <a:avLst/>
            </a:prstGeom>
            <a:noFill/>
          </p:spPr>
          <p:txBody>
            <a:bodyPr wrap="square" rtlCol="0">
              <a:spAutoFit/>
            </a:bodyPr>
            <a:lstStyle/>
            <a:p>
              <a:r>
                <a:rPr lang="fr-FR" sz="1050" dirty="0"/>
                <a:t>La température augmente progressivement</a:t>
              </a:r>
            </a:p>
          </p:txBody>
        </p:sp>
        <p:grpSp>
          <p:nvGrpSpPr>
            <p:cNvPr id="23" name="Groupe 22">
              <a:extLst>
                <a:ext uri="{FF2B5EF4-FFF2-40B4-BE49-F238E27FC236}">
                  <a16:creationId xmlns:a16="http://schemas.microsoft.com/office/drawing/2014/main" id="{0649F684-6015-853A-9A19-98E2E4A278C8}"/>
                </a:ext>
              </a:extLst>
            </p:cNvPr>
            <p:cNvGrpSpPr/>
            <p:nvPr/>
          </p:nvGrpSpPr>
          <p:grpSpPr>
            <a:xfrm>
              <a:off x="460970" y="3441673"/>
              <a:ext cx="3656746" cy="1537596"/>
              <a:chOff x="4318667" y="4423802"/>
              <a:chExt cx="3656746" cy="1537596"/>
            </a:xfrm>
          </p:grpSpPr>
          <p:grpSp>
            <p:nvGrpSpPr>
              <p:cNvPr id="24" name="Groupe 23">
                <a:extLst>
                  <a:ext uri="{FF2B5EF4-FFF2-40B4-BE49-F238E27FC236}">
                    <a16:creationId xmlns:a16="http://schemas.microsoft.com/office/drawing/2014/main" id="{C8B3ABC1-0E33-FE27-0B8E-CE21E7DBE56C}"/>
                  </a:ext>
                </a:extLst>
              </p:cNvPr>
              <p:cNvGrpSpPr/>
              <p:nvPr/>
            </p:nvGrpSpPr>
            <p:grpSpPr>
              <a:xfrm>
                <a:off x="4318667" y="4423802"/>
                <a:ext cx="2891201" cy="1537596"/>
                <a:chOff x="3943316" y="4506487"/>
                <a:chExt cx="3306494" cy="1758458"/>
              </a:xfrm>
            </p:grpSpPr>
            <p:sp>
              <p:nvSpPr>
                <p:cNvPr id="26" name="Rectangle 25">
                  <a:extLst>
                    <a:ext uri="{FF2B5EF4-FFF2-40B4-BE49-F238E27FC236}">
                      <a16:creationId xmlns:a16="http://schemas.microsoft.com/office/drawing/2014/main" id="{E25FE55E-FA6A-E50A-0689-EDA42CB900C9}"/>
                    </a:ext>
                  </a:extLst>
                </p:cNvPr>
                <p:cNvSpPr/>
                <p:nvPr/>
              </p:nvSpPr>
              <p:spPr>
                <a:xfrm>
                  <a:off x="3943318" y="5685034"/>
                  <a:ext cx="3306492" cy="579911"/>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dirty="0"/>
                </a:p>
              </p:txBody>
            </p:sp>
            <p:sp>
              <p:nvSpPr>
                <p:cNvPr id="27" name="Rectangle 26">
                  <a:extLst>
                    <a:ext uri="{FF2B5EF4-FFF2-40B4-BE49-F238E27FC236}">
                      <a16:creationId xmlns:a16="http://schemas.microsoft.com/office/drawing/2014/main" id="{7E9A94B9-8C2D-5718-6280-D70EF38BF7E9}"/>
                    </a:ext>
                  </a:extLst>
                </p:cNvPr>
                <p:cNvSpPr/>
                <p:nvPr/>
              </p:nvSpPr>
              <p:spPr>
                <a:xfrm>
                  <a:off x="3943318" y="4697613"/>
                  <a:ext cx="3306492" cy="973275"/>
                </a:xfrm>
                <a:prstGeom prst="rect">
                  <a:avLst/>
                </a:prstGeom>
                <a:solidFill>
                  <a:srgbClr val="AAEDF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a:p>
              </p:txBody>
            </p:sp>
            <p:sp>
              <p:nvSpPr>
                <p:cNvPr id="28" name="Flèche : droite 27">
                  <a:extLst>
                    <a:ext uri="{FF2B5EF4-FFF2-40B4-BE49-F238E27FC236}">
                      <a16:creationId xmlns:a16="http://schemas.microsoft.com/office/drawing/2014/main" id="{F5098AFD-C490-72A8-3EBA-D1D88CA485BA}"/>
                    </a:ext>
                  </a:extLst>
                </p:cNvPr>
                <p:cNvSpPr/>
                <p:nvPr/>
              </p:nvSpPr>
              <p:spPr>
                <a:xfrm rot="5400000" flipH="1">
                  <a:off x="5432930" y="5237801"/>
                  <a:ext cx="705315" cy="261665"/>
                </a:xfrm>
                <a:prstGeom prst="rightArrow">
                  <a:avLst>
                    <a:gd name="adj1" fmla="val 69740"/>
                    <a:gd name="adj2" fmla="val 52119"/>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dirty="0"/>
                </a:p>
              </p:txBody>
            </p:sp>
            <p:sp>
              <p:nvSpPr>
                <p:cNvPr id="42" name="ZoneTexte 41">
                  <a:extLst>
                    <a:ext uri="{FF2B5EF4-FFF2-40B4-BE49-F238E27FC236}">
                      <a16:creationId xmlns:a16="http://schemas.microsoft.com/office/drawing/2014/main" id="{4DC95EBB-8CF7-B4D4-87F5-931BB80D6303}"/>
                    </a:ext>
                  </a:extLst>
                </p:cNvPr>
                <p:cNvSpPr txBox="1"/>
                <p:nvPr/>
              </p:nvSpPr>
              <p:spPr>
                <a:xfrm flipH="1">
                  <a:off x="5971066" y="5086219"/>
                  <a:ext cx="347102" cy="473386"/>
                </a:xfrm>
                <a:prstGeom prst="rect">
                  <a:avLst/>
                </a:prstGeom>
                <a:noFill/>
              </p:spPr>
              <p:txBody>
                <a:bodyPr wrap="square" rtlCol="0">
                  <a:spAutoFit/>
                </a:bodyPr>
                <a:lstStyle/>
                <a:p>
                  <a:r>
                    <a:rPr lang="fr-FR" b="1" dirty="0"/>
                    <a:t>+</a:t>
                  </a:r>
                </a:p>
              </p:txBody>
            </p:sp>
            <mc:AlternateContent xmlns:mc="http://schemas.openxmlformats.org/markup-compatibility/2006" xmlns:a14="http://schemas.microsoft.com/office/drawing/2010/main">
              <mc:Choice Requires="a14">
                <p:sp>
                  <p:nvSpPr>
                    <p:cNvPr id="47" name="ZoneTexte 46">
                      <a:extLst>
                        <a:ext uri="{FF2B5EF4-FFF2-40B4-BE49-F238E27FC236}">
                          <a16:creationId xmlns:a16="http://schemas.microsoft.com/office/drawing/2014/main" id="{31744353-3C0D-22DA-4490-96AED0F037B4}"/>
                        </a:ext>
                      </a:extLst>
                    </p:cNvPr>
                    <p:cNvSpPr txBox="1"/>
                    <p:nvPr/>
                  </p:nvSpPr>
                  <p:spPr>
                    <a:xfrm flipH="1">
                      <a:off x="5055102" y="4506487"/>
                      <a:ext cx="347102" cy="81207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fr-FR" sz="3600" b="1" i="1" baseline="-25000" smtClean="0">
                                <a:latin typeface="Cambria Math" panose="02040503050406030204" pitchFamily="18" charset="0"/>
                              </a:rPr>
                              <m:t>=</m:t>
                            </m:r>
                          </m:oMath>
                        </m:oMathPara>
                      </a14:m>
                      <a:endParaRPr lang="fr-FR" sz="3600" b="1" baseline="-25000" dirty="0"/>
                    </a:p>
                  </p:txBody>
                </p:sp>
              </mc:Choice>
              <mc:Fallback xmlns="">
                <p:sp>
                  <p:nvSpPr>
                    <p:cNvPr id="47" name="ZoneTexte 46">
                      <a:extLst>
                        <a:ext uri="{FF2B5EF4-FFF2-40B4-BE49-F238E27FC236}">
                          <a16:creationId xmlns:a16="http://schemas.microsoft.com/office/drawing/2014/main" id="{31744353-3C0D-22DA-4490-96AED0F037B4}"/>
                        </a:ext>
                      </a:extLst>
                    </p:cNvPr>
                    <p:cNvSpPr txBox="1">
                      <a:spLocks noRot="1" noChangeAspect="1" noMove="1" noResize="1" noEditPoints="1" noAdjustHandles="1" noChangeArrowheads="1" noChangeShapeType="1" noTextEdit="1"/>
                    </p:cNvSpPr>
                    <p:nvPr/>
                  </p:nvSpPr>
                  <p:spPr>
                    <a:xfrm flipH="1">
                      <a:off x="5055102" y="4506487"/>
                      <a:ext cx="347102" cy="812070"/>
                    </a:xfrm>
                    <a:prstGeom prst="rect">
                      <a:avLst/>
                    </a:prstGeom>
                    <a:blipFill>
                      <a:blip r:embed="rId6"/>
                      <a:stretch>
                        <a:fillRect r="-11111" b="-2885"/>
                      </a:stretch>
                    </a:blipFill>
                  </p:spPr>
                  <p:txBody>
                    <a:bodyPr/>
                    <a:lstStyle/>
                    <a:p>
                      <a:r>
                        <a:rPr lang="fr-FR">
                          <a:noFill/>
                        </a:rPr>
                        <a:t> </a:t>
                      </a:r>
                    </a:p>
                  </p:txBody>
                </p:sp>
              </mc:Fallback>
            </mc:AlternateContent>
            <p:sp>
              <p:nvSpPr>
                <p:cNvPr id="48" name="Flèche : droite 47">
                  <a:extLst>
                    <a:ext uri="{FF2B5EF4-FFF2-40B4-BE49-F238E27FC236}">
                      <a16:creationId xmlns:a16="http://schemas.microsoft.com/office/drawing/2014/main" id="{3F233B83-0902-7217-DAC0-C2BBE9834B11}"/>
                    </a:ext>
                  </a:extLst>
                </p:cNvPr>
                <p:cNvSpPr/>
                <p:nvPr/>
              </p:nvSpPr>
              <p:spPr>
                <a:xfrm rot="5400000" flipH="1">
                  <a:off x="6330615" y="5067765"/>
                  <a:ext cx="726134" cy="580919"/>
                </a:xfrm>
                <a:prstGeom prst="rightArrow">
                  <a:avLst>
                    <a:gd name="adj1" fmla="val 66510"/>
                    <a:gd name="adj2" fmla="val 27859"/>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p>
              </p:txBody>
            </p:sp>
            <p:cxnSp>
              <p:nvCxnSpPr>
                <p:cNvPr id="49" name="Connecteur droit 48">
                  <a:extLst>
                    <a:ext uri="{FF2B5EF4-FFF2-40B4-BE49-F238E27FC236}">
                      <a16:creationId xmlns:a16="http://schemas.microsoft.com/office/drawing/2014/main" id="{52EF6912-9351-E237-762E-74C4F011BEB3}"/>
                    </a:ext>
                  </a:extLst>
                </p:cNvPr>
                <p:cNvCxnSpPr>
                  <a:cxnSpLocks/>
                </p:cNvCxnSpPr>
                <p:nvPr/>
              </p:nvCxnSpPr>
              <p:spPr>
                <a:xfrm flipH="1" flipV="1">
                  <a:off x="3943316" y="5685034"/>
                  <a:ext cx="3306492" cy="18444"/>
                </a:xfrm>
                <a:prstGeom prst="line">
                  <a:avLst/>
                </a:prstGeom>
                <a:blipFill dpi="0" rotWithShape="1">
                  <a:blip r:embed="rId5" cstate="screen">
                    <a:alphaModFix amt="45000"/>
                    <a:extLst>
                      <a:ext uri="{28A0092B-C50C-407E-A947-70E740481C1C}">
                        <a14:useLocalDpi xmlns:a14="http://schemas.microsoft.com/office/drawing/2010/main"/>
                      </a:ext>
                    </a:extLst>
                  </a:blip>
                  <a:srcRect/>
                  <a:stretch>
                    <a:fillRect/>
                  </a:stretch>
                </a:blipFill>
                <a:ln w="57150">
                  <a:solidFill>
                    <a:schemeClr val="tx1"/>
                  </a:solidFill>
                  <a:prstDash val="sysDash"/>
                </a:ln>
                <a:effectLst/>
              </p:spPr>
              <p:style>
                <a:lnRef idx="1">
                  <a:schemeClr val="accent1"/>
                </a:lnRef>
                <a:fillRef idx="3">
                  <a:schemeClr val="accent1"/>
                </a:fillRef>
                <a:effectRef idx="2">
                  <a:schemeClr val="accent1"/>
                </a:effectRef>
                <a:fontRef idx="minor">
                  <a:schemeClr val="lt1"/>
                </a:fontRef>
              </p:style>
            </p:cxnSp>
          </p:grpSp>
          <p:sp>
            <p:nvSpPr>
              <p:cNvPr id="25" name="Rectangle 24">
                <a:extLst>
                  <a:ext uri="{FF2B5EF4-FFF2-40B4-BE49-F238E27FC236}">
                    <a16:creationId xmlns:a16="http://schemas.microsoft.com/office/drawing/2014/main" id="{48042F0B-FCE5-070A-699F-D89DD0CE314C}"/>
                  </a:ext>
                </a:extLst>
              </p:cNvPr>
              <p:cNvSpPr/>
              <p:nvPr/>
            </p:nvSpPr>
            <p:spPr>
              <a:xfrm>
                <a:off x="7863718" y="4944901"/>
                <a:ext cx="111695" cy="7497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grpSp>
        <p:sp>
          <p:nvSpPr>
            <p:cNvPr id="50" name="ZoneTexte 49">
              <a:extLst>
                <a:ext uri="{FF2B5EF4-FFF2-40B4-BE49-F238E27FC236}">
                  <a16:creationId xmlns:a16="http://schemas.microsoft.com/office/drawing/2014/main" id="{E2E5CBD0-9317-65E2-DC60-85C61FF7885F}"/>
                </a:ext>
              </a:extLst>
            </p:cNvPr>
            <p:cNvSpPr txBox="1"/>
            <p:nvPr/>
          </p:nvSpPr>
          <p:spPr>
            <a:xfrm>
              <a:off x="1926761" y="3987920"/>
              <a:ext cx="284068" cy="310446"/>
            </a:xfrm>
            <a:prstGeom prst="rect">
              <a:avLst/>
            </a:prstGeom>
            <a:noFill/>
          </p:spPr>
          <p:txBody>
            <a:bodyPr wrap="square">
              <a:spAutoFit/>
            </a:bodyPr>
            <a:lstStyle/>
            <a:p>
              <a:r>
                <a:rPr lang="fr-FR" sz="1200" b="1" dirty="0"/>
                <a:t>2</a:t>
              </a:r>
            </a:p>
          </p:txBody>
        </p:sp>
        <p:sp>
          <p:nvSpPr>
            <p:cNvPr id="51" name="ZoneTexte 50">
              <a:extLst>
                <a:ext uri="{FF2B5EF4-FFF2-40B4-BE49-F238E27FC236}">
                  <a16:creationId xmlns:a16="http://schemas.microsoft.com/office/drawing/2014/main" id="{14F38EAF-6AED-14E7-CC42-666652DD06CD}"/>
                </a:ext>
              </a:extLst>
            </p:cNvPr>
            <p:cNvSpPr txBox="1"/>
            <p:nvPr/>
          </p:nvSpPr>
          <p:spPr>
            <a:xfrm>
              <a:off x="2734904" y="4016513"/>
              <a:ext cx="926912" cy="293199"/>
            </a:xfrm>
            <a:prstGeom prst="rect">
              <a:avLst/>
            </a:prstGeom>
            <a:noFill/>
          </p:spPr>
          <p:txBody>
            <a:bodyPr wrap="square">
              <a:spAutoFit/>
            </a:bodyPr>
            <a:lstStyle/>
            <a:p>
              <a:r>
                <a:rPr lang="fr-FR" sz="1100" b="1" dirty="0">
                  <a:solidFill>
                    <a:schemeClr val="bg1"/>
                  </a:solidFill>
                </a:rPr>
                <a:t>3</a:t>
              </a:r>
            </a:p>
          </p:txBody>
        </p:sp>
        <p:grpSp>
          <p:nvGrpSpPr>
            <p:cNvPr id="52" name="Groupe 51">
              <a:extLst>
                <a:ext uri="{FF2B5EF4-FFF2-40B4-BE49-F238E27FC236}">
                  <a16:creationId xmlns:a16="http://schemas.microsoft.com/office/drawing/2014/main" id="{AEC0F639-3488-9C34-512D-620D07546F8C}"/>
                </a:ext>
              </a:extLst>
            </p:cNvPr>
            <p:cNvGrpSpPr/>
            <p:nvPr/>
          </p:nvGrpSpPr>
          <p:grpSpPr>
            <a:xfrm>
              <a:off x="3412810" y="3704996"/>
              <a:ext cx="570692" cy="1236845"/>
              <a:chOff x="7480250" y="464831"/>
              <a:chExt cx="651323" cy="1411594"/>
            </a:xfrm>
          </p:grpSpPr>
          <p:pic>
            <p:nvPicPr>
              <p:cNvPr id="53" name="Image 5">
                <a:extLst>
                  <a:ext uri="{FF2B5EF4-FFF2-40B4-BE49-F238E27FC236}">
                    <a16:creationId xmlns:a16="http://schemas.microsoft.com/office/drawing/2014/main" id="{28B7F6E5-F030-3971-E17A-2D6206D3F3F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87133" t="31868" r="3042" b="54722"/>
              <a:stretch/>
            </p:blipFill>
            <p:spPr bwMode="auto">
              <a:xfrm>
                <a:off x="7480250" y="578110"/>
                <a:ext cx="599434" cy="445888"/>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extLst>
                  <a:ext uri="{FF2B5EF4-FFF2-40B4-BE49-F238E27FC236}">
                    <a16:creationId xmlns:a16="http://schemas.microsoft.com/office/drawing/2014/main" id="{71A38A08-7895-B251-8BF3-5B755F76D89C}"/>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638798" y="619125"/>
                <a:ext cx="440886" cy="1257300"/>
              </a:xfrm>
              <a:prstGeom prst="rect">
                <a:avLst/>
              </a:prstGeom>
              <a:noFill/>
              <a:extLst>
                <a:ext uri="{909E8E84-426E-40DD-AFC4-6F175D3DCCD1}">
                  <a14:hiddenFill xmlns:a14="http://schemas.microsoft.com/office/drawing/2010/main">
                    <a:solidFill>
                      <a:srgbClr val="FFFFFF"/>
                    </a:solidFill>
                  </a14:hiddenFill>
                </a:ext>
              </a:extLst>
            </p:spPr>
          </p:pic>
          <p:pic>
            <p:nvPicPr>
              <p:cNvPr id="55" name="Image 5">
                <a:extLst>
                  <a:ext uri="{FF2B5EF4-FFF2-40B4-BE49-F238E27FC236}">
                    <a16:creationId xmlns:a16="http://schemas.microsoft.com/office/drawing/2014/main" id="{4111B4C0-4D7E-3F69-F976-A01BE72F4AB8}"/>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93796" t="24791" r="4034" b="51790"/>
              <a:stretch/>
            </p:blipFill>
            <p:spPr bwMode="auto">
              <a:xfrm>
                <a:off x="7892323" y="519286"/>
                <a:ext cx="239250" cy="926404"/>
              </a:xfrm>
              <a:prstGeom prst="rect">
                <a:avLst/>
              </a:prstGeom>
              <a:noFill/>
              <a:extLst>
                <a:ext uri="{909E8E84-426E-40DD-AFC4-6F175D3DCCD1}">
                  <a14:hiddenFill xmlns:a14="http://schemas.microsoft.com/office/drawing/2010/main">
                    <a:solidFill>
                      <a:srgbClr val="FFFFFF"/>
                    </a:solidFill>
                  </a14:hiddenFill>
                </a:ext>
              </a:extLst>
            </p:spPr>
          </p:pic>
          <p:pic>
            <p:nvPicPr>
              <p:cNvPr id="56" name="Image 5">
                <a:extLst>
                  <a:ext uri="{FF2B5EF4-FFF2-40B4-BE49-F238E27FC236}">
                    <a16:creationId xmlns:a16="http://schemas.microsoft.com/office/drawing/2014/main" id="{D293DB43-FF8D-23AE-FC20-635782E039D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93796" t="24791" r="4034" b="51790"/>
              <a:stretch/>
            </p:blipFill>
            <p:spPr bwMode="auto">
              <a:xfrm>
                <a:off x="7536381" y="464831"/>
                <a:ext cx="239250" cy="926404"/>
              </a:xfrm>
              <a:prstGeom prst="rect">
                <a:avLst/>
              </a:prstGeom>
              <a:noFill/>
              <a:extLst>
                <a:ext uri="{909E8E84-426E-40DD-AFC4-6F175D3DCCD1}">
                  <a14:hiddenFill xmlns:a14="http://schemas.microsoft.com/office/drawing/2010/main">
                    <a:solidFill>
                      <a:srgbClr val="FFFFFF"/>
                    </a:solidFill>
                  </a14:hiddenFill>
                </a:ext>
              </a:extLst>
            </p:spPr>
          </p:pic>
        </p:grpSp>
        <p:sp>
          <p:nvSpPr>
            <p:cNvPr id="57" name="ZoneTexte 56">
              <a:extLst>
                <a:ext uri="{FF2B5EF4-FFF2-40B4-BE49-F238E27FC236}">
                  <a16:creationId xmlns:a16="http://schemas.microsoft.com/office/drawing/2014/main" id="{5D990079-090B-565B-3741-103E7F461AE3}"/>
                </a:ext>
              </a:extLst>
            </p:cNvPr>
            <p:cNvSpPr txBox="1"/>
            <p:nvPr/>
          </p:nvSpPr>
          <p:spPr>
            <a:xfrm>
              <a:off x="3901060" y="4234602"/>
              <a:ext cx="1017109" cy="482916"/>
            </a:xfrm>
            <a:prstGeom prst="rect">
              <a:avLst/>
            </a:prstGeom>
            <a:noFill/>
          </p:spPr>
          <p:txBody>
            <a:bodyPr wrap="square" rtlCol="0">
              <a:spAutoFit/>
            </a:bodyPr>
            <a:lstStyle/>
            <a:p>
              <a:r>
                <a:rPr lang="fr-FR" sz="1050" dirty="0"/>
                <a:t>température constante</a:t>
              </a:r>
            </a:p>
          </p:txBody>
        </p:sp>
        <p:sp>
          <p:nvSpPr>
            <p:cNvPr id="64" name="Flèche : droite 63">
              <a:extLst>
                <a:ext uri="{FF2B5EF4-FFF2-40B4-BE49-F238E27FC236}">
                  <a16:creationId xmlns:a16="http://schemas.microsoft.com/office/drawing/2014/main" id="{0BDC523D-7F25-AE62-10AD-50CC160229CF}"/>
                </a:ext>
              </a:extLst>
            </p:cNvPr>
            <p:cNvSpPr/>
            <p:nvPr/>
          </p:nvSpPr>
          <p:spPr>
            <a:xfrm rot="16200000" flipH="1">
              <a:off x="821646" y="3838473"/>
              <a:ext cx="533509" cy="701556"/>
            </a:xfrm>
            <a:prstGeom prst="rightArrow">
              <a:avLst>
                <a:gd name="adj1" fmla="val 76255"/>
                <a:gd name="adj2" fmla="val 22207"/>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dirty="0"/>
            </a:p>
          </p:txBody>
        </p:sp>
        <p:sp>
          <p:nvSpPr>
            <p:cNvPr id="65" name="ZoneTexte 64">
              <a:extLst>
                <a:ext uri="{FF2B5EF4-FFF2-40B4-BE49-F238E27FC236}">
                  <a16:creationId xmlns:a16="http://schemas.microsoft.com/office/drawing/2014/main" id="{05430C86-E5D4-99D0-9D27-49A9B9F1EACD}"/>
                </a:ext>
              </a:extLst>
            </p:cNvPr>
            <p:cNvSpPr txBox="1"/>
            <p:nvPr/>
          </p:nvSpPr>
          <p:spPr>
            <a:xfrm>
              <a:off x="949414" y="4003276"/>
              <a:ext cx="303507" cy="310446"/>
            </a:xfrm>
            <a:prstGeom prst="rect">
              <a:avLst/>
            </a:prstGeom>
            <a:noFill/>
          </p:spPr>
          <p:txBody>
            <a:bodyPr wrap="square">
              <a:spAutoFit/>
            </a:bodyPr>
            <a:lstStyle/>
            <a:p>
              <a:r>
                <a:rPr lang="fr-FR" sz="1200" b="1" dirty="0"/>
                <a:t>1</a:t>
              </a:r>
            </a:p>
          </p:txBody>
        </p:sp>
      </p:grpSp>
      <p:grpSp>
        <p:nvGrpSpPr>
          <p:cNvPr id="69" name="Groupe 68">
            <a:extLst>
              <a:ext uri="{FF2B5EF4-FFF2-40B4-BE49-F238E27FC236}">
                <a16:creationId xmlns:a16="http://schemas.microsoft.com/office/drawing/2014/main" id="{68E85EF8-9368-2285-D86B-8A6EE694817C}"/>
              </a:ext>
            </a:extLst>
          </p:cNvPr>
          <p:cNvGrpSpPr/>
          <p:nvPr/>
        </p:nvGrpSpPr>
        <p:grpSpPr>
          <a:xfrm>
            <a:off x="433889" y="1661275"/>
            <a:ext cx="1219010" cy="1037417"/>
            <a:chOff x="1016438" y="4494754"/>
            <a:chExt cx="946200" cy="805247"/>
          </a:xfrm>
        </p:grpSpPr>
        <p:grpSp>
          <p:nvGrpSpPr>
            <p:cNvPr id="70" name="Groupe 69">
              <a:extLst>
                <a:ext uri="{FF2B5EF4-FFF2-40B4-BE49-F238E27FC236}">
                  <a16:creationId xmlns:a16="http://schemas.microsoft.com/office/drawing/2014/main" id="{E3C3E741-C18E-E915-61F9-89A2601C80D3}"/>
                </a:ext>
              </a:extLst>
            </p:cNvPr>
            <p:cNvGrpSpPr/>
            <p:nvPr/>
          </p:nvGrpSpPr>
          <p:grpSpPr>
            <a:xfrm>
              <a:off x="1016438" y="4494754"/>
              <a:ext cx="946200" cy="805247"/>
              <a:chOff x="5169050" y="2150053"/>
              <a:chExt cx="1066776" cy="907861"/>
            </a:xfrm>
          </p:grpSpPr>
          <p:pic>
            <p:nvPicPr>
              <p:cNvPr id="72" name="Image 71">
                <a:extLst>
                  <a:ext uri="{FF2B5EF4-FFF2-40B4-BE49-F238E27FC236}">
                    <a16:creationId xmlns:a16="http://schemas.microsoft.com/office/drawing/2014/main" id="{4465E675-11AC-59FB-EB1E-7461F3C4D535}"/>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169050" y="2150053"/>
                <a:ext cx="442459" cy="847352"/>
              </a:xfrm>
              <a:prstGeom prst="rect">
                <a:avLst/>
              </a:prstGeom>
            </p:spPr>
          </p:pic>
          <p:pic>
            <p:nvPicPr>
              <p:cNvPr id="73" name="Image 72">
                <a:extLst>
                  <a:ext uri="{FF2B5EF4-FFF2-40B4-BE49-F238E27FC236}">
                    <a16:creationId xmlns:a16="http://schemas.microsoft.com/office/drawing/2014/main" id="{B95FF1A8-7A7B-4BCD-5D6B-432C89C6ADA3}"/>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b="-1"/>
              <a:stretch/>
            </p:blipFill>
            <p:spPr>
              <a:xfrm>
                <a:off x="5447544" y="2709127"/>
                <a:ext cx="788282" cy="348787"/>
              </a:xfrm>
              <a:prstGeom prst="snip2DiagRect">
                <a:avLst>
                  <a:gd name="adj1" fmla="val 4071"/>
                  <a:gd name="adj2" fmla="val 43417"/>
                </a:avLst>
              </a:prstGeom>
            </p:spPr>
          </p:pic>
        </p:grpSp>
        <p:sp>
          <p:nvSpPr>
            <p:cNvPr id="71" name="Forme libre : forme 70">
              <a:extLst>
                <a:ext uri="{FF2B5EF4-FFF2-40B4-BE49-F238E27FC236}">
                  <a16:creationId xmlns:a16="http://schemas.microsoft.com/office/drawing/2014/main" id="{441E2F05-F13C-F13E-CF43-2EC26B7E9A47}"/>
                </a:ext>
              </a:extLst>
            </p:cNvPr>
            <p:cNvSpPr/>
            <p:nvPr/>
          </p:nvSpPr>
          <p:spPr>
            <a:xfrm>
              <a:off x="1440656" y="5055393"/>
              <a:ext cx="509588" cy="233362"/>
            </a:xfrm>
            <a:custGeom>
              <a:avLst/>
              <a:gdLst>
                <a:gd name="connsiteX0" fmla="*/ 154782 w 509588"/>
                <a:gd name="connsiteY0" fmla="*/ 233362 h 233362"/>
                <a:gd name="connsiteX1" fmla="*/ 509588 w 509588"/>
                <a:gd name="connsiteY1" fmla="*/ 83344 h 233362"/>
                <a:gd name="connsiteX2" fmla="*/ 204788 w 509588"/>
                <a:gd name="connsiteY2" fmla="*/ 0 h 233362"/>
                <a:gd name="connsiteX3" fmla="*/ 0 w 509588"/>
                <a:gd name="connsiteY3" fmla="*/ 107156 h 233362"/>
                <a:gd name="connsiteX4" fmla="*/ 154782 w 509588"/>
                <a:gd name="connsiteY4" fmla="*/ 233362 h 233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588" h="233362">
                  <a:moveTo>
                    <a:pt x="154782" y="233362"/>
                  </a:moveTo>
                  <a:lnTo>
                    <a:pt x="509588" y="83344"/>
                  </a:lnTo>
                  <a:lnTo>
                    <a:pt x="204788" y="0"/>
                  </a:lnTo>
                  <a:lnTo>
                    <a:pt x="0" y="107156"/>
                  </a:lnTo>
                  <a:lnTo>
                    <a:pt x="154782" y="233362"/>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grpSp>
        <p:nvGrpSpPr>
          <p:cNvPr id="74" name="Groupe 73">
            <a:extLst>
              <a:ext uri="{FF2B5EF4-FFF2-40B4-BE49-F238E27FC236}">
                <a16:creationId xmlns:a16="http://schemas.microsoft.com/office/drawing/2014/main" id="{EA69B34B-FB95-343A-5234-108EE2842B91}"/>
              </a:ext>
            </a:extLst>
          </p:cNvPr>
          <p:cNvGrpSpPr/>
          <p:nvPr/>
        </p:nvGrpSpPr>
        <p:grpSpPr>
          <a:xfrm>
            <a:off x="463257" y="316192"/>
            <a:ext cx="1173674" cy="998835"/>
            <a:chOff x="5169050" y="2150053"/>
            <a:chExt cx="1066776" cy="907861"/>
          </a:xfrm>
        </p:grpSpPr>
        <p:pic>
          <p:nvPicPr>
            <p:cNvPr id="75" name="Image 74">
              <a:extLst>
                <a:ext uri="{FF2B5EF4-FFF2-40B4-BE49-F238E27FC236}">
                  <a16:creationId xmlns:a16="http://schemas.microsoft.com/office/drawing/2014/main" id="{3C47EF28-B243-F455-E08D-5127819F79B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169050" y="2150053"/>
              <a:ext cx="442459" cy="847351"/>
            </a:xfrm>
            <a:prstGeom prst="rect">
              <a:avLst/>
            </a:prstGeom>
          </p:spPr>
        </p:pic>
        <p:pic>
          <p:nvPicPr>
            <p:cNvPr id="76" name="Image 75">
              <a:extLst>
                <a:ext uri="{FF2B5EF4-FFF2-40B4-BE49-F238E27FC236}">
                  <a16:creationId xmlns:a16="http://schemas.microsoft.com/office/drawing/2014/main" id="{E043441E-1F95-F8B5-C308-29E1BA2F5D9A}"/>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b="-1"/>
            <a:stretch/>
          </p:blipFill>
          <p:spPr>
            <a:xfrm>
              <a:off x="5447544" y="2709127"/>
              <a:ext cx="788282" cy="348787"/>
            </a:xfrm>
            <a:prstGeom prst="snip2DiagRect">
              <a:avLst>
                <a:gd name="adj1" fmla="val 4071"/>
                <a:gd name="adj2" fmla="val 43417"/>
              </a:avLst>
            </a:prstGeom>
          </p:spPr>
        </p:pic>
      </p:grpSp>
      <p:sp>
        <p:nvSpPr>
          <p:cNvPr id="151" name="ZoneTexte 150">
            <a:extLst>
              <a:ext uri="{FF2B5EF4-FFF2-40B4-BE49-F238E27FC236}">
                <a16:creationId xmlns:a16="http://schemas.microsoft.com/office/drawing/2014/main" id="{5DD7504D-7886-8C53-195D-064C24036083}"/>
              </a:ext>
            </a:extLst>
          </p:cNvPr>
          <p:cNvSpPr txBox="1"/>
          <p:nvPr/>
        </p:nvSpPr>
        <p:spPr>
          <a:xfrm>
            <a:off x="6166060" y="5518347"/>
            <a:ext cx="423514" cy="523220"/>
          </a:xfrm>
          <a:prstGeom prst="rect">
            <a:avLst/>
          </a:prstGeom>
          <a:noFill/>
        </p:spPr>
        <p:txBody>
          <a:bodyPr wrap="none" rtlCol="0">
            <a:spAutoFit/>
          </a:bodyPr>
          <a:lstStyle/>
          <a:p>
            <a:r>
              <a:rPr lang="fr-FR" sz="2800" b="1" dirty="0">
                <a:solidFill>
                  <a:schemeClr val="bg1"/>
                </a:solidFill>
              </a:rPr>
              <a:t>+</a:t>
            </a:r>
          </a:p>
        </p:txBody>
      </p:sp>
      <p:sp>
        <p:nvSpPr>
          <p:cNvPr id="152" name="ZoneTexte 151">
            <a:extLst>
              <a:ext uri="{FF2B5EF4-FFF2-40B4-BE49-F238E27FC236}">
                <a16:creationId xmlns:a16="http://schemas.microsoft.com/office/drawing/2014/main" id="{1E6CDDE4-7C5E-6B5F-AEEF-8EDDA9C22BBA}"/>
              </a:ext>
            </a:extLst>
          </p:cNvPr>
          <p:cNvSpPr txBox="1"/>
          <p:nvPr/>
        </p:nvSpPr>
        <p:spPr>
          <a:xfrm>
            <a:off x="5335272" y="5681066"/>
            <a:ext cx="423514" cy="523220"/>
          </a:xfrm>
          <a:prstGeom prst="rect">
            <a:avLst/>
          </a:prstGeom>
          <a:noFill/>
        </p:spPr>
        <p:txBody>
          <a:bodyPr wrap="none" rtlCol="0">
            <a:spAutoFit/>
          </a:bodyPr>
          <a:lstStyle/>
          <a:p>
            <a:r>
              <a:rPr lang="fr-FR" sz="2800" b="1" dirty="0">
                <a:solidFill>
                  <a:schemeClr val="bg1"/>
                </a:solidFill>
              </a:rPr>
              <a:t>=</a:t>
            </a:r>
          </a:p>
        </p:txBody>
      </p:sp>
      <p:grpSp>
        <p:nvGrpSpPr>
          <p:cNvPr id="153" name="Groupe 152">
            <a:extLst>
              <a:ext uri="{FF2B5EF4-FFF2-40B4-BE49-F238E27FC236}">
                <a16:creationId xmlns:a16="http://schemas.microsoft.com/office/drawing/2014/main" id="{0D8A6C10-B86D-E2C9-50A3-62BE28FDE78C}"/>
              </a:ext>
            </a:extLst>
          </p:cNvPr>
          <p:cNvGrpSpPr/>
          <p:nvPr/>
        </p:nvGrpSpPr>
        <p:grpSpPr>
          <a:xfrm>
            <a:off x="4009105" y="3451628"/>
            <a:ext cx="3091348" cy="1534065"/>
            <a:chOff x="4084732" y="1562543"/>
            <a:chExt cx="3091348" cy="1534065"/>
          </a:xfrm>
        </p:grpSpPr>
        <p:grpSp>
          <p:nvGrpSpPr>
            <p:cNvPr id="154" name="Groupe 153">
              <a:extLst>
                <a:ext uri="{FF2B5EF4-FFF2-40B4-BE49-F238E27FC236}">
                  <a16:creationId xmlns:a16="http://schemas.microsoft.com/office/drawing/2014/main" id="{95FBB1B9-E02D-CF7E-E0FB-9FEC469F74FC}"/>
                </a:ext>
              </a:extLst>
            </p:cNvPr>
            <p:cNvGrpSpPr/>
            <p:nvPr/>
          </p:nvGrpSpPr>
          <p:grpSpPr>
            <a:xfrm>
              <a:off x="4084732" y="1562543"/>
              <a:ext cx="3091348" cy="1534065"/>
              <a:chOff x="4551430" y="2854333"/>
              <a:chExt cx="3827098" cy="1966858"/>
            </a:xfrm>
          </p:grpSpPr>
          <p:sp>
            <p:nvSpPr>
              <p:cNvPr id="157" name="Rectangle 156">
                <a:extLst>
                  <a:ext uri="{FF2B5EF4-FFF2-40B4-BE49-F238E27FC236}">
                    <a16:creationId xmlns:a16="http://schemas.microsoft.com/office/drawing/2014/main" id="{952D9E15-12F4-317F-50E0-34BC85120657}"/>
                  </a:ext>
                </a:extLst>
              </p:cNvPr>
              <p:cNvSpPr/>
              <p:nvPr/>
            </p:nvSpPr>
            <p:spPr>
              <a:xfrm>
                <a:off x="4553665" y="2854333"/>
                <a:ext cx="3824863" cy="1054554"/>
              </a:xfrm>
              <a:prstGeom prst="rect">
                <a:avLst/>
              </a:prstGeom>
              <a:solidFill>
                <a:schemeClr val="tx1">
                  <a:alpha val="58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8" name="Flèche : droite 157">
                <a:extLst>
                  <a:ext uri="{FF2B5EF4-FFF2-40B4-BE49-F238E27FC236}">
                    <a16:creationId xmlns:a16="http://schemas.microsoft.com/office/drawing/2014/main" id="{C0A27FBA-A8C8-2F8B-8EFC-68391973DAA7}"/>
                  </a:ext>
                </a:extLst>
              </p:cNvPr>
              <p:cNvSpPr/>
              <p:nvPr/>
            </p:nvSpPr>
            <p:spPr>
              <a:xfrm rot="5400000">
                <a:off x="5002356" y="2863102"/>
                <a:ext cx="803812" cy="1287759"/>
              </a:xfrm>
              <a:prstGeom prst="rightArrow">
                <a:avLst>
                  <a:gd name="adj1" fmla="val 76255"/>
                  <a:gd name="adj2" fmla="val 22207"/>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pic>
            <p:nvPicPr>
              <p:cNvPr id="159" name="Image 158">
                <a:extLst>
                  <a:ext uri="{FF2B5EF4-FFF2-40B4-BE49-F238E27FC236}">
                    <a16:creationId xmlns:a16="http://schemas.microsoft.com/office/drawing/2014/main" id="{3F8D9288-6BAC-69B9-9605-17A66D682A9D}"/>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4551430" y="4530578"/>
                <a:ext cx="3824865" cy="290613"/>
              </a:xfrm>
              <a:prstGeom prst="rect">
                <a:avLst/>
              </a:prstGeom>
            </p:spPr>
          </p:pic>
          <p:sp>
            <p:nvSpPr>
              <p:cNvPr id="160" name="Flèche : droite 159">
                <a:extLst>
                  <a:ext uri="{FF2B5EF4-FFF2-40B4-BE49-F238E27FC236}">
                    <a16:creationId xmlns:a16="http://schemas.microsoft.com/office/drawing/2014/main" id="{157983CB-F7C4-9CC6-1E10-322B9CE2E0D8}"/>
                  </a:ext>
                </a:extLst>
              </p:cNvPr>
              <p:cNvSpPr/>
              <p:nvPr/>
            </p:nvSpPr>
            <p:spPr>
              <a:xfrm rot="16200000">
                <a:off x="7203510" y="3044311"/>
                <a:ext cx="771834" cy="978057"/>
              </a:xfrm>
              <a:prstGeom prst="rightArrow">
                <a:avLst>
                  <a:gd name="adj1" fmla="val 66510"/>
                  <a:gd name="adj2" fmla="val 19988"/>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1" name="Flèche : droite 160">
                <a:extLst>
                  <a:ext uri="{FF2B5EF4-FFF2-40B4-BE49-F238E27FC236}">
                    <a16:creationId xmlns:a16="http://schemas.microsoft.com/office/drawing/2014/main" id="{FF3C0F0D-C40A-B17C-E2B3-1A7870135F13}"/>
                  </a:ext>
                </a:extLst>
              </p:cNvPr>
              <p:cNvSpPr/>
              <p:nvPr/>
            </p:nvSpPr>
            <p:spPr>
              <a:xfrm rot="16200000">
                <a:off x="6196268" y="3290909"/>
                <a:ext cx="783488" cy="452053"/>
              </a:xfrm>
              <a:prstGeom prst="rightArrow">
                <a:avLst>
                  <a:gd name="adj1" fmla="val 69740"/>
                  <a:gd name="adj2" fmla="val 54465"/>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62" name="Rectangle 161">
                <a:extLst>
                  <a:ext uri="{FF2B5EF4-FFF2-40B4-BE49-F238E27FC236}">
                    <a16:creationId xmlns:a16="http://schemas.microsoft.com/office/drawing/2014/main" id="{D04F4F79-13F7-D6FB-ABC4-F0DC05D94674}"/>
                  </a:ext>
                </a:extLst>
              </p:cNvPr>
              <p:cNvSpPr/>
              <p:nvPr/>
            </p:nvSpPr>
            <p:spPr>
              <a:xfrm>
                <a:off x="4551430" y="3895687"/>
                <a:ext cx="3824863" cy="917506"/>
              </a:xfrm>
              <a:prstGeom prst="rect">
                <a:avLst/>
              </a:prstGeom>
              <a:blipFill dpi="0" rotWithShape="1">
                <a:blip r:embed="rId5" cstate="screen">
                  <a:alphaModFix amt="45000"/>
                  <a:extLst>
                    <a:ext uri="{28A0092B-C50C-407E-A947-70E740481C1C}">
                      <a14:useLocalDpi xmlns:a14="http://schemas.microsoft.com/office/drawing/2010/main"/>
                    </a:ext>
                  </a:extLst>
                </a:blip>
                <a:srcRect/>
                <a:stretch>
                  <a:fillRect l="-1" t="-8347" r="-4138" b="-67673"/>
                </a:stretch>
              </a:blipFill>
              <a:ln w="19050">
                <a:solidFill>
                  <a:schemeClr val="tx1">
                    <a:lumMod val="50000"/>
                    <a:lumOff val="50000"/>
                  </a:schemeClr>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163" name="Connecteur droit 162">
                <a:extLst>
                  <a:ext uri="{FF2B5EF4-FFF2-40B4-BE49-F238E27FC236}">
                    <a16:creationId xmlns:a16="http://schemas.microsoft.com/office/drawing/2014/main" id="{278FD5B7-66A5-491F-D013-7C5DF423098D}"/>
                  </a:ext>
                </a:extLst>
              </p:cNvPr>
              <p:cNvCxnSpPr>
                <a:cxnSpLocks/>
              </p:cNvCxnSpPr>
              <p:nvPr/>
            </p:nvCxnSpPr>
            <p:spPr>
              <a:xfrm flipV="1">
                <a:off x="4552546" y="3898520"/>
                <a:ext cx="3824866" cy="10369"/>
              </a:xfrm>
              <a:prstGeom prst="line">
                <a:avLst/>
              </a:prstGeom>
              <a:blipFill dpi="0" rotWithShape="1">
                <a:blip r:embed="rId5">
                  <a:alphaModFix amt="45000"/>
                </a:blip>
                <a:srcRect/>
                <a:stretch>
                  <a:fillRect/>
                </a:stretch>
              </a:blipFill>
              <a:ln w="57150">
                <a:solidFill>
                  <a:schemeClr val="tx1"/>
                </a:solidFill>
                <a:prstDash val="sysDash"/>
              </a:ln>
              <a:effectLst/>
            </p:spPr>
            <p:style>
              <a:lnRef idx="1">
                <a:schemeClr val="accent1"/>
              </a:lnRef>
              <a:fillRef idx="3">
                <a:schemeClr val="accent1"/>
              </a:fillRef>
              <a:effectRef idx="2">
                <a:schemeClr val="accent1"/>
              </a:effectRef>
              <a:fontRef idx="minor">
                <a:schemeClr val="lt1"/>
              </a:fontRef>
            </p:style>
          </p:cxnSp>
        </p:grpSp>
        <p:sp>
          <p:nvSpPr>
            <p:cNvPr id="155" name="ZoneTexte 154">
              <a:extLst>
                <a:ext uri="{FF2B5EF4-FFF2-40B4-BE49-F238E27FC236}">
                  <a16:creationId xmlns:a16="http://schemas.microsoft.com/office/drawing/2014/main" id="{21CBAF06-D3CD-294B-A6E0-E947E3DB9ED3}"/>
                </a:ext>
              </a:extLst>
            </p:cNvPr>
            <p:cNvSpPr txBox="1"/>
            <p:nvPr/>
          </p:nvSpPr>
          <p:spPr>
            <a:xfrm>
              <a:off x="5856174" y="1851534"/>
              <a:ext cx="342094" cy="523220"/>
            </a:xfrm>
            <a:prstGeom prst="rect">
              <a:avLst/>
            </a:prstGeom>
            <a:noFill/>
          </p:spPr>
          <p:txBody>
            <a:bodyPr wrap="square" rtlCol="0">
              <a:spAutoFit/>
            </a:bodyPr>
            <a:lstStyle/>
            <a:p>
              <a:r>
                <a:rPr lang="fr-FR" sz="2800" b="1" dirty="0">
                  <a:solidFill>
                    <a:schemeClr val="bg1"/>
                  </a:solidFill>
                </a:rPr>
                <a:t>+</a:t>
              </a:r>
            </a:p>
          </p:txBody>
        </p:sp>
        <p:sp>
          <p:nvSpPr>
            <p:cNvPr id="156" name="ZoneTexte 155">
              <a:extLst>
                <a:ext uri="{FF2B5EF4-FFF2-40B4-BE49-F238E27FC236}">
                  <a16:creationId xmlns:a16="http://schemas.microsoft.com/office/drawing/2014/main" id="{6A55C309-F83B-2DAD-8DD6-EE582458D1A3}"/>
                </a:ext>
              </a:extLst>
            </p:cNvPr>
            <p:cNvSpPr txBox="1"/>
            <p:nvPr/>
          </p:nvSpPr>
          <p:spPr>
            <a:xfrm>
              <a:off x="5188613" y="1851534"/>
              <a:ext cx="342094" cy="523220"/>
            </a:xfrm>
            <a:prstGeom prst="rect">
              <a:avLst/>
            </a:prstGeom>
            <a:noFill/>
          </p:spPr>
          <p:txBody>
            <a:bodyPr wrap="square" rtlCol="0">
              <a:spAutoFit/>
            </a:bodyPr>
            <a:lstStyle/>
            <a:p>
              <a:r>
                <a:rPr lang="fr-FR" sz="2800" b="1" dirty="0">
                  <a:solidFill>
                    <a:schemeClr val="bg1"/>
                  </a:solidFill>
                </a:rPr>
                <a:t>=</a:t>
              </a:r>
            </a:p>
          </p:txBody>
        </p:sp>
      </p:grpSp>
      <p:grpSp>
        <p:nvGrpSpPr>
          <p:cNvPr id="164" name="Groupe 163">
            <a:extLst>
              <a:ext uri="{FF2B5EF4-FFF2-40B4-BE49-F238E27FC236}">
                <a16:creationId xmlns:a16="http://schemas.microsoft.com/office/drawing/2014/main" id="{B148F13F-383B-6CD6-F10B-8DD0AB53930F}"/>
              </a:ext>
            </a:extLst>
          </p:cNvPr>
          <p:cNvGrpSpPr/>
          <p:nvPr/>
        </p:nvGrpSpPr>
        <p:grpSpPr>
          <a:xfrm>
            <a:off x="7350964" y="3705964"/>
            <a:ext cx="570692" cy="1236845"/>
            <a:chOff x="7480250" y="464831"/>
            <a:chExt cx="651323" cy="1411594"/>
          </a:xfrm>
        </p:grpSpPr>
        <p:pic>
          <p:nvPicPr>
            <p:cNvPr id="165" name="Image 5">
              <a:extLst>
                <a:ext uri="{FF2B5EF4-FFF2-40B4-BE49-F238E27FC236}">
                  <a16:creationId xmlns:a16="http://schemas.microsoft.com/office/drawing/2014/main" id="{01355CA0-BF33-ABA8-9FEC-24F8EA5674CE}"/>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87133" t="31868" r="3042" b="54722"/>
            <a:stretch/>
          </p:blipFill>
          <p:spPr bwMode="auto">
            <a:xfrm>
              <a:off x="7480250" y="578110"/>
              <a:ext cx="599434" cy="445888"/>
            </a:xfrm>
            <a:prstGeom prst="rect">
              <a:avLst/>
            </a:prstGeom>
            <a:noFill/>
            <a:extLst>
              <a:ext uri="{909E8E84-426E-40DD-AFC4-6F175D3DCCD1}">
                <a14:hiddenFill xmlns:a14="http://schemas.microsoft.com/office/drawing/2010/main">
                  <a:solidFill>
                    <a:srgbClr val="FFFFFF"/>
                  </a:solidFill>
                </a14:hiddenFill>
              </a:ext>
            </a:extLst>
          </p:spPr>
        </p:pic>
        <p:pic>
          <p:nvPicPr>
            <p:cNvPr id="166" name="Picture 2">
              <a:extLst>
                <a:ext uri="{FF2B5EF4-FFF2-40B4-BE49-F238E27FC236}">
                  <a16:creationId xmlns:a16="http://schemas.microsoft.com/office/drawing/2014/main" id="{FF1753F6-AAF7-3BB5-6022-98DD46AFCB32}"/>
                </a:ext>
              </a:extLst>
            </p:cNvPr>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a:stretch/>
          </p:blipFill>
          <p:spPr bwMode="auto">
            <a:xfrm>
              <a:off x="7638798" y="619125"/>
              <a:ext cx="440886" cy="1257300"/>
            </a:xfrm>
            <a:prstGeom prst="rect">
              <a:avLst/>
            </a:prstGeom>
            <a:noFill/>
            <a:extLst>
              <a:ext uri="{909E8E84-426E-40DD-AFC4-6F175D3DCCD1}">
                <a14:hiddenFill xmlns:a14="http://schemas.microsoft.com/office/drawing/2010/main">
                  <a:solidFill>
                    <a:srgbClr val="FFFFFF"/>
                  </a:solidFill>
                </a14:hiddenFill>
              </a:ext>
            </a:extLst>
          </p:spPr>
        </p:pic>
        <p:pic>
          <p:nvPicPr>
            <p:cNvPr id="167" name="Image 5">
              <a:extLst>
                <a:ext uri="{FF2B5EF4-FFF2-40B4-BE49-F238E27FC236}">
                  <a16:creationId xmlns:a16="http://schemas.microsoft.com/office/drawing/2014/main" id="{F49AA8CE-ED8B-4D0F-8915-2D8A8477076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93796" t="24791" r="4034" b="51790"/>
            <a:stretch/>
          </p:blipFill>
          <p:spPr bwMode="auto">
            <a:xfrm>
              <a:off x="7892323" y="519286"/>
              <a:ext cx="239250" cy="926404"/>
            </a:xfrm>
            <a:prstGeom prst="rect">
              <a:avLst/>
            </a:prstGeom>
            <a:noFill/>
            <a:extLst>
              <a:ext uri="{909E8E84-426E-40DD-AFC4-6F175D3DCCD1}">
                <a14:hiddenFill xmlns:a14="http://schemas.microsoft.com/office/drawing/2010/main">
                  <a:solidFill>
                    <a:srgbClr val="FFFFFF"/>
                  </a:solidFill>
                </a14:hiddenFill>
              </a:ext>
            </a:extLst>
          </p:spPr>
        </p:pic>
        <p:pic>
          <p:nvPicPr>
            <p:cNvPr id="168" name="Image 5">
              <a:extLst>
                <a:ext uri="{FF2B5EF4-FFF2-40B4-BE49-F238E27FC236}">
                  <a16:creationId xmlns:a16="http://schemas.microsoft.com/office/drawing/2014/main" id="{4C771E40-E7DF-2ED8-C30A-0EC06B6B465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93796" t="24791" r="4034" b="51790"/>
            <a:stretch/>
          </p:blipFill>
          <p:spPr bwMode="auto">
            <a:xfrm>
              <a:off x="7550295" y="464831"/>
              <a:ext cx="239250" cy="926404"/>
            </a:xfrm>
            <a:prstGeom prst="rect">
              <a:avLst/>
            </a:prstGeom>
            <a:noFill/>
            <a:extLst>
              <a:ext uri="{909E8E84-426E-40DD-AFC4-6F175D3DCCD1}">
                <a14:hiddenFill xmlns:a14="http://schemas.microsoft.com/office/drawing/2010/main">
                  <a:solidFill>
                    <a:srgbClr val="FFFFFF"/>
                  </a:solidFill>
                </a14:hiddenFill>
              </a:ext>
            </a:extLst>
          </p:spPr>
        </p:pic>
      </p:grpSp>
      <p:sp>
        <p:nvSpPr>
          <p:cNvPr id="169" name="ZoneTexte 168">
            <a:extLst>
              <a:ext uri="{FF2B5EF4-FFF2-40B4-BE49-F238E27FC236}">
                <a16:creationId xmlns:a16="http://schemas.microsoft.com/office/drawing/2014/main" id="{D5B7A546-F9C5-0240-DD83-D69D0AD153B0}"/>
              </a:ext>
            </a:extLst>
          </p:cNvPr>
          <p:cNvSpPr txBox="1"/>
          <p:nvPr/>
        </p:nvSpPr>
        <p:spPr>
          <a:xfrm>
            <a:off x="7876191" y="4146639"/>
            <a:ext cx="1017109" cy="646331"/>
          </a:xfrm>
          <a:prstGeom prst="rect">
            <a:avLst/>
          </a:prstGeom>
          <a:noFill/>
        </p:spPr>
        <p:txBody>
          <a:bodyPr wrap="square" rtlCol="0">
            <a:spAutoFit/>
          </a:bodyPr>
          <a:lstStyle/>
          <a:p>
            <a:pPr algn="ctr"/>
            <a:r>
              <a:rPr lang="fr-FR" sz="1200" dirty="0"/>
              <a:t>température moyenne</a:t>
            </a:r>
          </a:p>
          <a:p>
            <a:pPr algn="ctr"/>
            <a:r>
              <a:rPr lang="fr-FR" sz="1200" dirty="0"/>
              <a:t>constante</a:t>
            </a:r>
          </a:p>
        </p:txBody>
      </p:sp>
      <p:sp>
        <p:nvSpPr>
          <p:cNvPr id="170" name="ZoneTexte 169">
            <a:extLst>
              <a:ext uri="{FF2B5EF4-FFF2-40B4-BE49-F238E27FC236}">
                <a16:creationId xmlns:a16="http://schemas.microsoft.com/office/drawing/2014/main" id="{415FC6E8-57D3-5C3B-AA06-9C062B550BC0}"/>
              </a:ext>
            </a:extLst>
          </p:cNvPr>
          <p:cNvSpPr txBox="1"/>
          <p:nvPr/>
        </p:nvSpPr>
        <p:spPr>
          <a:xfrm>
            <a:off x="179701" y="3558698"/>
            <a:ext cx="3386015" cy="1200329"/>
          </a:xfrm>
          <a:prstGeom prst="rect">
            <a:avLst/>
          </a:prstGeom>
          <a:noFill/>
        </p:spPr>
        <p:txBody>
          <a:bodyPr wrap="square" rtlCol="0">
            <a:spAutoFit/>
          </a:bodyPr>
          <a:lstStyle/>
          <a:p>
            <a:r>
              <a:rPr lang="fr-FR" b="1" dirty="0"/>
              <a:t>Bilan des rayonnements à une époque où</a:t>
            </a:r>
            <a:r>
              <a:rPr lang="fr-FR" b="1" dirty="0">
                <a:solidFill>
                  <a:srgbClr val="FF0000"/>
                </a:solidFill>
              </a:rPr>
              <a:t> la température moyenne de la Terre est à peu près constante </a:t>
            </a:r>
            <a:r>
              <a:rPr lang="fr-FR" b="1" dirty="0"/>
              <a:t>(en 1800)</a:t>
            </a:r>
          </a:p>
        </p:txBody>
      </p:sp>
      <p:sp>
        <p:nvSpPr>
          <p:cNvPr id="172" name="ZoneTexte 171">
            <a:extLst>
              <a:ext uri="{FF2B5EF4-FFF2-40B4-BE49-F238E27FC236}">
                <a16:creationId xmlns:a16="http://schemas.microsoft.com/office/drawing/2014/main" id="{944F9912-296F-1603-00F8-393C82402C4F}"/>
              </a:ext>
            </a:extLst>
          </p:cNvPr>
          <p:cNvSpPr txBox="1"/>
          <p:nvPr/>
        </p:nvSpPr>
        <p:spPr>
          <a:xfrm>
            <a:off x="6166060" y="5518347"/>
            <a:ext cx="423514" cy="523220"/>
          </a:xfrm>
          <a:prstGeom prst="rect">
            <a:avLst/>
          </a:prstGeom>
          <a:noFill/>
        </p:spPr>
        <p:txBody>
          <a:bodyPr wrap="none" rtlCol="0">
            <a:spAutoFit/>
          </a:bodyPr>
          <a:lstStyle/>
          <a:p>
            <a:r>
              <a:rPr lang="fr-FR" sz="2800" b="1" dirty="0">
                <a:solidFill>
                  <a:schemeClr val="bg1"/>
                </a:solidFill>
              </a:rPr>
              <a:t>+</a:t>
            </a:r>
          </a:p>
        </p:txBody>
      </p:sp>
      <p:sp>
        <p:nvSpPr>
          <p:cNvPr id="173" name="ZoneTexte 172">
            <a:extLst>
              <a:ext uri="{FF2B5EF4-FFF2-40B4-BE49-F238E27FC236}">
                <a16:creationId xmlns:a16="http://schemas.microsoft.com/office/drawing/2014/main" id="{65AA5020-866F-FBEE-50A6-9B75943E20B4}"/>
              </a:ext>
            </a:extLst>
          </p:cNvPr>
          <p:cNvSpPr txBox="1"/>
          <p:nvPr/>
        </p:nvSpPr>
        <p:spPr>
          <a:xfrm>
            <a:off x="5335272" y="5681066"/>
            <a:ext cx="423514" cy="523220"/>
          </a:xfrm>
          <a:prstGeom prst="rect">
            <a:avLst/>
          </a:prstGeom>
          <a:noFill/>
        </p:spPr>
        <p:txBody>
          <a:bodyPr wrap="none" rtlCol="0">
            <a:spAutoFit/>
          </a:bodyPr>
          <a:lstStyle/>
          <a:p>
            <a:r>
              <a:rPr lang="fr-FR" sz="2800" b="1" dirty="0">
                <a:solidFill>
                  <a:schemeClr val="bg1"/>
                </a:solidFill>
              </a:rPr>
              <a:t>=</a:t>
            </a:r>
          </a:p>
        </p:txBody>
      </p:sp>
      <p:grpSp>
        <p:nvGrpSpPr>
          <p:cNvPr id="175" name="Groupe 174">
            <a:extLst>
              <a:ext uri="{FF2B5EF4-FFF2-40B4-BE49-F238E27FC236}">
                <a16:creationId xmlns:a16="http://schemas.microsoft.com/office/drawing/2014/main" id="{62815977-1B5D-9EF7-4841-6EC4C6CDBAF5}"/>
              </a:ext>
            </a:extLst>
          </p:cNvPr>
          <p:cNvGrpSpPr/>
          <p:nvPr/>
        </p:nvGrpSpPr>
        <p:grpSpPr>
          <a:xfrm>
            <a:off x="4012714" y="5162447"/>
            <a:ext cx="3091348" cy="1534065"/>
            <a:chOff x="4551430" y="2854333"/>
            <a:chExt cx="3827098" cy="1966858"/>
          </a:xfrm>
        </p:grpSpPr>
        <p:sp>
          <p:nvSpPr>
            <p:cNvPr id="178" name="Rectangle 177">
              <a:extLst>
                <a:ext uri="{FF2B5EF4-FFF2-40B4-BE49-F238E27FC236}">
                  <a16:creationId xmlns:a16="http://schemas.microsoft.com/office/drawing/2014/main" id="{87F47956-CE7C-22A3-2C2A-2FF2BCBE2729}"/>
                </a:ext>
              </a:extLst>
            </p:cNvPr>
            <p:cNvSpPr/>
            <p:nvPr/>
          </p:nvSpPr>
          <p:spPr>
            <a:xfrm>
              <a:off x="4553665" y="2854333"/>
              <a:ext cx="3824863" cy="1054554"/>
            </a:xfrm>
            <a:prstGeom prst="rect">
              <a:avLst/>
            </a:prstGeom>
            <a:solidFill>
              <a:schemeClr val="tx1">
                <a:alpha val="58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9" name="Flèche : droite 178">
              <a:extLst>
                <a:ext uri="{FF2B5EF4-FFF2-40B4-BE49-F238E27FC236}">
                  <a16:creationId xmlns:a16="http://schemas.microsoft.com/office/drawing/2014/main" id="{75322E69-B3E1-40F2-EFA1-917BB89ACA04}"/>
                </a:ext>
              </a:extLst>
            </p:cNvPr>
            <p:cNvSpPr/>
            <p:nvPr/>
          </p:nvSpPr>
          <p:spPr>
            <a:xfrm rot="5400000">
              <a:off x="5002356" y="2863102"/>
              <a:ext cx="803812" cy="1287759"/>
            </a:xfrm>
            <a:prstGeom prst="rightArrow">
              <a:avLst>
                <a:gd name="adj1" fmla="val 76255"/>
                <a:gd name="adj2" fmla="val 22207"/>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pic>
          <p:nvPicPr>
            <p:cNvPr id="180" name="Image 179">
              <a:extLst>
                <a:ext uri="{FF2B5EF4-FFF2-40B4-BE49-F238E27FC236}">
                  <a16:creationId xmlns:a16="http://schemas.microsoft.com/office/drawing/2014/main" id="{4500860D-39F1-76BE-2C2F-EBA95A2413E9}"/>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4551430" y="4530578"/>
              <a:ext cx="3824865" cy="290613"/>
            </a:xfrm>
            <a:prstGeom prst="rect">
              <a:avLst/>
            </a:prstGeom>
          </p:spPr>
        </p:pic>
        <p:sp>
          <p:nvSpPr>
            <p:cNvPr id="181" name="Flèche : droite 180">
              <a:extLst>
                <a:ext uri="{FF2B5EF4-FFF2-40B4-BE49-F238E27FC236}">
                  <a16:creationId xmlns:a16="http://schemas.microsoft.com/office/drawing/2014/main" id="{61C9DE0B-49DC-3994-4707-0B49AE44AF65}"/>
                </a:ext>
              </a:extLst>
            </p:cNvPr>
            <p:cNvSpPr/>
            <p:nvPr/>
          </p:nvSpPr>
          <p:spPr>
            <a:xfrm rot="16200000">
              <a:off x="6196268" y="3290909"/>
              <a:ext cx="783488" cy="452053"/>
            </a:xfrm>
            <a:prstGeom prst="rightArrow">
              <a:avLst>
                <a:gd name="adj1" fmla="val 69740"/>
                <a:gd name="adj2" fmla="val 54465"/>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82" name="Rectangle 181">
              <a:extLst>
                <a:ext uri="{FF2B5EF4-FFF2-40B4-BE49-F238E27FC236}">
                  <a16:creationId xmlns:a16="http://schemas.microsoft.com/office/drawing/2014/main" id="{77FE3A38-70F7-1A11-3A45-839036F93F6C}"/>
                </a:ext>
              </a:extLst>
            </p:cNvPr>
            <p:cNvSpPr/>
            <p:nvPr/>
          </p:nvSpPr>
          <p:spPr>
            <a:xfrm>
              <a:off x="4551430" y="3895687"/>
              <a:ext cx="3824863" cy="917506"/>
            </a:xfrm>
            <a:prstGeom prst="rect">
              <a:avLst/>
            </a:prstGeom>
            <a:blipFill dpi="0" rotWithShape="1">
              <a:blip r:embed="rId5" cstate="screen">
                <a:alphaModFix amt="45000"/>
                <a:extLst>
                  <a:ext uri="{28A0092B-C50C-407E-A947-70E740481C1C}">
                    <a14:useLocalDpi xmlns:a14="http://schemas.microsoft.com/office/drawing/2010/main"/>
                  </a:ext>
                </a:extLst>
              </a:blip>
              <a:srcRect/>
              <a:stretch>
                <a:fillRect l="-1" t="-8347" r="-4138" b="-67673"/>
              </a:stretch>
            </a:blipFill>
            <a:ln w="19050">
              <a:solidFill>
                <a:schemeClr val="tx1">
                  <a:lumMod val="50000"/>
                  <a:lumOff val="50000"/>
                </a:schemeClr>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183" name="Connecteur droit 182">
              <a:extLst>
                <a:ext uri="{FF2B5EF4-FFF2-40B4-BE49-F238E27FC236}">
                  <a16:creationId xmlns:a16="http://schemas.microsoft.com/office/drawing/2014/main" id="{3B1A98FD-03B0-CDDD-0B67-9BCF0A43F7B5}"/>
                </a:ext>
              </a:extLst>
            </p:cNvPr>
            <p:cNvCxnSpPr>
              <a:cxnSpLocks/>
            </p:cNvCxnSpPr>
            <p:nvPr/>
          </p:nvCxnSpPr>
          <p:spPr>
            <a:xfrm flipV="1">
              <a:off x="4552546" y="3898520"/>
              <a:ext cx="3824866" cy="10369"/>
            </a:xfrm>
            <a:prstGeom prst="line">
              <a:avLst/>
            </a:prstGeom>
            <a:blipFill dpi="0" rotWithShape="1">
              <a:blip r:embed="rId5">
                <a:alphaModFix amt="45000"/>
              </a:blip>
              <a:srcRect/>
              <a:stretch>
                <a:fillRect/>
              </a:stretch>
            </a:blipFill>
            <a:ln w="57150">
              <a:solidFill>
                <a:schemeClr val="tx1"/>
              </a:solidFill>
              <a:prstDash val="sysDash"/>
            </a:ln>
            <a:effectLst/>
          </p:spPr>
          <p:style>
            <a:lnRef idx="1">
              <a:schemeClr val="accent1"/>
            </a:lnRef>
            <a:fillRef idx="3">
              <a:schemeClr val="accent1"/>
            </a:fillRef>
            <a:effectRef idx="2">
              <a:schemeClr val="accent1"/>
            </a:effectRef>
            <a:fontRef idx="minor">
              <a:schemeClr val="lt1"/>
            </a:fontRef>
          </p:style>
        </p:cxnSp>
      </p:grpSp>
      <p:sp>
        <p:nvSpPr>
          <p:cNvPr id="184" name="Flèche : droite 183">
            <a:extLst>
              <a:ext uri="{FF2B5EF4-FFF2-40B4-BE49-F238E27FC236}">
                <a16:creationId xmlns:a16="http://schemas.microsoft.com/office/drawing/2014/main" id="{7181E54F-A37F-E7A0-49F6-16A9D8691B10}"/>
              </a:ext>
            </a:extLst>
          </p:cNvPr>
          <p:cNvSpPr/>
          <p:nvPr/>
        </p:nvSpPr>
        <p:spPr>
          <a:xfrm rot="5400000" flipH="1">
            <a:off x="6193024" y="5254317"/>
            <a:ext cx="566997" cy="847023"/>
          </a:xfrm>
          <a:prstGeom prst="rightArrow">
            <a:avLst>
              <a:gd name="adj1" fmla="val 66510"/>
              <a:gd name="adj2" fmla="val 27859"/>
            </a:avLst>
          </a:prstGeom>
          <a:pattFill prst="ltUpDiag">
            <a:fgClr>
              <a:schemeClr val="accent2"/>
            </a:fgClr>
            <a:bgClr>
              <a:schemeClr val="bg1"/>
            </a:bgClr>
          </a:pattFill>
          <a:ln w="6350">
            <a:solidFill>
              <a:srgbClr val="B95B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p>
        </p:txBody>
      </p:sp>
      <p:sp>
        <p:nvSpPr>
          <p:cNvPr id="185" name="Flèche : droite 184">
            <a:extLst>
              <a:ext uri="{FF2B5EF4-FFF2-40B4-BE49-F238E27FC236}">
                <a16:creationId xmlns:a16="http://schemas.microsoft.com/office/drawing/2014/main" id="{1025A1F8-776C-FD67-EF37-C17031EFCE58}"/>
              </a:ext>
            </a:extLst>
          </p:cNvPr>
          <p:cNvSpPr/>
          <p:nvPr/>
        </p:nvSpPr>
        <p:spPr>
          <a:xfrm rot="5400000" flipH="1">
            <a:off x="6207135" y="5476391"/>
            <a:ext cx="546351" cy="423513"/>
          </a:xfrm>
          <a:prstGeom prst="rightArrow">
            <a:avLst>
              <a:gd name="adj1" fmla="val 66510"/>
              <a:gd name="adj2" fmla="val 27859"/>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p>
        </p:txBody>
      </p:sp>
      <mc:AlternateContent xmlns:mc="http://schemas.openxmlformats.org/markup-compatibility/2006" xmlns:a14="http://schemas.microsoft.com/office/drawing/2010/main">
        <mc:Choice Requires="a14">
          <p:sp>
            <p:nvSpPr>
              <p:cNvPr id="193" name="ZoneTexte 192">
                <a:extLst>
                  <a:ext uri="{FF2B5EF4-FFF2-40B4-BE49-F238E27FC236}">
                    <a16:creationId xmlns:a16="http://schemas.microsoft.com/office/drawing/2014/main" id="{C92EB286-E474-1DD5-7DDE-700640096F75}"/>
                  </a:ext>
                </a:extLst>
              </p:cNvPr>
              <p:cNvSpPr txBox="1"/>
              <p:nvPr/>
            </p:nvSpPr>
            <p:spPr>
              <a:xfrm>
                <a:off x="5230099" y="6078610"/>
                <a:ext cx="945515" cy="307777"/>
              </a:xfrm>
              <a:prstGeom prst="rect">
                <a:avLst/>
              </a:prstGeom>
              <a:noFill/>
            </p:spPr>
            <p:txBody>
              <a:bodyPr wrap="none" rtlCol="0">
                <a:spAutoFit/>
              </a:bodyPr>
              <a:lstStyle/>
              <a:p>
                <a:r>
                  <a:rPr lang="fr-FR" sz="1400" b="1" dirty="0">
                    <a:ea typeface="Times New Roman" panose="02020603050405020304" pitchFamily="18" charset="0"/>
                    <a:cs typeface="Times New Roman" panose="02020603050405020304" pitchFamily="18" charset="0"/>
                  </a:rPr>
                  <a:t>+ de</a:t>
                </a:r>
                <a14:m>
                  <m:oMath xmlns:m="http://schemas.openxmlformats.org/officeDocument/2006/math">
                    <m:r>
                      <a:rPr lang="fr-FR" sz="1400" b="1" i="0" smtClean="0">
                        <a:latin typeface="Cambria Math" panose="02040503050406030204" pitchFamily="18" charset="0"/>
                        <a:ea typeface="Times New Roman" panose="02020603050405020304" pitchFamily="18" charset="0"/>
                        <a:cs typeface="Times New Roman" panose="02020603050405020304" pitchFamily="18" charset="0"/>
                      </a:rPr>
                      <m:t> </m:t>
                    </m:r>
                    <m:r>
                      <a:rPr lang="fr-FR" sz="1400" b="1" i="1">
                        <a:latin typeface="Cambria Math" panose="02040503050406030204" pitchFamily="18" charset="0"/>
                        <a:ea typeface="Times New Roman" panose="02020603050405020304" pitchFamily="18" charset="0"/>
                        <a:cs typeface="Times New Roman" panose="02020603050405020304" pitchFamily="18" charset="0"/>
                      </a:rPr>
                      <m:t>𝑪</m:t>
                    </m:r>
                    <m:sSub>
                      <m:sSubPr>
                        <m:ctrlPr>
                          <a:rPr lang="fr-FR" sz="1400" b="1" i="1">
                            <a:latin typeface="Cambria Math" panose="02040503050406030204" pitchFamily="18" charset="0"/>
                          </a:rPr>
                        </m:ctrlPr>
                      </m:sSubPr>
                      <m:e>
                        <m:r>
                          <a:rPr lang="fr-FR" sz="1400" b="1" i="1">
                            <a:latin typeface="Cambria Math" panose="02040503050406030204" pitchFamily="18" charset="0"/>
                            <a:ea typeface="Times New Roman" panose="02020603050405020304" pitchFamily="18" charset="0"/>
                            <a:cs typeface="Times New Roman" panose="02020603050405020304" pitchFamily="18" charset="0"/>
                          </a:rPr>
                          <m:t>𝑶</m:t>
                        </m:r>
                      </m:e>
                      <m:sub>
                        <m:r>
                          <a:rPr lang="fr-FR" sz="1400" b="1" i="1">
                            <a:latin typeface="Cambria Math" panose="02040503050406030204" pitchFamily="18" charset="0"/>
                            <a:ea typeface="Times New Roman" panose="02020603050405020304" pitchFamily="18" charset="0"/>
                            <a:cs typeface="Times New Roman" panose="02020603050405020304" pitchFamily="18" charset="0"/>
                          </a:rPr>
                          <m:t>𝟐</m:t>
                        </m:r>
                      </m:sub>
                    </m:sSub>
                  </m:oMath>
                </a14:m>
                <a:r>
                  <a:rPr lang="fr-FR" sz="1400" b="1" dirty="0"/>
                  <a:t> </a:t>
                </a:r>
              </a:p>
            </p:txBody>
          </p:sp>
        </mc:Choice>
        <mc:Fallback xmlns="">
          <p:sp>
            <p:nvSpPr>
              <p:cNvPr id="193" name="ZoneTexte 192">
                <a:extLst>
                  <a:ext uri="{FF2B5EF4-FFF2-40B4-BE49-F238E27FC236}">
                    <a16:creationId xmlns:a16="http://schemas.microsoft.com/office/drawing/2014/main" id="{C92EB286-E474-1DD5-7DDE-700640096F75}"/>
                  </a:ext>
                </a:extLst>
              </p:cNvPr>
              <p:cNvSpPr txBox="1">
                <a:spLocks noRot="1" noChangeAspect="1" noMove="1" noResize="1" noEditPoints="1" noAdjustHandles="1" noChangeArrowheads="1" noChangeShapeType="1" noTextEdit="1"/>
              </p:cNvSpPr>
              <p:nvPr/>
            </p:nvSpPr>
            <p:spPr>
              <a:xfrm>
                <a:off x="5230099" y="6078610"/>
                <a:ext cx="945515" cy="307777"/>
              </a:xfrm>
              <a:prstGeom prst="rect">
                <a:avLst/>
              </a:prstGeom>
              <a:blipFill>
                <a:blip r:embed="rId12"/>
                <a:stretch>
                  <a:fillRect l="-1935" t="-1961" b="-21569"/>
                </a:stretch>
              </a:blipFill>
            </p:spPr>
            <p:txBody>
              <a:bodyPr/>
              <a:lstStyle/>
              <a:p>
                <a:r>
                  <a:rPr lang="fr-FR">
                    <a:noFill/>
                  </a:rPr>
                  <a:t> </a:t>
                </a:r>
              </a:p>
            </p:txBody>
          </p:sp>
        </mc:Fallback>
      </mc:AlternateContent>
      <p:sp>
        <p:nvSpPr>
          <p:cNvPr id="194" name="ZoneTexte 193">
            <a:extLst>
              <a:ext uri="{FF2B5EF4-FFF2-40B4-BE49-F238E27FC236}">
                <a16:creationId xmlns:a16="http://schemas.microsoft.com/office/drawing/2014/main" id="{6FDA581C-27E8-DC2F-76D7-21E78DA73994}"/>
              </a:ext>
            </a:extLst>
          </p:cNvPr>
          <p:cNvSpPr txBox="1"/>
          <p:nvPr/>
        </p:nvSpPr>
        <p:spPr>
          <a:xfrm>
            <a:off x="4548283" y="3721761"/>
            <a:ext cx="926912" cy="369332"/>
          </a:xfrm>
          <a:prstGeom prst="rect">
            <a:avLst/>
          </a:prstGeom>
          <a:noFill/>
        </p:spPr>
        <p:txBody>
          <a:bodyPr wrap="square">
            <a:spAutoFit/>
          </a:bodyPr>
          <a:lstStyle/>
          <a:p>
            <a:r>
              <a:rPr lang="fr-FR" b="1" dirty="0"/>
              <a:t>1</a:t>
            </a:r>
          </a:p>
        </p:txBody>
      </p:sp>
      <p:sp>
        <p:nvSpPr>
          <p:cNvPr id="195" name="ZoneTexte 194">
            <a:extLst>
              <a:ext uri="{FF2B5EF4-FFF2-40B4-BE49-F238E27FC236}">
                <a16:creationId xmlns:a16="http://schemas.microsoft.com/office/drawing/2014/main" id="{26601A37-DEDE-5414-178D-4303B8D22C60}"/>
              </a:ext>
            </a:extLst>
          </p:cNvPr>
          <p:cNvSpPr txBox="1"/>
          <p:nvPr/>
        </p:nvSpPr>
        <p:spPr>
          <a:xfrm>
            <a:off x="5498647" y="3739513"/>
            <a:ext cx="926912" cy="369332"/>
          </a:xfrm>
          <a:prstGeom prst="rect">
            <a:avLst/>
          </a:prstGeom>
          <a:noFill/>
        </p:spPr>
        <p:txBody>
          <a:bodyPr wrap="square">
            <a:spAutoFit/>
          </a:bodyPr>
          <a:lstStyle/>
          <a:p>
            <a:r>
              <a:rPr lang="fr-FR" b="1" dirty="0"/>
              <a:t>2</a:t>
            </a:r>
          </a:p>
        </p:txBody>
      </p:sp>
      <p:sp>
        <p:nvSpPr>
          <p:cNvPr id="196" name="ZoneTexte 195">
            <a:extLst>
              <a:ext uri="{FF2B5EF4-FFF2-40B4-BE49-F238E27FC236}">
                <a16:creationId xmlns:a16="http://schemas.microsoft.com/office/drawing/2014/main" id="{31509CBA-B027-C6BA-F82E-D5CF52E61860}"/>
              </a:ext>
            </a:extLst>
          </p:cNvPr>
          <p:cNvSpPr txBox="1"/>
          <p:nvPr/>
        </p:nvSpPr>
        <p:spPr>
          <a:xfrm>
            <a:off x="6308737" y="3720601"/>
            <a:ext cx="926912" cy="369332"/>
          </a:xfrm>
          <a:prstGeom prst="rect">
            <a:avLst/>
          </a:prstGeom>
          <a:noFill/>
        </p:spPr>
        <p:txBody>
          <a:bodyPr wrap="square">
            <a:spAutoFit/>
          </a:bodyPr>
          <a:lstStyle/>
          <a:p>
            <a:r>
              <a:rPr lang="fr-FR" b="1" dirty="0">
                <a:solidFill>
                  <a:schemeClr val="bg1"/>
                </a:solidFill>
              </a:rPr>
              <a:t>3</a:t>
            </a:r>
          </a:p>
        </p:txBody>
      </p:sp>
      <p:sp>
        <p:nvSpPr>
          <p:cNvPr id="4" name="ZoneTexte 3">
            <a:extLst>
              <a:ext uri="{FF2B5EF4-FFF2-40B4-BE49-F238E27FC236}">
                <a16:creationId xmlns:a16="http://schemas.microsoft.com/office/drawing/2014/main" id="{177AAA72-A3EA-55BE-BFFC-11D2492C8282}"/>
              </a:ext>
            </a:extLst>
          </p:cNvPr>
          <p:cNvSpPr txBox="1"/>
          <p:nvPr/>
        </p:nvSpPr>
        <p:spPr>
          <a:xfrm>
            <a:off x="6081623" y="339035"/>
            <a:ext cx="2875406" cy="830997"/>
          </a:xfrm>
          <a:prstGeom prst="rect">
            <a:avLst/>
          </a:prstGeom>
          <a:noFill/>
        </p:spPr>
        <p:txBody>
          <a:bodyPr wrap="square">
            <a:spAutoFit/>
          </a:bodyPr>
          <a:lstStyle/>
          <a:p>
            <a:r>
              <a:rPr lang="fr-FR" sz="1200" b="1" dirty="0">
                <a:solidFill>
                  <a:srgbClr val="FF0000"/>
                </a:solidFill>
              </a:rPr>
              <a:t>A : Quand la température est constante, la puissance du rayonnement entrant (1) est égale à la somme des puissances sortante (2) et (3).</a:t>
            </a:r>
            <a:endParaRPr lang="fr-FR" sz="1200" dirty="0">
              <a:solidFill>
                <a:srgbClr val="FF0000"/>
              </a:solidFill>
            </a:endParaRPr>
          </a:p>
        </p:txBody>
      </p:sp>
      <mc:AlternateContent xmlns:mc="http://schemas.openxmlformats.org/markup-compatibility/2006" xmlns:a14="http://schemas.microsoft.com/office/drawing/2010/main">
        <mc:Choice Requires="a14">
          <p:sp>
            <p:nvSpPr>
              <p:cNvPr id="6" name="ZoneTexte 5">
                <a:extLst>
                  <a:ext uri="{FF2B5EF4-FFF2-40B4-BE49-F238E27FC236}">
                    <a16:creationId xmlns:a16="http://schemas.microsoft.com/office/drawing/2014/main" id="{B9E46977-92F8-E8AD-AA2F-339C73FDE3E5}"/>
                  </a:ext>
                </a:extLst>
              </p:cNvPr>
              <p:cNvSpPr txBox="1"/>
              <p:nvPr/>
            </p:nvSpPr>
            <p:spPr>
              <a:xfrm>
                <a:off x="197267" y="5013547"/>
                <a:ext cx="3685342" cy="1477328"/>
              </a:xfrm>
              <a:prstGeom prst="rect">
                <a:avLst/>
              </a:prstGeom>
              <a:noFill/>
            </p:spPr>
            <p:txBody>
              <a:bodyPr wrap="square" rtlCol="0">
                <a:spAutoFit/>
              </a:bodyPr>
              <a:lstStyle/>
              <a:p>
                <a:r>
                  <a:rPr lang="fr-FR" b="1" dirty="0"/>
                  <a:t>Bilan des rayonnements </a:t>
                </a:r>
                <a:r>
                  <a:rPr lang="fr-FR" b="1" i="1" dirty="0"/>
                  <a:t>à l’instant </a:t>
                </a:r>
                <a:r>
                  <a:rPr lang="fr-FR" b="1" dirty="0"/>
                  <a:t>où on ajoute une certaine quantité de </a:t>
                </a:r>
                <a14:m>
                  <m:oMath xmlns:m="http://schemas.openxmlformats.org/officeDocument/2006/math">
                    <m:r>
                      <a:rPr lang="fr-FR" b="1" i="1">
                        <a:latin typeface="Cambria Math" panose="02040503050406030204" pitchFamily="18" charset="0"/>
                        <a:ea typeface="Times New Roman" panose="02020603050405020304" pitchFamily="18" charset="0"/>
                        <a:cs typeface="Times New Roman" panose="02020603050405020304" pitchFamily="18" charset="0"/>
                      </a:rPr>
                      <m:t>𝑪</m:t>
                    </m:r>
                    <m:sSub>
                      <m:sSubPr>
                        <m:ctrlPr>
                          <a:rPr lang="fr-FR" b="1" i="1">
                            <a:latin typeface="Cambria Math" panose="02040503050406030204" pitchFamily="18" charset="0"/>
                          </a:rPr>
                        </m:ctrlPr>
                      </m:sSubPr>
                      <m:e>
                        <m:r>
                          <a:rPr lang="fr-FR" b="1" i="1">
                            <a:latin typeface="Cambria Math" panose="02040503050406030204" pitchFamily="18" charset="0"/>
                            <a:ea typeface="Times New Roman" panose="02020603050405020304" pitchFamily="18" charset="0"/>
                            <a:cs typeface="Times New Roman" panose="02020603050405020304" pitchFamily="18" charset="0"/>
                          </a:rPr>
                          <m:t>𝑶</m:t>
                        </m:r>
                      </m:e>
                      <m:sub>
                        <m:r>
                          <a:rPr lang="fr-FR" b="1" i="1">
                            <a:latin typeface="Cambria Math" panose="02040503050406030204" pitchFamily="18" charset="0"/>
                            <a:ea typeface="Times New Roman" panose="02020603050405020304" pitchFamily="18" charset="0"/>
                            <a:cs typeface="Times New Roman" panose="02020603050405020304" pitchFamily="18" charset="0"/>
                          </a:rPr>
                          <m:t>𝟐</m:t>
                        </m:r>
                      </m:sub>
                    </m:sSub>
                    <m:r>
                      <a:rPr lang="fr-FR" b="1" i="1">
                        <a:latin typeface="Cambria Math" panose="02040503050406030204" pitchFamily="18" charset="0"/>
                        <a:ea typeface="Times New Roman" panose="02020603050405020304" pitchFamily="18" charset="0"/>
                        <a:cs typeface="Times New Roman" panose="02020603050405020304" pitchFamily="18" charset="0"/>
                      </a:rPr>
                      <m:t> </m:t>
                    </m:r>
                  </m:oMath>
                </a14:m>
                <a:r>
                  <a:rPr lang="fr-FR" b="1" dirty="0"/>
                  <a:t>: la puissance de rayonnement infrarouge sortant diminue</a:t>
                </a:r>
                <a:br>
                  <a:rPr lang="fr-FR" b="1" dirty="0"/>
                </a:br>
                <a:endParaRPr lang="fr-FR" b="1" dirty="0">
                  <a:solidFill>
                    <a:srgbClr val="FF0000"/>
                  </a:solidFill>
                  <a:highlight>
                    <a:srgbClr val="FFFF00"/>
                  </a:highlight>
                </a:endParaRPr>
              </a:p>
            </p:txBody>
          </p:sp>
        </mc:Choice>
        <mc:Fallback xmlns="">
          <p:sp>
            <p:nvSpPr>
              <p:cNvPr id="6" name="ZoneTexte 5">
                <a:extLst>
                  <a:ext uri="{FF2B5EF4-FFF2-40B4-BE49-F238E27FC236}">
                    <a16:creationId xmlns:a16="http://schemas.microsoft.com/office/drawing/2014/main" id="{B9E46977-92F8-E8AD-AA2F-339C73FDE3E5}"/>
                  </a:ext>
                </a:extLst>
              </p:cNvPr>
              <p:cNvSpPr txBox="1">
                <a:spLocks noRot="1" noChangeAspect="1" noMove="1" noResize="1" noEditPoints="1" noAdjustHandles="1" noChangeArrowheads="1" noChangeShapeType="1" noTextEdit="1"/>
              </p:cNvSpPr>
              <p:nvPr/>
            </p:nvSpPr>
            <p:spPr>
              <a:xfrm>
                <a:off x="197267" y="5013547"/>
                <a:ext cx="3685342" cy="1477328"/>
              </a:xfrm>
              <a:prstGeom prst="rect">
                <a:avLst/>
              </a:prstGeom>
              <a:blipFill>
                <a:blip r:embed="rId13"/>
                <a:stretch>
                  <a:fillRect l="-1322" t="-2058" r="-1818"/>
                </a:stretch>
              </a:blipFill>
            </p:spPr>
            <p:txBody>
              <a:bodyPr/>
              <a:lstStyle/>
              <a:p>
                <a:r>
                  <a:rPr lang="fr-FR">
                    <a:noFill/>
                  </a:rPr>
                  <a:t> </a:t>
                </a:r>
              </a:p>
            </p:txBody>
          </p:sp>
        </mc:Fallback>
      </mc:AlternateContent>
    </p:spTree>
    <p:extLst>
      <p:ext uri="{BB962C8B-B14F-4D97-AF65-F5344CB8AC3E}">
        <p14:creationId xmlns:p14="http://schemas.microsoft.com/office/powerpoint/2010/main" val="21254832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a:extLst>
              <a:ext uri="{FF2B5EF4-FFF2-40B4-BE49-F238E27FC236}">
                <a16:creationId xmlns:a16="http://schemas.microsoft.com/office/drawing/2014/main" id="{0452D326-2EE3-5129-4410-27607579A289}"/>
              </a:ext>
            </a:extLst>
          </p:cNvPr>
          <p:cNvSpPr txBox="1">
            <a:spLocks/>
          </p:cNvSpPr>
          <p:nvPr/>
        </p:nvSpPr>
        <p:spPr>
          <a:xfrm>
            <a:off x="8610600" y="6457950"/>
            <a:ext cx="533400" cy="381000"/>
          </a:xfrm>
          <a:prstGeom prst="rect">
            <a:avLst/>
          </a:prstGeom>
        </p:spPr>
        <p:txBody>
          <a:bodyPr vert="horz" anchor="ctr" anchorCtr="0">
            <a:normAutofit/>
          </a:bodyPr>
          <a:lstStyle>
            <a:defPPr>
              <a:defRPr lang="fr-FR"/>
            </a:defPPr>
            <a:lvl1pPr marL="0" algn="ctr" defTabSz="457200" rtl="0" eaLnBrk="1" latinLnBrk="0" hangingPunct="1">
              <a:defRPr kumimoji="0" sz="1400" b="1"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119A2D2-2489-4E43-B993-28AA332CFD17}" type="slidenum">
              <a:rPr lang="fr-FR" smtClean="0"/>
              <a:pPr/>
              <a:t>35</a:t>
            </a:fld>
            <a:endParaRPr lang="fr-FR" dirty="0"/>
          </a:p>
        </p:txBody>
      </p:sp>
      <p:sp>
        <p:nvSpPr>
          <p:cNvPr id="99" name="ZoneTexte 98">
            <a:extLst>
              <a:ext uri="{FF2B5EF4-FFF2-40B4-BE49-F238E27FC236}">
                <a16:creationId xmlns:a16="http://schemas.microsoft.com/office/drawing/2014/main" id="{5D3AAE53-59BB-4B70-AD3B-876F9C05C29C}"/>
              </a:ext>
            </a:extLst>
          </p:cNvPr>
          <p:cNvSpPr txBox="1"/>
          <p:nvPr/>
        </p:nvSpPr>
        <p:spPr>
          <a:xfrm>
            <a:off x="6106819" y="1620948"/>
            <a:ext cx="2579981" cy="1015663"/>
          </a:xfrm>
          <a:prstGeom prst="rect">
            <a:avLst/>
          </a:prstGeom>
          <a:noFill/>
          <a:ln w="28575">
            <a:noFill/>
          </a:ln>
        </p:spPr>
        <p:txBody>
          <a:bodyPr wrap="square" rtlCol="0">
            <a:spAutoFit/>
          </a:bodyPr>
          <a:lstStyle>
            <a:defPPr>
              <a:defRPr lang="fr-FR"/>
            </a:defPPr>
            <a:lvl1pPr algn="just">
              <a:defRPr b="1">
                <a:solidFill>
                  <a:srgbClr val="FF0000"/>
                </a:solidFill>
              </a:defRPr>
            </a:lvl1pPr>
          </a:lstStyle>
          <a:p>
            <a:r>
              <a:rPr lang="fr-FR" sz="1200" b="1" dirty="0">
                <a:highlight>
                  <a:srgbClr val="FFFF00"/>
                </a:highlight>
              </a:rPr>
              <a:t>B : la situation de réchauffement correspond à un cas de déséquilibre du bilan où la puissance entrante (1) se retrouve supérieure à la somme des puissances sortantes (2) et (3)</a:t>
            </a:r>
            <a:endParaRPr lang="fr-FR" sz="1200" dirty="0">
              <a:highlight>
                <a:srgbClr val="FFFF00"/>
              </a:highlight>
            </a:endParaRPr>
          </a:p>
        </p:txBody>
      </p:sp>
      <p:grpSp>
        <p:nvGrpSpPr>
          <p:cNvPr id="66" name="Groupe 65">
            <a:extLst>
              <a:ext uri="{FF2B5EF4-FFF2-40B4-BE49-F238E27FC236}">
                <a16:creationId xmlns:a16="http://schemas.microsoft.com/office/drawing/2014/main" id="{6B923A16-44E6-1C0B-511C-55B3B54C2E4B}"/>
              </a:ext>
            </a:extLst>
          </p:cNvPr>
          <p:cNvGrpSpPr/>
          <p:nvPr/>
        </p:nvGrpSpPr>
        <p:grpSpPr>
          <a:xfrm>
            <a:off x="1914951" y="16157"/>
            <a:ext cx="4143378" cy="2840928"/>
            <a:chOff x="460969" y="3441673"/>
            <a:chExt cx="4643686" cy="3183967"/>
          </a:xfrm>
        </p:grpSpPr>
        <p:grpSp>
          <p:nvGrpSpPr>
            <p:cNvPr id="17" name="Groupe 16">
              <a:extLst>
                <a:ext uri="{FF2B5EF4-FFF2-40B4-BE49-F238E27FC236}">
                  <a16:creationId xmlns:a16="http://schemas.microsoft.com/office/drawing/2014/main" id="{B5A115F1-E7A0-FF5F-06CD-2BAC6FB35335}"/>
                </a:ext>
              </a:extLst>
            </p:cNvPr>
            <p:cNvGrpSpPr/>
            <p:nvPr/>
          </p:nvGrpSpPr>
          <p:grpSpPr>
            <a:xfrm>
              <a:off x="460969" y="5170005"/>
              <a:ext cx="3669409" cy="1370475"/>
              <a:chOff x="4424096" y="3759616"/>
              <a:chExt cx="3669409" cy="1370475"/>
            </a:xfrm>
          </p:grpSpPr>
          <p:sp>
            <p:nvSpPr>
              <p:cNvPr id="19" name="Rectangle 18">
                <a:extLst>
                  <a:ext uri="{FF2B5EF4-FFF2-40B4-BE49-F238E27FC236}">
                    <a16:creationId xmlns:a16="http://schemas.microsoft.com/office/drawing/2014/main" id="{20AD5EC1-D569-DC9A-459C-3E54D55D3F4A}"/>
                  </a:ext>
                </a:extLst>
              </p:cNvPr>
              <p:cNvSpPr/>
              <p:nvPr/>
            </p:nvSpPr>
            <p:spPr>
              <a:xfrm>
                <a:off x="7942662" y="4103318"/>
                <a:ext cx="111695" cy="7497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grpSp>
            <p:nvGrpSpPr>
              <p:cNvPr id="20" name="Groupe 19">
                <a:extLst>
                  <a:ext uri="{FF2B5EF4-FFF2-40B4-BE49-F238E27FC236}">
                    <a16:creationId xmlns:a16="http://schemas.microsoft.com/office/drawing/2014/main" id="{D83B1900-6C51-5A42-47FC-3907E7D31A2A}"/>
                  </a:ext>
                </a:extLst>
              </p:cNvPr>
              <p:cNvGrpSpPr/>
              <p:nvPr/>
            </p:nvGrpSpPr>
            <p:grpSpPr>
              <a:xfrm>
                <a:off x="7376730" y="3775792"/>
                <a:ext cx="570692" cy="1236845"/>
                <a:chOff x="7480250" y="464831"/>
                <a:chExt cx="651323" cy="1411594"/>
              </a:xfrm>
            </p:grpSpPr>
            <p:pic>
              <p:nvPicPr>
                <p:cNvPr id="41" name="Image 5">
                  <a:extLst>
                    <a:ext uri="{FF2B5EF4-FFF2-40B4-BE49-F238E27FC236}">
                      <a16:creationId xmlns:a16="http://schemas.microsoft.com/office/drawing/2014/main" id="{89A3C3E2-1FF6-EF83-4F7D-C4D9F04AE5D5}"/>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87133" t="31868" r="3042" b="54722"/>
                <a:stretch/>
              </p:blipFill>
              <p:spPr bwMode="auto">
                <a:xfrm>
                  <a:off x="7480250" y="578110"/>
                  <a:ext cx="599434" cy="445888"/>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a:extLst>
                    <a:ext uri="{FF2B5EF4-FFF2-40B4-BE49-F238E27FC236}">
                      <a16:creationId xmlns:a16="http://schemas.microsoft.com/office/drawing/2014/main" id="{37FD643A-A79F-843F-9D48-13C92039E8E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638798" y="619125"/>
                  <a:ext cx="440886" cy="1257300"/>
                </a:xfrm>
                <a:prstGeom prst="rect">
                  <a:avLst/>
                </a:prstGeom>
                <a:noFill/>
                <a:extLst>
                  <a:ext uri="{909E8E84-426E-40DD-AFC4-6F175D3DCCD1}">
                    <a14:hiddenFill xmlns:a14="http://schemas.microsoft.com/office/drawing/2010/main">
                      <a:solidFill>
                        <a:srgbClr val="FFFFFF"/>
                      </a:solidFill>
                    </a14:hiddenFill>
                  </a:ext>
                </a:extLst>
              </p:spPr>
            </p:pic>
            <p:pic>
              <p:nvPicPr>
                <p:cNvPr id="44" name="Image 5">
                  <a:extLst>
                    <a:ext uri="{FF2B5EF4-FFF2-40B4-BE49-F238E27FC236}">
                      <a16:creationId xmlns:a16="http://schemas.microsoft.com/office/drawing/2014/main" id="{963B96CE-E3A9-A986-FFE7-1B10FFC7F5BE}"/>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93796" t="24791" r="4034" b="51790"/>
                <a:stretch/>
              </p:blipFill>
              <p:spPr bwMode="auto">
                <a:xfrm>
                  <a:off x="7892323" y="519286"/>
                  <a:ext cx="239250" cy="926404"/>
                </a:xfrm>
                <a:prstGeom prst="rect">
                  <a:avLst/>
                </a:prstGeom>
                <a:noFill/>
                <a:extLst>
                  <a:ext uri="{909E8E84-426E-40DD-AFC4-6F175D3DCCD1}">
                    <a14:hiddenFill xmlns:a14="http://schemas.microsoft.com/office/drawing/2010/main">
                      <a:solidFill>
                        <a:srgbClr val="FFFFFF"/>
                      </a:solidFill>
                    </a14:hiddenFill>
                  </a:ext>
                </a:extLst>
              </p:spPr>
            </p:pic>
            <p:pic>
              <p:nvPicPr>
                <p:cNvPr id="45" name="Image 5">
                  <a:extLst>
                    <a:ext uri="{FF2B5EF4-FFF2-40B4-BE49-F238E27FC236}">
                      <a16:creationId xmlns:a16="http://schemas.microsoft.com/office/drawing/2014/main" id="{226F3B07-ACAF-5D3C-86A0-66D69EAAB842}"/>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93796" t="24791" r="4034" b="51790"/>
                <a:stretch/>
              </p:blipFill>
              <p:spPr bwMode="auto">
                <a:xfrm>
                  <a:off x="7536381" y="464831"/>
                  <a:ext cx="239250" cy="9264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9" name="Groupe 28">
                <a:extLst>
                  <a:ext uri="{FF2B5EF4-FFF2-40B4-BE49-F238E27FC236}">
                    <a16:creationId xmlns:a16="http://schemas.microsoft.com/office/drawing/2014/main" id="{1D611354-FD75-346F-4BF1-E6F89EBA1374}"/>
                  </a:ext>
                </a:extLst>
              </p:cNvPr>
              <p:cNvGrpSpPr/>
              <p:nvPr/>
            </p:nvGrpSpPr>
            <p:grpSpPr>
              <a:xfrm>
                <a:off x="4424096" y="3759616"/>
                <a:ext cx="3657540" cy="1370475"/>
                <a:chOff x="4317873" y="4590921"/>
                <a:chExt cx="3657540" cy="1370475"/>
              </a:xfrm>
            </p:grpSpPr>
            <p:grpSp>
              <p:nvGrpSpPr>
                <p:cNvPr id="33" name="Groupe 32">
                  <a:extLst>
                    <a:ext uri="{FF2B5EF4-FFF2-40B4-BE49-F238E27FC236}">
                      <a16:creationId xmlns:a16="http://schemas.microsoft.com/office/drawing/2014/main" id="{391817C1-FC48-7DF1-7F15-CD4AF5BDF24B}"/>
                    </a:ext>
                  </a:extLst>
                </p:cNvPr>
                <p:cNvGrpSpPr/>
                <p:nvPr/>
              </p:nvGrpSpPr>
              <p:grpSpPr>
                <a:xfrm>
                  <a:off x="4317873" y="4590921"/>
                  <a:ext cx="2891995" cy="1370475"/>
                  <a:chOff x="3942408" y="4697613"/>
                  <a:chExt cx="3307402" cy="1567332"/>
                </a:xfrm>
              </p:grpSpPr>
              <p:sp>
                <p:nvSpPr>
                  <p:cNvPr id="35" name="Rectangle 34">
                    <a:extLst>
                      <a:ext uri="{FF2B5EF4-FFF2-40B4-BE49-F238E27FC236}">
                        <a16:creationId xmlns:a16="http://schemas.microsoft.com/office/drawing/2014/main" id="{5F1E7E6E-385D-E498-ED0E-CE35B1573474}"/>
                      </a:ext>
                    </a:extLst>
                  </p:cNvPr>
                  <p:cNvSpPr/>
                  <p:nvPr/>
                </p:nvSpPr>
                <p:spPr>
                  <a:xfrm>
                    <a:off x="3942411" y="5685034"/>
                    <a:ext cx="3307399" cy="579911"/>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dirty="0"/>
                  </a:p>
                </p:txBody>
              </p:sp>
              <p:sp>
                <p:nvSpPr>
                  <p:cNvPr id="36" name="Rectangle 35">
                    <a:extLst>
                      <a:ext uri="{FF2B5EF4-FFF2-40B4-BE49-F238E27FC236}">
                        <a16:creationId xmlns:a16="http://schemas.microsoft.com/office/drawing/2014/main" id="{501C22EC-32E6-5A1E-EE4C-0138A04E0213}"/>
                      </a:ext>
                    </a:extLst>
                  </p:cNvPr>
                  <p:cNvSpPr/>
                  <p:nvPr/>
                </p:nvSpPr>
                <p:spPr>
                  <a:xfrm>
                    <a:off x="3942412" y="4697613"/>
                    <a:ext cx="3307398" cy="973275"/>
                  </a:xfrm>
                  <a:prstGeom prst="rect">
                    <a:avLst/>
                  </a:prstGeom>
                  <a:solidFill>
                    <a:srgbClr val="AAEDF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a:p>
                </p:txBody>
              </p:sp>
              <p:sp>
                <p:nvSpPr>
                  <p:cNvPr id="37" name="Flèche : droite 36">
                    <a:extLst>
                      <a:ext uri="{FF2B5EF4-FFF2-40B4-BE49-F238E27FC236}">
                        <a16:creationId xmlns:a16="http://schemas.microsoft.com/office/drawing/2014/main" id="{1170FA72-642F-8AC1-A265-B1D481A42FE4}"/>
                      </a:ext>
                    </a:extLst>
                  </p:cNvPr>
                  <p:cNvSpPr/>
                  <p:nvPr/>
                </p:nvSpPr>
                <p:spPr>
                  <a:xfrm rot="5400000" flipH="1">
                    <a:off x="5450971" y="5310537"/>
                    <a:ext cx="705315" cy="116194"/>
                  </a:xfrm>
                  <a:prstGeom prst="rightArrow">
                    <a:avLst>
                      <a:gd name="adj1" fmla="val 69740"/>
                      <a:gd name="adj2" fmla="val 52119"/>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dirty="0"/>
                  </a:p>
                </p:txBody>
              </p:sp>
              <p:sp>
                <p:nvSpPr>
                  <p:cNvPr id="38" name="ZoneTexte 37">
                    <a:extLst>
                      <a:ext uri="{FF2B5EF4-FFF2-40B4-BE49-F238E27FC236}">
                        <a16:creationId xmlns:a16="http://schemas.microsoft.com/office/drawing/2014/main" id="{9AD5C74F-70C4-7528-CE27-70A851A9E5F0}"/>
                      </a:ext>
                    </a:extLst>
                  </p:cNvPr>
                  <p:cNvSpPr txBox="1"/>
                  <p:nvPr/>
                </p:nvSpPr>
                <p:spPr>
                  <a:xfrm flipH="1">
                    <a:off x="5971066" y="5086220"/>
                    <a:ext cx="347102" cy="473386"/>
                  </a:xfrm>
                  <a:prstGeom prst="rect">
                    <a:avLst/>
                  </a:prstGeom>
                  <a:noFill/>
                </p:spPr>
                <p:txBody>
                  <a:bodyPr wrap="square" rtlCol="0">
                    <a:spAutoFit/>
                  </a:bodyPr>
                  <a:lstStyle/>
                  <a:p>
                    <a:r>
                      <a:rPr lang="fr-FR" b="1" dirty="0"/>
                      <a:t>+</a:t>
                    </a:r>
                  </a:p>
                </p:txBody>
              </p:sp>
              <p:sp>
                <p:nvSpPr>
                  <p:cNvPr id="39" name="Flèche : droite 38">
                    <a:extLst>
                      <a:ext uri="{FF2B5EF4-FFF2-40B4-BE49-F238E27FC236}">
                        <a16:creationId xmlns:a16="http://schemas.microsoft.com/office/drawing/2014/main" id="{4C4569EB-855F-41D8-8577-B9827846894D}"/>
                      </a:ext>
                    </a:extLst>
                  </p:cNvPr>
                  <p:cNvSpPr/>
                  <p:nvPr/>
                </p:nvSpPr>
                <p:spPr>
                  <a:xfrm rot="5400000" flipH="1">
                    <a:off x="6330615" y="5067765"/>
                    <a:ext cx="726134" cy="580919"/>
                  </a:xfrm>
                  <a:prstGeom prst="rightArrow">
                    <a:avLst>
                      <a:gd name="adj1" fmla="val 66510"/>
                      <a:gd name="adj2" fmla="val 27859"/>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p>
                </p:txBody>
              </p:sp>
              <p:cxnSp>
                <p:nvCxnSpPr>
                  <p:cNvPr id="40" name="Connecteur droit 39">
                    <a:extLst>
                      <a:ext uri="{FF2B5EF4-FFF2-40B4-BE49-F238E27FC236}">
                        <a16:creationId xmlns:a16="http://schemas.microsoft.com/office/drawing/2014/main" id="{7F793F3F-A43C-E470-9668-EFD791293679}"/>
                      </a:ext>
                    </a:extLst>
                  </p:cNvPr>
                  <p:cNvCxnSpPr>
                    <a:cxnSpLocks/>
                  </p:cNvCxnSpPr>
                  <p:nvPr/>
                </p:nvCxnSpPr>
                <p:spPr>
                  <a:xfrm flipH="1">
                    <a:off x="3942408" y="5703479"/>
                    <a:ext cx="3307399" cy="0"/>
                  </a:xfrm>
                  <a:prstGeom prst="line">
                    <a:avLst/>
                  </a:prstGeom>
                  <a:blipFill dpi="0" rotWithShape="1">
                    <a:blip r:embed="rId4">
                      <a:alphaModFix amt="45000"/>
                    </a:blip>
                    <a:srcRect/>
                    <a:stretch>
                      <a:fillRect/>
                    </a:stretch>
                  </a:blipFill>
                  <a:ln w="57150">
                    <a:solidFill>
                      <a:schemeClr val="tx1"/>
                    </a:solidFill>
                    <a:prstDash val="sysDash"/>
                  </a:ln>
                  <a:effectLst/>
                </p:spPr>
                <p:style>
                  <a:lnRef idx="1">
                    <a:schemeClr val="accent1"/>
                  </a:lnRef>
                  <a:fillRef idx="3">
                    <a:schemeClr val="accent1"/>
                  </a:fillRef>
                  <a:effectRef idx="2">
                    <a:schemeClr val="accent1"/>
                  </a:effectRef>
                  <a:fontRef idx="minor">
                    <a:schemeClr val="lt1"/>
                  </a:fontRef>
                </p:style>
              </p:cxnSp>
            </p:grpSp>
            <p:sp>
              <p:nvSpPr>
                <p:cNvPr id="34" name="Rectangle 33">
                  <a:extLst>
                    <a:ext uri="{FF2B5EF4-FFF2-40B4-BE49-F238E27FC236}">
                      <a16:creationId xmlns:a16="http://schemas.microsoft.com/office/drawing/2014/main" id="{D239678A-B7F9-1443-2088-D108B0B49D13}"/>
                    </a:ext>
                  </a:extLst>
                </p:cNvPr>
                <p:cNvSpPr/>
                <p:nvPr/>
              </p:nvSpPr>
              <p:spPr>
                <a:xfrm>
                  <a:off x="7863718" y="4944901"/>
                  <a:ext cx="111695" cy="7497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grpSp>
          <p:cxnSp>
            <p:nvCxnSpPr>
              <p:cNvPr id="30" name="Connecteur droit avec flèche 29">
                <a:extLst>
                  <a:ext uri="{FF2B5EF4-FFF2-40B4-BE49-F238E27FC236}">
                    <a16:creationId xmlns:a16="http://schemas.microsoft.com/office/drawing/2014/main" id="{8BE94CBD-0A20-F793-E6D0-8A02905F16AA}"/>
                  </a:ext>
                </a:extLst>
              </p:cNvPr>
              <p:cNvCxnSpPr/>
              <p:nvPr/>
            </p:nvCxnSpPr>
            <p:spPr>
              <a:xfrm flipV="1">
                <a:off x="8093505" y="3910984"/>
                <a:ext cx="0" cy="547280"/>
              </a:xfrm>
              <a:prstGeom prst="straightConnector1">
                <a:avLst/>
              </a:prstGeom>
              <a:ln w="57150">
                <a:solidFill>
                  <a:srgbClr val="FF0000"/>
                </a:solidFill>
                <a:tailEnd type="triangle"/>
              </a:ln>
            </p:spPr>
            <p:style>
              <a:lnRef idx="2">
                <a:schemeClr val="accent6"/>
              </a:lnRef>
              <a:fillRef idx="0">
                <a:schemeClr val="accent6"/>
              </a:fillRef>
              <a:effectRef idx="1">
                <a:schemeClr val="accent6"/>
              </a:effectRef>
              <a:fontRef idx="minor">
                <a:schemeClr val="tx1"/>
              </a:fontRef>
            </p:style>
          </p:cxnSp>
          <p:sp>
            <p:nvSpPr>
              <p:cNvPr id="31" name="ZoneTexte 30">
                <a:extLst>
                  <a:ext uri="{FF2B5EF4-FFF2-40B4-BE49-F238E27FC236}">
                    <a16:creationId xmlns:a16="http://schemas.microsoft.com/office/drawing/2014/main" id="{95393FAA-5262-1DF0-5839-AEF1513FEE87}"/>
                  </a:ext>
                </a:extLst>
              </p:cNvPr>
              <p:cNvSpPr txBox="1"/>
              <p:nvPr/>
            </p:nvSpPr>
            <p:spPr>
              <a:xfrm flipH="1">
                <a:off x="5461198" y="3913465"/>
                <a:ext cx="303507" cy="517410"/>
              </a:xfrm>
              <a:prstGeom prst="rect">
                <a:avLst/>
              </a:prstGeom>
              <a:noFill/>
            </p:spPr>
            <p:txBody>
              <a:bodyPr wrap="square" rtlCol="0">
                <a:spAutoFit/>
              </a:bodyPr>
              <a:lstStyle/>
              <a:p>
                <a:r>
                  <a:rPr lang="fr-FR" sz="3600" b="1" baseline="-25000" dirty="0"/>
                  <a:t>&gt;</a:t>
                </a:r>
              </a:p>
            </p:txBody>
          </p:sp>
          <p:sp>
            <p:nvSpPr>
              <p:cNvPr id="32" name="Flèche : droite 31">
                <a:extLst>
                  <a:ext uri="{FF2B5EF4-FFF2-40B4-BE49-F238E27FC236}">
                    <a16:creationId xmlns:a16="http://schemas.microsoft.com/office/drawing/2014/main" id="{1F66172F-F495-853D-8A4E-C9682D760DF7}"/>
                  </a:ext>
                </a:extLst>
              </p:cNvPr>
              <p:cNvSpPr/>
              <p:nvPr/>
            </p:nvSpPr>
            <p:spPr>
              <a:xfrm rot="16200000" flipH="1">
                <a:off x="4785567" y="3979468"/>
                <a:ext cx="533509" cy="701556"/>
              </a:xfrm>
              <a:prstGeom prst="rightArrow">
                <a:avLst>
                  <a:gd name="adj1" fmla="val 76255"/>
                  <a:gd name="adj2" fmla="val 22207"/>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dirty="0"/>
              </a:p>
            </p:txBody>
          </p:sp>
        </p:grpSp>
        <p:sp>
          <p:nvSpPr>
            <p:cNvPr id="46" name="ZoneTexte 45">
              <a:extLst>
                <a:ext uri="{FF2B5EF4-FFF2-40B4-BE49-F238E27FC236}">
                  <a16:creationId xmlns:a16="http://schemas.microsoft.com/office/drawing/2014/main" id="{C621E3B0-DD75-6527-19EC-044D36B5B72C}"/>
                </a:ext>
              </a:extLst>
            </p:cNvPr>
            <p:cNvSpPr txBox="1"/>
            <p:nvPr/>
          </p:nvSpPr>
          <p:spPr>
            <a:xfrm>
              <a:off x="3879480" y="5978877"/>
              <a:ext cx="1225175" cy="646763"/>
            </a:xfrm>
            <a:prstGeom prst="rect">
              <a:avLst/>
            </a:prstGeom>
            <a:noFill/>
          </p:spPr>
          <p:txBody>
            <a:bodyPr wrap="square" rtlCol="0">
              <a:spAutoFit/>
            </a:bodyPr>
            <a:lstStyle/>
            <a:p>
              <a:r>
                <a:rPr lang="fr-FR" sz="1050" dirty="0"/>
                <a:t>La température augmente progressivement</a:t>
              </a:r>
            </a:p>
          </p:txBody>
        </p:sp>
        <p:grpSp>
          <p:nvGrpSpPr>
            <p:cNvPr id="23" name="Groupe 22">
              <a:extLst>
                <a:ext uri="{FF2B5EF4-FFF2-40B4-BE49-F238E27FC236}">
                  <a16:creationId xmlns:a16="http://schemas.microsoft.com/office/drawing/2014/main" id="{0649F684-6015-853A-9A19-98E2E4A278C8}"/>
                </a:ext>
              </a:extLst>
            </p:cNvPr>
            <p:cNvGrpSpPr/>
            <p:nvPr/>
          </p:nvGrpSpPr>
          <p:grpSpPr>
            <a:xfrm>
              <a:off x="460970" y="3441673"/>
              <a:ext cx="3656746" cy="1537596"/>
              <a:chOff x="4318667" y="4423802"/>
              <a:chExt cx="3656746" cy="1537596"/>
            </a:xfrm>
          </p:grpSpPr>
          <p:grpSp>
            <p:nvGrpSpPr>
              <p:cNvPr id="24" name="Groupe 23">
                <a:extLst>
                  <a:ext uri="{FF2B5EF4-FFF2-40B4-BE49-F238E27FC236}">
                    <a16:creationId xmlns:a16="http://schemas.microsoft.com/office/drawing/2014/main" id="{C8B3ABC1-0E33-FE27-0B8E-CE21E7DBE56C}"/>
                  </a:ext>
                </a:extLst>
              </p:cNvPr>
              <p:cNvGrpSpPr/>
              <p:nvPr/>
            </p:nvGrpSpPr>
            <p:grpSpPr>
              <a:xfrm>
                <a:off x="4318667" y="4423802"/>
                <a:ext cx="2891201" cy="1537596"/>
                <a:chOff x="3943316" y="4506487"/>
                <a:chExt cx="3306494" cy="1758458"/>
              </a:xfrm>
            </p:grpSpPr>
            <p:sp>
              <p:nvSpPr>
                <p:cNvPr id="26" name="Rectangle 25">
                  <a:extLst>
                    <a:ext uri="{FF2B5EF4-FFF2-40B4-BE49-F238E27FC236}">
                      <a16:creationId xmlns:a16="http://schemas.microsoft.com/office/drawing/2014/main" id="{E25FE55E-FA6A-E50A-0689-EDA42CB900C9}"/>
                    </a:ext>
                  </a:extLst>
                </p:cNvPr>
                <p:cNvSpPr/>
                <p:nvPr/>
              </p:nvSpPr>
              <p:spPr>
                <a:xfrm>
                  <a:off x="3943318" y="5685034"/>
                  <a:ext cx="3306492" cy="579911"/>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dirty="0"/>
                </a:p>
              </p:txBody>
            </p:sp>
            <p:sp>
              <p:nvSpPr>
                <p:cNvPr id="27" name="Rectangle 26">
                  <a:extLst>
                    <a:ext uri="{FF2B5EF4-FFF2-40B4-BE49-F238E27FC236}">
                      <a16:creationId xmlns:a16="http://schemas.microsoft.com/office/drawing/2014/main" id="{7E9A94B9-8C2D-5718-6280-D70EF38BF7E9}"/>
                    </a:ext>
                  </a:extLst>
                </p:cNvPr>
                <p:cNvSpPr/>
                <p:nvPr/>
              </p:nvSpPr>
              <p:spPr>
                <a:xfrm>
                  <a:off x="3943318" y="4697613"/>
                  <a:ext cx="3306492" cy="973275"/>
                </a:xfrm>
                <a:prstGeom prst="rect">
                  <a:avLst/>
                </a:prstGeom>
                <a:solidFill>
                  <a:srgbClr val="AAEDF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a:p>
              </p:txBody>
            </p:sp>
            <p:sp>
              <p:nvSpPr>
                <p:cNvPr id="28" name="Flèche : droite 27">
                  <a:extLst>
                    <a:ext uri="{FF2B5EF4-FFF2-40B4-BE49-F238E27FC236}">
                      <a16:creationId xmlns:a16="http://schemas.microsoft.com/office/drawing/2014/main" id="{F5098AFD-C490-72A8-3EBA-D1D88CA485BA}"/>
                    </a:ext>
                  </a:extLst>
                </p:cNvPr>
                <p:cNvSpPr/>
                <p:nvPr/>
              </p:nvSpPr>
              <p:spPr>
                <a:xfrm rot="5400000" flipH="1">
                  <a:off x="5432930" y="5237801"/>
                  <a:ext cx="705315" cy="261665"/>
                </a:xfrm>
                <a:prstGeom prst="rightArrow">
                  <a:avLst>
                    <a:gd name="adj1" fmla="val 69740"/>
                    <a:gd name="adj2" fmla="val 52119"/>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dirty="0"/>
                </a:p>
              </p:txBody>
            </p:sp>
            <p:sp>
              <p:nvSpPr>
                <p:cNvPr id="42" name="ZoneTexte 41">
                  <a:extLst>
                    <a:ext uri="{FF2B5EF4-FFF2-40B4-BE49-F238E27FC236}">
                      <a16:creationId xmlns:a16="http://schemas.microsoft.com/office/drawing/2014/main" id="{4DC95EBB-8CF7-B4D4-87F5-931BB80D6303}"/>
                    </a:ext>
                  </a:extLst>
                </p:cNvPr>
                <p:cNvSpPr txBox="1"/>
                <p:nvPr/>
              </p:nvSpPr>
              <p:spPr>
                <a:xfrm flipH="1">
                  <a:off x="5971066" y="5086219"/>
                  <a:ext cx="347102" cy="473386"/>
                </a:xfrm>
                <a:prstGeom prst="rect">
                  <a:avLst/>
                </a:prstGeom>
                <a:noFill/>
              </p:spPr>
              <p:txBody>
                <a:bodyPr wrap="square" rtlCol="0">
                  <a:spAutoFit/>
                </a:bodyPr>
                <a:lstStyle/>
                <a:p>
                  <a:r>
                    <a:rPr lang="fr-FR" b="1" dirty="0"/>
                    <a:t>+</a:t>
                  </a:r>
                </a:p>
              </p:txBody>
            </p:sp>
            <mc:AlternateContent xmlns:mc="http://schemas.openxmlformats.org/markup-compatibility/2006" xmlns:a14="http://schemas.microsoft.com/office/drawing/2010/main">
              <mc:Choice Requires="a14">
                <p:sp>
                  <p:nvSpPr>
                    <p:cNvPr id="47" name="ZoneTexte 46">
                      <a:extLst>
                        <a:ext uri="{FF2B5EF4-FFF2-40B4-BE49-F238E27FC236}">
                          <a16:creationId xmlns:a16="http://schemas.microsoft.com/office/drawing/2014/main" id="{31744353-3C0D-22DA-4490-96AED0F037B4}"/>
                        </a:ext>
                      </a:extLst>
                    </p:cNvPr>
                    <p:cNvSpPr txBox="1"/>
                    <p:nvPr/>
                  </p:nvSpPr>
                  <p:spPr>
                    <a:xfrm flipH="1">
                      <a:off x="5055102" y="4506487"/>
                      <a:ext cx="347102" cy="81207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fr-FR" sz="3600" b="1" i="1" baseline="-25000" smtClean="0">
                                <a:latin typeface="Cambria Math" panose="02040503050406030204" pitchFamily="18" charset="0"/>
                              </a:rPr>
                              <m:t>=</m:t>
                            </m:r>
                          </m:oMath>
                        </m:oMathPara>
                      </a14:m>
                      <a:endParaRPr lang="fr-FR" sz="3600" b="1" baseline="-25000" dirty="0"/>
                    </a:p>
                  </p:txBody>
                </p:sp>
              </mc:Choice>
              <mc:Fallback xmlns="">
                <p:sp>
                  <p:nvSpPr>
                    <p:cNvPr id="47" name="ZoneTexte 46">
                      <a:extLst>
                        <a:ext uri="{FF2B5EF4-FFF2-40B4-BE49-F238E27FC236}">
                          <a16:creationId xmlns:a16="http://schemas.microsoft.com/office/drawing/2014/main" id="{31744353-3C0D-22DA-4490-96AED0F037B4}"/>
                        </a:ext>
                      </a:extLst>
                    </p:cNvPr>
                    <p:cNvSpPr txBox="1">
                      <a:spLocks noRot="1" noChangeAspect="1" noMove="1" noResize="1" noEditPoints="1" noAdjustHandles="1" noChangeArrowheads="1" noChangeShapeType="1" noTextEdit="1"/>
                    </p:cNvSpPr>
                    <p:nvPr/>
                  </p:nvSpPr>
                  <p:spPr>
                    <a:xfrm flipH="1">
                      <a:off x="5055102" y="4506487"/>
                      <a:ext cx="347102" cy="812070"/>
                    </a:xfrm>
                    <a:prstGeom prst="rect">
                      <a:avLst/>
                    </a:prstGeom>
                    <a:blipFill>
                      <a:blip r:embed="rId5"/>
                      <a:stretch>
                        <a:fillRect r="-11111" b="-2885"/>
                      </a:stretch>
                    </a:blipFill>
                  </p:spPr>
                  <p:txBody>
                    <a:bodyPr/>
                    <a:lstStyle/>
                    <a:p>
                      <a:r>
                        <a:rPr lang="fr-FR">
                          <a:noFill/>
                        </a:rPr>
                        <a:t> </a:t>
                      </a:r>
                    </a:p>
                  </p:txBody>
                </p:sp>
              </mc:Fallback>
            </mc:AlternateContent>
            <p:sp>
              <p:nvSpPr>
                <p:cNvPr id="48" name="Flèche : droite 47">
                  <a:extLst>
                    <a:ext uri="{FF2B5EF4-FFF2-40B4-BE49-F238E27FC236}">
                      <a16:creationId xmlns:a16="http://schemas.microsoft.com/office/drawing/2014/main" id="{3F233B83-0902-7217-DAC0-C2BBE9834B11}"/>
                    </a:ext>
                  </a:extLst>
                </p:cNvPr>
                <p:cNvSpPr/>
                <p:nvPr/>
              </p:nvSpPr>
              <p:spPr>
                <a:xfrm rot="5400000" flipH="1">
                  <a:off x="6330615" y="5067765"/>
                  <a:ext cx="726134" cy="580919"/>
                </a:xfrm>
                <a:prstGeom prst="rightArrow">
                  <a:avLst>
                    <a:gd name="adj1" fmla="val 66510"/>
                    <a:gd name="adj2" fmla="val 27859"/>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p>
              </p:txBody>
            </p:sp>
            <p:cxnSp>
              <p:nvCxnSpPr>
                <p:cNvPr id="49" name="Connecteur droit 48">
                  <a:extLst>
                    <a:ext uri="{FF2B5EF4-FFF2-40B4-BE49-F238E27FC236}">
                      <a16:creationId xmlns:a16="http://schemas.microsoft.com/office/drawing/2014/main" id="{52EF6912-9351-E237-762E-74C4F011BEB3}"/>
                    </a:ext>
                  </a:extLst>
                </p:cNvPr>
                <p:cNvCxnSpPr>
                  <a:cxnSpLocks/>
                </p:cNvCxnSpPr>
                <p:nvPr/>
              </p:nvCxnSpPr>
              <p:spPr>
                <a:xfrm flipH="1" flipV="1">
                  <a:off x="3943316" y="5685034"/>
                  <a:ext cx="3306492" cy="18444"/>
                </a:xfrm>
                <a:prstGeom prst="line">
                  <a:avLst/>
                </a:prstGeom>
                <a:blipFill dpi="0" rotWithShape="1">
                  <a:blip r:embed="rId4" cstate="screen">
                    <a:alphaModFix amt="45000"/>
                    <a:extLst>
                      <a:ext uri="{28A0092B-C50C-407E-A947-70E740481C1C}">
                        <a14:useLocalDpi xmlns:a14="http://schemas.microsoft.com/office/drawing/2010/main"/>
                      </a:ext>
                    </a:extLst>
                  </a:blip>
                  <a:srcRect/>
                  <a:stretch>
                    <a:fillRect/>
                  </a:stretch>
                </a:blipFill>
                <a:ln w="57150">
                  <a:solidFill>
                    <a:schemeClr val="tx1"/>
                  </a:solidFill>
                  <a:prstDash val="sysDash"/>
                </a:ln>
                <a:effectLst/>
              </p:spPr>
              <p:style>
                <a:lnRef idx="1">
                  <a:schemeClr val="accent1"/>
                </a:lnRef>
                <a:fillRef idx="3">
                  <a:schemeClr val="accent1"/>
                </a:fillRef>
                <a:effectRef idx="2">
                  <a:schemeClr val="accent1"/>
                </a:effectRef>
                <a:fontRef idx="minor">
                  <a:schemeClr val="lt1"/>
                </a:fontRef>
              </p:style>
            </p:cxnSp>
          </p:grpSp>
          <p:sp>
            <p:nvSpPr>
              <p:cNvPr id="25" name="Rectangle 24">
                <a:extLst>
                  <a:ext uri="{FF2B5EF4-FFF2-40B4-BE49-F238E27FC236}">
                    <a16:creationId xmlns:a16="http://schemas.microsoft.com/office/drawing/2014/main" id="{48042F0B-FCE5-070A-699F-D89DD0CE314C}"/>
                  </a:ext>
                </a:extLst>
              </p:cNvPr>
              <p:cNvSpPr/>
              <p:nvPr/>
            </p:nvSpPr>
            <p:spPr>
              <a:xfrm>
                <a:off x="7863718" y="4944901"/>
                <a:ext cx="111695" cy="7497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grpSp>
        <p:sp>
          <p:nvSpPr>
            <p:cNvPr id="50" name="ZoneTexte 49">
              <a:extLst>
                <a:ext uri="{FF2B5EF4-FFF2-40B4-BE49-F238E27FC236}">
                  <a16:creationId xmlns:a16="http://schemas.microsoft.com/office/drawing/2014/main" id="{E2E5CBD0-9317-65E2-DC60-85C61FF7885F}"/>
                </a:ext>
              </a:extLst>
            </p:cNvPr>
            <p:cNvSpPr txBox="1"/>
            <p:nvPr/>
          </p:nvSpPr>
          <p:spPr>
            <a:xfrm>
              <a:off x="1926761" y="3987920"/>
              <a:ext cx="284068" cy="310446"/>
            </a:xfrm>
            <a:prstGeom prst="rect">
              <a:avLst/>
            </a:prstGeom>
            <a:noFill/>
          </p:spPr>
          <p:txBody>
            <a:bodyPr wrap="square">
              <a:spAutoFit/>
            </a:bodyPr>
            <a:lstStyle/>
            <a:p>
              <a:r>
                <a:rPr lang="fr-FR" sz="1200" b="1" dirty="0"/>
                <a:t>2</a:t>
              </a:r>
            </a:p>
          </p:txBody>
        </p:sp>
        <p:sp>
          <p:nvSpPr>
            <p:cNvPr id="51" name="ZoneTexte 50">
              <a:extLst>
                <a:ext uri="{FF2B5EF4-FFF2-40B4-BE49-F238E27FC236}">
                  <a16:creationId xmlns:a16="http://schemas.microsoft.com/office/drawing/2014/main" id="{14F38EAF-6AED-14E7-CC42-666652DD06CD}"/>
                </a:ext>
              </a:extLst>
            </p:cNvPr>
            <p:cNvSpPr txBox="1"/>
            <p:nvPr/>
          </p:nvSpPr>
          <p:spPr>
            <a:xfrm>
              <a:off x="2734904" y="4016513"/>
              <a:ext cx="926912" cy="293199"/>
            </a:xfrm>
            <a:prstGeom prst="rect">
              <a:avLst/>
            </a:prstGeom>
            <a:noFill/>
          </p:spPr>
          <p:txBody>
            <a:bodyPr wrap="square">
              <a:spAutoFit/>
            </a:bodyPr>
            <a:lstStyle/>
            <a:p>
              <a:r>
                <a:rPr lang="fr-FR" sz="1100" b="1" dirty="0">
                  <a:solidFill>
                    <a:schemeClr val="bg1"/>
                  </a:solidFill>
                </a:rPr>
                <a:t>3</a:t>
              </a:r>
            </a:p>
          </p:txBody>
        </p:sp>
        <p:grpSp>
          <p:nvGrpSpPr>
            <p:cNvPr id="52" name="Groupe 51">
              <a:extLst>
                <a:ext uri="{FF2B5EF4-FFF2-40B4-BE49-F238E27FC236}">
                  <a16:creationId xmlns:a16="http://schemas.microsoft.com/office/drawing/2014/main" id="{AEC0F639-3488-9C34-512D-620D07546F8C}"/>
                </a:ext>
              </a:extLst>
            </p:cNvPr>
            <p:cNvGrpSpPr/>
            <p:nvPr/>
          </p:nvGrpSpPr>
          <p:grpSpPr>
            <a:xfrm>
              <a:off x="3412810" y="3704996"/>
              <a:ext cx="570692" cy="1236845"/>
              <a:chOff x="7480250" y="464831"/>
              <a:chExt cx="651323" cy="1411594"/>
            </a:xfrm>
          </p:grpSpPr>
          <p:pic>
            <p:nvPicPr>
              <p:cNvPr id="53" name="Image 5">
                <a:extLst>
                  <a:ext uri="{FF2B5EF4-FFF2-40B4-BE49-F238E27FC236}">
                    <a16:creationId xmlns:a16="http://schemas.microsoft.com/office/drawing/2014/main" id="{28B7F6E5-F030-3971-E17A-2D6206D3F3F0}"/>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87133" t="31868" r="3042" b="54722"/>
              <a:stretch/>
            </p:blipFill>
            <p:spPr bwMode="auto">
              <a:xfrm>
                <a:off x="7480250" y="578110"/>
                <a:ext cx="599434" cy="445888"/>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extLst>
                  <a:ext uri="{FF2B5EF4-FFF2-40B4-BE49-F238E27FC236}">
                    <a16:creationId xmlns:a16="http://schemas.microsoft.com/office/drawing/2014/main" id="{71A38A08-7895-B251-8BF3-5B755F76D89C}"/>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638798" y="619125"/>
                <a:ext cx="440886" cy="1257300"/>
              </a:xfrm>
              <a:prstGeom prst="rect">
                <a:avLst/>
              </a:prstGeom>
              <a:noFill/>
              <a:extLst>
                <a:ext uri="{909E8E84-426E-40DD-AFC4-6F175D3DCCD1}">
                  <a14:hiddenFill xmlns:a14="http://schemas.microsoft.com/office/drawing/2010/main">
                    <a:solidFill>
                      <a:srgbClr val="FFFFFF"/>
                    </a:solidFill>
                  </a14:hiddenFill>
                </a:ext>
              </a:extLst>
            </p:spPr>
          </p:pic>
          <p:pic>
            <p:nvPicPr>
              <p:cNvPr id="55" name="Image 5">
                <a:extLst>
                  <a:ext uri="{FF2B5EF4-FFF2-40B4-BE49-F238E27FC236}">
                    <a16:creationId xmlns:a16="http://schemas.microsoft.com/office/drawing/2014/main" id="{4111B4C0-4D7E-3F69-F976-A01BE72F4AB8}"/>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93796" t="24791" r="4034" b="51790"/>
              <a:stretch/>
            </p:blipFill>
            <p:spPr bwMode="auto">
              <a:xfrm>
                <a:off x="7892323" y="519286"/>
                <a:ext cx="239250" cy="926404"/>
              </a:xfrm>
              <a:prstGeom prst="rect">
                <a:avLst/>
              </a:prstGeom>
              <a:noFill/>
              <a:extLst>
                <a:ext uri="{909E8E84-426E-40DD-AFC4-6F175D3DCCD1}">
                  <a14:hiddenFill xmlns:a14="http://schemas.microsoft.com/office/drawing/2010/main">
                    <a:solidFill>
                      <a:srgbClr val="FFFFFF"/>
                    </a:solidFill>
                  </a14:hiddenFill>
                </a:ext>
              </a:extLst>
            </p:spPr>
          </p:pic>
          <p:pic>
            <p:nvPicPr>
              <p:cNvPr id="56" name="Image 5">
                <a:extLst>
                  <a:ext uri="{FF2B5EF4-FFF2-40B4-BE49-F238E27FC236}">
                    <a16:creationId xmlns:a16="http://schemas.microsoft.com/office/drawing/2014/main" id="{D293DB43-FF8D-23AE-FC20-635782E039D3}"/>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93796" t="24791" r="4034" b="51790"/>
              <a:stretch/>
            </p:blipFill>
            <p:spPr bwMode="auto">
              <a:xfrm>
                <a:off x="7536381" y="464831"/>
                <a:ext cx="239250" cy="926404"/>
              </a:xfrm>
              <a:prstGeom prst="rect">
                <a:avLst/>
              </a:prstGeom>
              <a:noFill/>
              <a:extLst>
                <a:ext uri="{909E8E84-426E-40DD-AFC4-6F175D3DCCD1}">
                  <a14:hiddenFill xmlns:a14="http://schemas.microsoft.com/office/drawing/2010/main">
                    <a:solidFill>
                      <a:srgbClr val="FFFFFF"/>
                    </a:solidFill>
                  </a14:hiddenFill>
                </a:ext>
              </a:extLst>
            </p:spPr>
          </p:pic>
        </p:grpSp>
        <p:sp>
          <p:nvSpPr>
            <p:cNvPr id="57" name="ZoneTexte 56">
              <a:extLst>
                <a:ext uri="{FF2B5EF4-FFF2-40B4-BE49-F238E27FC236}">
                  <a16:creationId xmlns:a16="http://schemas.microsoft.com/office/drawing/2014/main" id="{5D990079-090B-565B-3741-103E7F461AE3}"/>
                </a:ext>
              </a:extLst>
            </p:cNvPr>
            <p:cNvSpPr txBox="1"/>
            <p:nvPr/>
          </p:nvSpPr>
          <p:spPr>
            <a:xfrm>
              <a:off x="3901060" y="4234602"/>
              <a:ext cx="1017109" cy="482916"/>
            </a:xfrm>
            <a:prstGeom prst="rect">
              <a:avLst/>
            </a:prstGeom>
            <a:noFill/>
          </p:spPr>
          <p:txBody>
            <a:bodyPr wrap="square" rtlCol="0">
              <a:spAutoFit/>
            </a:bodyPr>
            <a:lstStyle/>
            <a:p>
              <a:r>
                <a:rPr lang="fr-FR" sz="1050" dirty="0"/>
                <a:t>température constante</a:t>
              </a:r>
            </a:p>
          </p:txBody>
        </p:sp>
        <p:sp>
          <p:nvSpPr>
            <p:cNvPr id="64" name="Flèche : droite 63">
              <a:extLst>
                <a:ext uri="{FF2B5EF4-FFF2-40B4-BE49-F238E27FC236}">
                  <a16:creationId xmlns:a16="http://schemas.microsoft.com/office/drawing/2014/main" id="{0BDC523D-7F25-AE62-10AD-50CC160229CF}"/>
                </a:ext>
              </a:extLst>
            </p:cNvPr>
            <p:cNvSpPr/>
            <p:nvPr/>
          </p:nvSpPr>
          <p:spPr>
            <a:xfrm rot="16200000" flipH="1">
              <a:off x="821646" y="3838473"/>
              <a:ext cx="533509" cy="701556"/>
            </a:xfrm>
            <a:prstGeom prst="rightArrow">
              <a:avLst>
                <a:gd name="adj1" fmla="val 76255"/>
                <a:gd name="adj2" fmla="val 22207"/>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dirty="0"/>
            </a:p>
          </p:txBody>
        </p:sp>
        <p:sp>
          <p:nvSpPr>
            <p:cNvPr id="65" name="ZoneTexte 64">
              <a:extLst>
                <a:ext uri="{FF2B5EF4-FFF2-40B4-BE49-F238E27FC236}">
                  <a16:creationId xmlns:a16="http://schemas.microsoft.com/office/drawing/2014/main" id="{05430C86-E5D4-99D0-9D27-49A9B9F1EACD}"/>
                </a:ext>
              </a:extLst>
            </p:cNvPr>
            <p:cNvSpPr txBox="1"/>
            <p:nvPr/>
          </p:nvSpPr>
          <p:spPr>
            <a:xfrm>
              <a:off x="949414" y="4003276"/>
              <a:ext cx="303507" cy="310446"/>
            </a:xfrm>
            <a:prstGeom prst="rect">
              <a:avLst/>
            </a:prstGeom>
            <a:noFill/>
          </p:spPr>
          <p:txBody>
            <a:bodyPr wrap="square">
              <a:spAutoFit/>
            </a:bodyPr>
            <a:lstStyle/>
            <a:p>
              <a:r>
                <a:rPr lang="fr-FR" sz="1200" b="1" dirty="0"/>
                <a:t>1</a:t>
              </a:r>
            </a:p>
          </p:txBody>
        </p:sp>
      </p:grpSp>
      <p:grpSp>
        <p:nvGrpSpPr>
          <p:cNvPr id="69" name="Groupe 68">
            <a:extLst>
              <a:ext uri="{FF2B5EF4-FFF2-40B4-BE49-F238E27FC236}">
                <a16:creationId xmlns:a16="http://schemas.microsoft.com/office/drawing/2014/main" id="{68E85EF8-9368-2285-D86B-8A6EE694817C}"/>
              </a:ext>
            </a:extLst>
          </p:cNvPr>
          <p:cNvGrpSpPr/>
          <p:nvPr/>
        </p:nvGrpSpPr>
        <p:grpSpPr>
          <a:xfrm>
            <a:off x="433889" y="1661275"/>
            <a:ext cx="1219010" cy="1037417"/>
            <a:chOff x="1016438" y="4494754"/>
            <a:chExt cx="946200" cy="805247"/>
          </a:xfrm>
        </p:grpSpPr>
        <p:grpSp>
          <p:nvGrpSpPr>
            <p:cNvPr id="70" name="Groupe 69">
              <a:extLst>
                <a:ext uri="{FF2B5EF4-FFF2-40B4-BE49-F238E27FC236}">
                  <a16:creationId xmlns:a16="http://schemas.microsoft.com/office/drawing/2014/main" id="{E3C3E741-C18E-E915-61F9-89A2601C80D3}"/>
                </a:ext>
              </a:extLst>
            </p:cNvPr>
            <p:cNvGrpSpPr/>
            <p:nvPr/>
          </p:nvGrpSpPr>
          <p:grpSpPr>
            <a:xfrm>
              <a:off x="1016438" y="4494754"/>
              <a:ext cx="946200" cy="805247"/>
              <a:chOff x="5169050" y="2150053"/>
              <a:chExt cx="1066776" cy="907861"/>
            </a:xfrm>
          </p:grpSpPr>
          <p:pic>
            <p:nvPicPr>
              <p:cNvPr id="72" name="Image 71">
                <a:extLst>
                  <a:ext uri="{FF2B5EF4-FFF2-40B4-BE49-F238E27FC236}">
                    <a16:creationId xmlns:a16="http://schemas.microsoft.com/office/drawing/2014/main" id="{4465E675-11AC-59FB-EB1E-7461F3C4D53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169050" y="2150053"/>
                <a:ext cx="442459" cy="847352"/>
              </a:xfrm>
              <a:prstGeom prst="rect">
                <a:avLst/>
              </a:prstGeom>
            </p:spPr>
          </p:pic>
          <p:pic>
            <p:nvPicPr>
              <p:cNvPr id="73" name="Image 72">
                <a:extLst>
                  <a:ext uri="{FF2B5EF4-FFF2-40B4-BE49-F238E27FC236}">
                    <a16:creationId xmlns:a16="http://schemas.microsoft.com/office/drawing/2014/main" id="{B95FF1A8-7A7B-4BCD-5D6B-432C89C6ADA3}"/>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b="-1"/>
              <a:stretch/>
            </p:blipFill>
            <p:spPr>
              <a:xfrm>
                <a:off x="5447544" y="2709127"/>
                <a:ext cx="788282" cy="348787"/>
              </a:xfrm>
              <a:prstGeom prst="snip2DiagRect">
                <a:avLst>
                  <a:gd name="adj1" fmla="val 4071"/>
                  <a:gd name="adj2" fmla="val 43417"/>
                </a:avLst>
              </a:prstGeom>
            </p:spPr>
          </p:pic>
        </p:grpSp>
        <p:sp>
          <p:nvSpPr>
            <p:cNvPr id="71" name="Forme libre : forme 70">
              <a:extLst>
                <a:ext uri="{FF2B5EF4-FFF2-40B4-BE49-F238E27FC236}">
                  <a16:creationId xmlns:a16="http://schemas.microsoft.com/office/drawing/2014/main" id="{441E2F05-F13C-F13E-CF43-2EC26B7E9A47}"/>
                </a:ext>
              </a:extLst>
            </p:cNvPr>
            <p:cNvSpPr/>
            <p:nvPr/>
          </p:nvSpPr>
          <p:spPr>
            <a:xfrm>
              <a:off x="1440656" y="5055393"/>
              <a:ext cx="509588" cy="233362"/>
            </a:xfrm>
            <a:custGeom>
              <a:avLst/>
              <a:gdLst>
                <a:gd name="connsiteX0" fmla="*/ 154782 w 509588"/>
                <a:gd name="connsiteY0" fmla="*/ 233362 h 233362"/>
                <a:gd name="connsiteX1" fmla="*/ 509588 w 509588"/>
                <a:gd name="connsiteY1" fmla="*/ 83344 h 233362"/>
                <a:gd name="connsiteX2" fmla="*/ 204788 w 509588"/>
                <a:gd name="connsiteY2" fmla="*/ 0 h 233362"/>
                <a:gd name="connsiteX3" fmla="*/ 0 w 509588"/>
                <a:gd name="connsiteY3" fmla="*/ 107156 h 233362"/>
                <a:gd name="connsiteX4" fmla="*/ 154782 w 509588"/>
                <a:gd name="connsiteY4" fmla="*/ 233362 h 233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588" h="233362">
                  <a:moveTo>
                    <a:pt x="154782" y="233362"/>
                  </a:moveTo>
                  <a:lnTo>
                    <a:pt x="509588" y="83344"/>
                  </a:lnTo>
                  <a:lnTo>
                    <a:pt x="204788" y="0"/>
                  </a:lnTo>
                  <a:lnTo>
                    <a:pt x="0" y="107156"/>
                  </a:lnTo>
                  <a:lnTo>
                    <a:pt x="154782" y="233362"/>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grpSp>
        <p:nvGrpSpPr>
          <p:cNvPr id="74" name="Groupe 73">
            <a:extLst>
              <a:ext uri="{FF2B5EF4-FFF2-40B4-BE49-F238E27FC236}">
                <a16:creationId xmlns:a16="http://schemas.microsoft.com/office/drawing/2014/main" id="{EA69B34B-FB95-343A-5234-108EE2842B91}"/>
              </a:ext>
            </a:extLst>
          </p:cNvPr>
          <p:cNvGrpSpPr/>
          <p:nvPr/>
        </p:nvGrpSpPr>
        <p:grpSpPr>
          <a:xfrm>
            <a:off x="463257" y="316192"/>
            <a:ext cx="1173674" cy="998835"/>
            <a:chOff x="5169050" y="2150053"/>
            <a:chExt cx="1066776" cy="907861"/>
          </a:xfrm>
        </p:grpSpPr>
        <p:pic>
          <p:nvPicPr>
            <p:cNvPr id="75" name="Image 74">
              <a:extLst>
                <a:ext uri="{FF2B5EF4-FFF2-40B4-BE49-F238E27FC236}">
                  <a16:creationId xmlns:a16="http://schemas.microsoft.com/office/drawing/2014/main" id="{3C47EF28-B243-F455-E08D-5127819F79B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169050" y="2150053"/>
              <a:ext cx="442459" cy="847351"/>
            </a:xfrm>
            <a:prstGeom prst="rect">
              <a:avLst/>
            </a:prstGeom>
          </p:spPr>
        </p:pic>
        <p:pic>
          <p:nvPicPr>
            <p:cNvPr id="76" name="Image 75">
              <a:extLst>
                <a:ext uri="{FF2B5EF4-FFF2-40B4-BE49-F238E27FC236}">
                  <a16:creationId xmlns:a16="http://schemas.microsoft.com/office/drawing/2014/main" id="{E043441E-1F95-F8B5-C308-29E1BA2F5D9A}"/>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b="-1"/>
            <a:stretch/>
          </p:blipFill>
          <p:spPr>
            <a:xfrm>
              <a:off x="5447544" y="2709127"/>
              <a:ext cx="788282" cy="348787"/>
            </a:xfrm>
            <a:prstGeom prst="snip2DiagRect">
              <a:avLst>
                <a:gd name="adj1" fmla="val 4071"/>
                <a:gd name="adj2" fmla="val 43417"/>
              </a:avLst>
            </a:prstGeom>
          </p:spPr>
        </p:pic>
      </p:grpSp>
      <p:sp>
        <p:nvSpPr>
          <p:cNvPr id="151" name="ZoneTexte 150">
            <a:extLst>
              <a:ext uri="{FF2B5EF4-FFF2-40B4-BE49-F238E27FC236}">
                <a16:creationId xmlns:a16="http://schemas.microsoft.com/office/drawing/2014/main" id="{5DD7504D-7886-8C53-195D-064C24036083}"/>
              </a:ext>
            </a:extLst>
          </p:cNvPr>
          <p:cNvSpPr txBox="1"/>
          <p:nvPr/>
        </p:nvSpPr>
        <p:spPr>
          <a:xfrm>
            <a:off x="6166060" y="5518347"/>
            <a:ext cx="423514" cy="523220"/>
          </a:xfrm>
          <a:prstGeom prst="rect">
            <a:avLst/>
          </a:prstGeom>
          <a:noFill/>
        </p:spPr>
        <p:txBody>
          <a:bodyPr wrap="none" rtlCol="0">
            <a:spAutoFit/>
          </a:bodyPr>
          <a:lstStyle/>
          <a:p>
            <a:r>
              <a:rPr lang="fr-FR" sz="2800" b="1" dirty="0">
                <a:solidFill>
                  <a:schemeClr val="bg1"/>
                </a:solidFill>
              </a:rPr>
              <a:t>+</a:t>
            </a:r>
          </a:p>
        </p:txBody>
      </p:sp>
      <p:sp>
        <p:nvSpPr>
          <p:cNvPr id="152" name="ZoneTexte 151">
            <a:extLst>
              <a:ext uri="{FF2B5EF4-FFF2-40B4-BE49-F238E27FC236}">
                <a16:creationId xmlns:a16="http://schemas.microsoft.com/office/drawing/2014/main" id="{1E6CDDE4-7C5E-6B5F-AEEF-8EDDA9C22BBA}"/>
              </a:ext>
            </a:extLst>
          </p:cNvPr>
          <p:cNvSpPr txBox="1"/>
          <p:nvPr/>
        </p:nvSpPr>
        <p:spPr>
          <a:xfrm>
            <a:off x="5335272" y="5681066"/>
            <a:ext cx="423514" cy="523220"/>
          </a:xfrm>
          <a:prstGeom prst="rect">
            <a:avLst/>
          </a:prstGeom>
          <a:noFill/>
        </p:spPr>
        <p:txBody>
          <a:bodyPr wrap="none" rtlCol="0">
            <a:spAutoFit/>
          </a:bodyPr>
          <a:lstStyle/>
          <a:p>
            <a:r>
              <a:rPr lang="fr-FR" sz="2800" b="1" dirty="0">
                <a:solidFill>
                  <a:schemeClr val="bg1"/>
                </a:solidFill>
              </a:rPr>
              <a:t>=</a:t>
            </a:r>
          </a:p>
        </p:txBody>
      </p:sp>
      <p:grpSp>
        <p:nvGrpSpPr>
          <p:cNvPr id="153" name="Groupe 152">
            <a:extLst>
              <a:ext uri="{FF2B5EF4-FFF2-40B4-BE49-F238E27FC236}">
                <a16:creationId xmlns:a16="http://schemas.microsoft.com/office/drawing/2014/main" id="{0D8A6C10-B86D-E2C9-50A3-62BE28FDE78C}"/>
              </a:ext>
            </a:extLst>
          </p:cNvPr>
          <p:cNvGrpSpPr/>
          <p:nvPr/>
        </p:nvGrpSpPr>
        <p:grpSpPr>
          <a:xfrm>
            <a:off x="4009105" y="3451628"/>
            <a:ext cx="3091348" cy="1534065"/>
            <a:chOff x="4084732" y="1562543"/>
            <a:chExt cx="3091348" cy="1534065"/>
          </a:xfrm>
        </p:grpSpPr>
        <p:grpSp>
          <p:nvGrpSpPr>
            <p:cNvPr id="154" name="Groupe 153">
              <a:extLst>
                <a:ext uri="{FF2B5EF4-FFF2-40B4-BE49-F238E27FC236}">
                  <a16:creationId xmlns:a16="http://schemas.microsoft.com/office/drawing/2014/main" id="{95FBB1B9-E02D-CF7E-E0FB-9FEC469F74FC}"/>
                </a:ext>
              </a:extLst>
            </p:cNvPr>
            <p:cNvGrpSpPr/>
            <p:nvPr/>
          </p:nvGrpSpPr>
          <p:grpSpPr>
            <a:xfrm>
              <a:off x="4084732" y="1562543"/>
              <a:ext cx="3091348" cy="1534065"/>
              <a:chOff x="4551430" y="2854333"/>
              <a:chExt cx="3827098" cy="1966858"/>
            </a:xfrm>
          </p:grpSpPr>
          <p:sp>
            <p:nvSpPr>
              <p:cNvPr id="157" name="Rectangle 156">
                <a:extLst>
                  <a:ext uri="{FF2B5EF4-FFF2-40B4-BE49-F238E27FC236}">
                    <a16:creationId xmlns:a16="http://schemas.microsoft.com/office/drawing/2014/main" id="{952D9E15-12F4-317F-50E0-34BC85120657}"/>
                  </a:ext>
                </a:extLst>
              </p:cNvPr>
              <p:cNvSpPr/>
              <p:nvPr/>
            </p:nvSpPr>
            <p:spPr>
              <a:xfrm>
                <a:off x="4553665" y="2854333"/>
                <a:ext cx="3824863" cy="1054554"/>
              </a:xfrm>
              <a:prstGeom prst="rect">
                <a:avLst/>
              </a:prstGeom>
              <a:solidFill>
                <a:schemeClr val="tx1">
                  <a:alpha val="58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8" name="Flèche : droite 157">
                <a:extLst>
                  <a:ext uri="{FF2B5EF4-FFF2-40B4-BE49-F238E27FC236}">
                    <a16:creationId xmlns:a16="http://schemas.microsoft.com/office/drawing/2014/main" id="{C0A27FBA-A8C8-2F8B-8EFC-68391973DAA7}"/>
                  </a:ext>
                </a:extLst>
              </p:cNvPr>
              <p:cNvSpPr/>
              <p:nvPr/>
            </p:nvSpPr>
            <p:spPr>
              <a:xfrm rot="5400000">
                <a:off x="5002356" y="2863102"/>
                <a:ext cx="803812" cy="1287759"/>
              </a:xfrm>
              <a:prstGeom prst="rightArrow">
                <a:avLst>
                  <a:gd name="adj1" fmla="val 76255"/>
                  <a:gd name="adj2" fmla="val 22207"/>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pic>
            <p:nvPicPr>
              <p:cNvPr id="159" name="Image 158">
                <a:extLst>
                  <a:ext uri="{FF2B5EF4-FFF2-40B4-BE49-F238E27FC236}">
                    <a16:creationId xmlns:a16="http://schemas.microsoft.com/office/drawing/2014/main" id="{3F8D9288-6BAC-69B9-9605-17A66D682A9D}"/>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551430" y="4530578"/>
                <a:ext cx="3824865" cy="290613"/>
              </a:xfrm>
              <a:prstGeom prst="rect">
                <a:avLst/>
              </a:prstGeom>
            </p:spPr>
          </p:pic>
          <p:sp>
            <p:nvSpPr>
              <p:cNvPr id="160" name="Flèche : droite 159">
                <a:extLst>
                  <a:ext uri="{FF2B5EF4-FFF2-40B4-BE49-F238E27FC236}">
                    <a16:creationId xmlns:a16="http://schemas.microsoft.com/office/drawing/2014/main" id="{157983CB-F7C4-9CC6-1E10-322B9CE2E0D8}"/>
                  </a:ext>
                </a:extLst>
              </p:cNvPr>
              <p:cNvSpPr/>
              <p:nvPr/>
            </p:nvSpPr>
            <p:spPr>
              <a:xfrm rot="16200000">
                <a:off x="7203510" y="3044311"/>
                <a:ext cx="771834" cy="978057"/>
              </a:xfrm>
              <a:prstGeom prst="rightArrow">
                <a:avLst>
                  <a:gd name="adj1" fmla="val 66510"/>
                  <a:gd name="adj2" fmla="val 19988"/>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1" name="Flèche : droite 160">
                <a:extLst>
                  <a:ext uri="{FF2B5EF4-FFF2-40B4-BE49-F238E27FC236}">
                    <a16:creationId xmlns:a16="http://schemas.microsoft.com/office/drawing/2014/main" id="{FF3C0F0D-C40A-B17C-E2B3-1A7870135F13}"/>
                  </a:ext>
                </a:extLst>
              </p:cNvPr>
              <p:cNvSpPr/>
              <p:nvPr/>
            </p:nvSpPr>
            <p:spPr>
              <a:xfrm rot="16200000">
                <a:off x="6196268" y="3290909"/>
                <a:ext cx="783488" cy="452053"/>
              </a:xfrm>
              <a:prstGeom prst="rightArrow">
                <a:avLst>
                  <a:gd name="adj1" fmla="val 69740"/>
                  <a:gd name="adj2" fmla="val 54465"/>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62" name="Rectangle 161">
                <a:extLst>
                  <a:ext uri="{FF2B5EF4-FFF2-40B4-BE49-F238E27FC236}">
                    <a16:creationId xmlns:a16="http://schemas.microsoft.com/office/drawing/2014/main" id="{D04F4F79-13F7-D6FB-ABC4-F0DC05D94674}"/>
                  </a:ext>
                </a:extLst>
              </p:cNvPr>
              <p:cNvSpPr/>
              <p:nvPr/>
            </p:nvSpPr>
            <p:spPr>
              <a:xfrm>
                <a:off x="4551430" y="3895687"/>
                <a:ext cx="3824863" cy="917506"/>
              </a:xfrm>
              <a:prstGeom prst="rect">
                <a:avLst/>
              </a:prstGeom>
              <a:blipFill dpi="0" rotWithShape="1">
                <a:blip r:embed="rId4" cstate="screen">
                  <a:alphaModFix amt="45000"/>
                  <a:extLst>
                    <a:ext uri="{28A0092B-C50C-407E-A947-70E740481C1C}">
                      <a14:useLocalDpi xmlns:a14="http://schemas.microsoft.com/office/drawing/2010/main"/>
                    </a:ext>
                  </a:extLst>
                </a:blip>
                <a:srcRect/>
                <a:stretch>
                  <a:fillRect l="-1" t="-8347" r="-4138" b="-67673"/>
                </a:stretch>
              </a:blipFill>
              <a:ln w="19050">
                <a:solidFill>
                  <a:schemeClr val="tx1">
                    <a:lumMod val="50000"/>
                    <a:lumOff val="50000"/>
                  </a:schemeClr>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163" name="Connecteur droit 162">
                <a:extLst>
                  <a:ext uri="{FF2B5EF4-FFF2-40B4-BE49-F238E27FC236}">
                    <a16:creationId xmlns:a16="http://schemas.microsoft.com/office/drawing/2014/main" id="{278FD5B7-66A5-491F-D013-7C5DF423098D}"/>
                  </a:ext>
                </a:extLst>
              </p:cNvPr>
              <p:cNvCxnSpPr>
                <a:cxnSpLocks/>
              </p:cNvCxnSpPr>
              <p:nvPr/>
            </p:nvCxnSpPr>
            <p:spPr>
              <a:xfrm flipV="1">
                <a:off x="4552546" y="3898520"/>
                <a:ext cx="3824866" cy="10369"/>
              </a:xfrm>
              <a:prstGeom prst="line">
                <a:avLst/>
              </a:prstGeom>
              <a:blipFill dpi="0" rotWithShape="1">
                <a:blip r:embed="rId4">
                  <a:alphaModFix amt="45000"/>
                </a:blip>
                <a:srcRect/>
                <a:stretch>
                  <a:fillRect/>
                </a:stretch>
              </a:blipFill>
              <a:ln w="57150">
                <a:solidFill>
                  <a:schemeClr val="tx1"/>
                </a:solidFill>
                <a:prstDash val="sysDash"/>
              </a:ln>
              <a:effectLst/>
            </p:spPr>
            <p:style>
              <a:lnRef idx="1">
                <a:schemeClr val="accent1"/>
              </a:lnRef>
              <a:fillRef idx="3">
                <a:schemeClr val="accent1"/>
              </a:fillRef>
              <a:effectRef idx="2">
                <a:schemeClr val="accent1"/>
              </a:effectRef>
              <a:fontRef idx="minor">
                <a:schemeClr val="lt1"/>
              </a:fontRef>
            </p:style>
          </p:cxnSp>
        </p:grpSp>
        <p:sp>
          <p:nvSpPr>
            <p:cNvPr id="155" name="ZoneTexte 154">
              <a:extLst>
                <a:ext uri="{FF2B5EF4-FFF2-40B4-BE49-F238E27FC236}">
                  <a16:creationId xmlns:a16="http://schemas.microsoft.com/office/drawing/2014/main" id="{21CBAF06-D3CD-294B-A6E0-E947E3DB9ED3}"/>
                </a:ext>
              </a:extLst>
            </p:cNvPr>
            <p:cNvSpPr txBox="1"/>
            <p:nvPr/>
          </p:nvSpPr>
          <p:spPr>
            <a:xfrm>
              <a:off x="5856174" y="1851534"/>
              <a:ext cx="342094" cy="523220"/>
            </a:xfrm>
            <a:prstGeom prst="rect">
              <a:avLst/>
            </a:prstGeom>
            <a:noFill/>
          </p:spPr>
          <p:txBody>
            <a:bodyPr wrap="square" rtlCol="0">
              <a:spAutoFit/>
            </a:bodyPr>
            <a:lstStyle/>
            <a:p>
              <a:r>
                <a:rPr lang="fr-FR" sz="2800" b="1" dirty="0">
                  <a:solidFill>
                    <a:schemeClr val="bg1"/>
                  </a:solidFill>
                </a:rPr>
                <a:t>+</a:t>
              </a:r>
            </a:p>
          </p:txBody>
        </p:sp>
        <p:sp>
          <p:nvSpPr>
            <p:cNvPr id="156" name="ZoneTexte 155">
              <a:extLst>
                <a:ext uri="{FF2B5EF4-FFF2-40B4-BE49-F238E27FC236}">
                  <a16:creationId xmlns:a16="http://schemas.microsoft.com/office/drawing/2014/main" id="{6A55C309-F83B-2DAD-8DD6-EE582458D1A3}"/>
                </a:ext>
              </a:extLst>
            </p:cNvPr>
            <p:cNvSpPr txBox="1"/>
            <p:nvPr/>
          </p:nvSpPr>
          <p:spPr>
            <a:xfrm>
              <a:off x="5188613" y="1851534"/>
              <a:ext cx="342094" cy="523220"/>
            </a:xfrm>
            <a:prstGeom prst="rect">
              <a:avLst/>
            </a:prstGeom>
            <a:noFill/>
          </p:spPr>
          <p:txBody>
            <a:bodyPr wrap="square" rtlCol="0">
              <a:spAutoFit/>
            </a:bodyPr>
            <a:lstStyle/>
            <a:p>
              <a:r>
                <a:rPr lang="fr-FR" sz="2800" b="1" dirty="0">
                  <a:solidFill>
                    <a:schemeClr val="bg1"/>
                  </a:solidFill>
                </a:rPr>
                <a:t>=</a:t>
              </a:r>
            </a:p>
          </p:txBody>
        </p:sp>
      </p:grpSp>
      <p:grpSp>
        <p:nvGrpSpPr>
          <p:cNvPr id="164" name="Groupe 163">
            <a:extLst>
              <a:ext uri="{FF2B5EF4-FFF2-40B4-BE49-F238E27FC236}">
                <a16:creationId xmlns:a16="http://schemas.microsoft.com/office/drawing/2014/main" id="{B148F13F-383B-6CD6-F10B-8DD0AB53930F}"/>
              </a:ext>
            </a:extLst>
          </p:cNvPr>
          <p:cNvGrpSpPr/>
          <p:nvPr/>
        </p:nvGrpSpPr>
        <p:grpSpPr>
          <a:xfrm>
            <a:off x="7350964" y="3705964"/>
            <a:ext cx="570692" cy="1236845"/>
            <a:chOff x="7480250" y="464831"/>
            <a:chExt cx="651323" cy="1411594"/>
          </a:xfrm>
        </p:grpSpPr>
        <p:pic>
          <p:nvPicPr>
            <p:cNvPr id="165" name="Image 5">
              <a:extLst>
                <a:ext uri="{FF2B5EF4-FFF2-40B4-BE49-F238E27FC236}">
                  <a16:creationId xmlns:a16="http://schemas.microsoft.com/office/drawing/2014/main" id="{01355CA0-BF33-ABA8-9FEC-24F8EA5674CE}"/>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87133" t="31868" r="3042" b="54722"/>
            <a:stretch/>
          </p:blipFill>
          <p:spPr bwMode="auto">
            <a:xfrm>
              <a:off x="7480250" y="578110"/>
              <a:ext cx="599434" cy="445888"/>
            </a:xfrm>
            <a:prstGeom prst="rect">
              <a:avLst/>
            </a:prstGeom>
            <a:noFill/>
            <a:extLst>
              <a:ext uri="{909E8E84-426E-40DD-AFC4-6F175D3DCCD1}">
                <a14:hiddenFill xmlns:a14="http://schemas.microsoft.com/office/drawing/2010/main">
                  <a:solidFill>
                    <a:srgbClr val="FFFFFF"/>
                  </a:solidFill>
                </a14:hiddenFill>
              </a:ext>
            </a:extLst>
          </p:spPr>
        </p:pic>
        <p:pic>
          <p:nvPicPr>
            <p:cNvPr id="166" name="Picture 2">
              <a:extLst>
                <a:ext uri="{FF2B5EF4-FFF2-40B4-BE49-F238E27FC236}">
                  <a16:creationId xmlns:a16="http://schemas.microsoft.com/office/drawing/2014/main" id="{FF1753F6-AAF7-3BB5-6022-98DD46AFCB32}"/>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7638798" y="619125"/>
              <a:ext cx="440886" cy="1257300"/>
            </a:xfrm>
            <a:prstGeom prst="rect">
              <a:avLst/>
            </a:prstGeom>
            <a:noFill/>
            <a:extLst>
              <a:ext uri="{909E8E84-426E-40DD-AFC4-6F175D3DCCD1}">
                <a14:hiddenFill xmlns:a14="http://schemas.microsoft.com/office/drawing/2010/main">
                  <a:solidFill>
                    <a:srgbClr val="FFFFFF"/>
                  </a:solidFill>
                </a14:hiddenFill>
              </a:ext>
            </a:extLst>
          </p:spPr>
        </p:pic>
        <p:pic>
          <p:nvPicPr>
            <p:cNvPr id="167" name="Image 5">
              <a:extLst>
                <a:ext uri="{FF2B5EF4-FFF2-40B4-BE49-F238E27FC236}">
                  <a16:creationId xmlns:a16="http://schemas.microsoft.com/office/drawing/2014/main" id="{F49AA8CE-ED8B-4D0F-8915-2D8A84770767}"/>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93796" t="24791" r="4034" b="51790"/>
            <a:stretch/>
          </p:blipFill>
          <p:spPr bwMode="auto">
            <a:xfrm>
              <a:off x="7892323" y="519286"/>
              <a:ext cx="239250" cy="926404"/>
            </a:xfrm>
            <a:prstGeom prst="rect">
              <a:avLst/>
            </a:prstGeom>
            <a:noFill/>
            <a:extLst>
              <a:ext uri="{909E8E84-426E-40DD-AFC4-6F175D3DCCD1}">
                <a14:hiddenFill xmlns:a14="http://schemas.microsoft.com/office/drawing/2010/main">
                  <a:solidFill>
                    <a:srgbClr val="FFFFFF"/>
                  </a:solidFill>
                </a14:hiddenFill>
              </a:ext>
            </a:extLst>
          </p:spPr>
        </p:pic>
        <p:pic>
          <p:nvPicPr>
            <p:cNvPr id="168" name="Image 5">
              <a:extLst>
                <a:ext uri="{FF2B5EF4-FFF2-40B4-BE49-F238E27FC236}">
                  <a16:creationId xmlns:a16="http://schemas.microsoft.com/office/drawing/2014/main" id="{4C771E40-E7DF-2ED8-C30A-0EC06B6B4652}"/>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93796" t="24791" r="4034" b="51790"/>
            <a:stretch/>
          </p:blipFill>
          <p:spPr bwMode="auto">
            <a:xfrm>
              <a:off x="7550295" y="464831"/>
              <a:ext cx="239250" cy="926404"/>
            </a:xfrm>
            <a:prstGeom prst="rect">
              <a:avLst/>
            </a:prstGeom>
            <a:noFill/>
            <a:extLst>
              <a:ext uri="{909E8E84-426E-40DD-AFC4-6F175D3DCCD1}">
                <a14:hiddenFill xmlns:a14="http://schemas.microsoft.com/office/drawing/2010/main">
                  <a:solidFill>
                    <a:srgbClr val="FFFFFF"/>
                  </a:solidFill>
                </a14:hiddenFill>
              </a:ext>
            </a:extLst>
          </p:spPr>
        </p:pic>
      </p:grpSp>
      <p:sp>
        <p:nvSpPr>
          <p:cNvPr id="169" name="ZoneTexte 168">
            <a:extLst>
              <a:ext uri="{FF2B5EF4-FFF2-40B4-BE49-F238E27FC236}">
                <a16:creationId xmlns:a16="http://schemas.microsoft.com/office/drawing/2014/main" id="{D5B7A546-F9C5-0240-DD83-D69D0AD153B0}"/>
              </a:ext>
            </a:extLst>
          </p:cNvPr>
          <p:cNvSpPr txBox="1"/>
          <p:nvPr/>
        </p:nvSpPr>
        <p:spPr>
          <a:xfrm>
            <a:off x="7876191" y="4146639"/>
            <a:ext cx="1017109" cy="646331"/>
          </a:xfrm>
          <a:prstGeom prst="rect">
            <a:avLst/>
          </a:prstGeom>
          <a:noFill/>
        </p:spPr>
        <p:txBody>
          <a:bodyPr wrap="square" rtlCol="0">
            <a:spAutoFit/>
          </a:bodyPr>
          <a:lstStyle/>
          <a:p>
            <a:pPr algn="ctr"/>
            <a:r>
              <a:rPr lang="fr-FR" sz="1200" dirty="0"/>
              <a:t>température moyenne</a:t>
            </a:r>
          </a:p>
          <a:p>
            <a:pPr algn="ctr"/>
            <a:r>
              <a:rPr lang="fr-FR" sz="1200" dirty="0"/>
              <a:t>constante</a:t>
            </a:r>
          </a:p>
        </p:txBody>
      </p:sp>
      <p:sp>
        <p:nvSpPr>
          <p:cNvPr id="170" name="ZoneTexte 169">
            <a:extLst>
              <a:ext uri="{FF2B5EF4-FFF2-40B4-BE49-F238E27FC236}">
                <a16:creationId xmlns:a16="http://schemas.microsoft.com/office/drawing/2014/main" id="{415FC6E8-57D3-5C3B-AA06-9C062B550BC0}"/>
              </a:ext>
            </a:extLst>
          </p:cNvPr>
          <p:cNvSpPr txBox="1"/>
          <p:nvPr/>
        </p:nvSpPr>
        <p:spPr>
          <a:xfrm>
            <a:off x="179701" y="3558698"/>
            <a:ext cx="3386015" cy="1200329"/>
          </a:xfrm>
          <a:prstGeom prst="rect">
            <a:avLst/>
          </a:prstGeom>
          <a:noFill/>
        </p:spPr>
        <p:txBody>
          <a:bodyPr wrap="square" rtlCol="0">
            <a:spAutoFit/>
          </a:bodyPr>
          <a:lstStyle/>
          <a:p>
            <a:r>
              <a:rPr lang="fr-FR" b="1" dirty="0"/>
              <a:t>Bilan des rayonnements à une époque où </a:t>
            </a:r>
            <a:r>
              <a:rPr lang="fr-FR" b="1" dirty="0">
                <a:solidFill>
                  <a:srgbClr val="FF0000"/>
                </a:solidFill>
              </a:rPr>
              <a:t>la température moyenne de la Terre est à peu près constante </a:t>
            </a:r>
            <a:r>
              <a:rPr lang="fr-FR" b="1" dirty="0"/>
              <a:t>(en 1800)</a:t>
            </a:r>
          </a:p>
        </p:txBody>
      </p:sp>
      <mc:AlternateContent xmlns:mc="http://schemas.openxmlformats.org/markup-compatibility/2006" xmlns:a14="http://schemas.microsoft.com/office/drawing/2010/main">
        <mc:Choice Requires="a14">
          <p:sp>
            <p:nvSpPr>
              <p:cNvPr id="171" name="ZoneTexte 170">
                <a:extLst>
                  <a:ext uri="{FF2B5EF4-FFF2-40B4-BE49-F238E27FC236}">
                    <a16:creationId xmlns:a16="http://schemas.microsoft.com/office/drawing/2014/main" id="{044DBF14-41E9-0098-A1F9-06924D07C8BB}"/>
                  </a:ext>
                </a:extLst>
              </p:cNvPr>
              <p:cNvSpPr txBox="1"/>
              <p:nvPr/>
            </p:nvSpPr>
            <p:spPr>
              <a:xfrm>
                <a:off x="197267" y="5013547"/>
                <a:ext cx="3685342" cy="1754326"/>
              </a:xfrm>
              <a:prstGeom prst="rect">
                <a:avLst/>
              </a:prstGeom>
              <a:noFill/>
            </p:spPr>
            <p:txBody>
              <a:bodyPr wrap="square" rtlCol="0">
                <a:spAutoFit/>
              </a:bodyPr>
              <a:lstStyle/>
              <a:p>
                <a:r>
                  <a:rPr lang="fr-FR" b="1" dirty="0"/>
                  <a:t>Bilan des rayonnements </a:t>
                </a:r>
                <a:r>
                  <a:rPr lang="fr-FR" b="1" i="1" dirty="0"/>
                  <a:t>à l’instant </a:t>
                </a:r>
                <a:r>
                  <a:rPr lang="fr-FR" b="1" dirty="0"/>
                  <a:t>où on ajoute une certaine quantité de </a:t>
                </a:r>
                <a14:m>
                  <m:oMath xmlns:m="http://schemas.openxmlformats.org/officeDocument/2006/math">
                    <m:r>
                      <a:rPr lang="fr-FR" b="1" i="1">
                        <a:latin typeface="Cambria Math" panose="02040503050406030204" pitchFamily="18" charset="0"/>
                        <a:ea typeface="Times New Roman" panose="02020603050405020304" pitchFamily="18" charset="0"/>
                        <a:cs typeface="Times New Roman" panose="02020603050405020304" pitchFamily="18" charset="0"/>
                      </a:rPr>
                      <m:t>𝑪</m:t>
                    </m:r>
                    <m:sSub>
                      <m:sSubPr>
                        <m:ctrlPr>
                          <a:rPr lang="fr-FR" b="1" i="1">
                            <a:latin typeface="Cambria Math" panose="02040503050406030204" pitchFamily="18" charset="0"/>
                          </a:rPr>
                        </m:ctrlPr>
                      </m:sSubPr>
                      <m:e>
                        <m:r>
                          <a:rPr lang="fr-FR" b="1" i="1">
                            <a:latin typeface="Cambria Math" panose="02040503050406030204" pitchFamily="18" charset="0"/>
                            <a:ea typeface="Times New Roman" panose="02020603050405020304" pitchFamily="18" charset="0"/>
                            <a:cs typeface="Times New Roman" panose="02020603050405020304" pitchFamily="18" charset="0"/>
                          </a:rPr>
                          <m:t>𝑶</m:t>
                        </m:r>
                      </m:e>
                      <m:sub>
                        <m:r>
                          <a:rPr lang="fr-FR" b="1" i="1">
                            <a:latin typeface="Cambria Math" panose="02040503050406030204" pitchFamily="18" charset="0"/>
                            <a:ea typeface="Times New Roman" panose="02020603050405020304" pitchFamily="18" charset="0"/>
                            <a:cs typeface="Times New Roman" panose="02020603050405020304" pitchFamily="18" charset="0"/>
                          </a:rPr>
                          <m:t>𝟐</m:t>
                        </m:r>
                      </m:sub>
                    </m:sSub>
                    <m:r>
                      <a:rPr lang="fr-FR" b="1" i="1">
                        <a:latin typeface="Cambria Math" panose="02040503050406030204" pitchFamily="18" charset="0"/>
                        <a:ea typeface="Times New Roman" panose="02020603050405020304" pitchFamily="18" charset="0"/>
                        <a:cs typeface="Times New Roman" panose="02020603050405020304" pitchFamily="18" charset="0"/>
                      </a:rPr>
                      <m:t> </m:t>
                    </m:r>
                  </m:oMath>
                </a14:m>
                <a:r>
                  <a:rPr lang="fr-FR" b="1" dirty="0"/>
                  <a:t>: la puissance de rayonnement infrarouge sortant diminue</a:t>
                </a:r>
                <a:br>
                  <a:rPr lang="fr-FR" b="1" dirty="0"/>
                </a:br>
                <a:r>
                  <a:rPr lang="fr-FR" b="1" dirty="0">
                    <a:solidFill>
                      <a:srgbClr val="FF0000"/>
                    </a:solidFill>
                    <a:highlight>
                      <a:srgbClr val="FFFF00"/>
                    </a:highlight>
                  </a:rPr>
                  <a:t>=&gt;  le bilan est déséquilibré, </a:t>
                </a:r>
                <a:br>
                  <a:rPr lang="fr-FR" b="1" dirty="0">
                    <a:solidFill>
                      <a:srgbClr val="FF0000"/>
                    </a:solidFill>
                    <a:highlight>
                      <a:srgbClr val="FFFF00"/>
                    </a:highlight>
                  </a:rPr>
                </a:br>
                <a:r>
                  <a:rPr lang="fr-FR" b="1" dirty="0">
                    <a:solidFill>
                      <a:srgbClr val="FF0000"/>
                    </a:solidFill>
                    <a:highlight>
                      <a:srgbClr val="FFFF00"/>
                    </a:highlight>
                  </a:rPr>
                  <a:t>la température augmente</a:t>
                </a:r>
                <a:r>
                  <a:rPr lang="fr-FR" b="1" dirty="0">
                    <a:solidFill>
                      <a:srgbClr val="FF0000"/>
                    </a:solidFill>
                  </a:rPr>
                  <a:t>.        </a:t>
                </a:r>
                <a:endParaRPr lang="fr-FR" b="1" dirty="0">
                  <a:highlight>
                    <a:srgbClr val="FFFF00"/>
                  </a:highlight>
                </a:endParaRPr>
              </a:p>
            </p:txBody>
          </p:sp>
        </mc:Choice>
        <mc:Fallback xmlns="">
          <p:sp>
            <p:nvSpPr>
              <p:cNvPr id="171" name="ZoneTexte 170">
                <a:extLst>
                  <a:ext uri="{FF2B5EF4-FFF2-40B4-BE49-F238E27FC236}">
                    <a16:creationId xmlns:a16="http://schemas.microsoft.com/office/drawing/2014/main" id="{044DBF14-41E9-0098-A1F9-06924D07C8BB}"/>
                  </a:ext>
                </a:extLst>
              </p:cNvPr>
              <p:cNvSpPr txBox="1">
                <a:spLocks noRot="1" noChangeAspect="1" noMove="1" noResize="1" noEditPoints="1" noAdjustHandles="1" noChangeArrowheads="1" noChangeShapeType="1" noTextEdit="1"/>
              </p:cNvSpPr>
              <p:nvPr/>
            </p:nvSpPr>
            <p:spPr>
              <a:xfrm>
                <a:off x="197267" y="5013547"/>
                <a:ext cx="3685342" cy="1754326"/>
              </a:xfrm>
              <a:prstGeom prst="rect">
                <a:avLst/>
              </a:prstGeom>
              <a:blipFill>
                <a:blip r:embed="rId11"/>
                <a:stretch>
                  <a:fillRect l="-1322" t="-1736" r="-1818" b="-4514"/>
                </a:stretch>
              </a:blipFill>
            </p:spPr>
            <p:txBody>
              <a:bodyPr/>
              <a:lstStyle/>
              <a:p>
                <a:r>
                  <a:rPr lang="fr-FR">
                    <a:noFill/>
                  </a:rPr>
                  <a:t> </a:t>
                </a:r>
              </a:p>
            </p:txBody>
          </p:sp>
        </mc:Fallback>
      </mc:AlternateContent>
      <p:sp>
        <p:nvSpPr>
          <p:cNvPr id="172" name="ZoneTexte 171">
            <a:extLst>
              <a:ext uri="{FF2B5EF4-FFF2-40B4-BE49-F238E27FC236}">
                <a16:creationId xmlns:a16="http://schemas.microsoft.com/office/drawing/2014/main" id="{944F9912-296F-1603-00F8-393C82402C4F}"/>
              </a:ext>
            </a:extLst>
          </p:cNvPr>
          <p:cNvSpPr txBox="1"/>
          <p:nvPr/>
        </p:nvSpPr>
        <p:spPr>
          <a:xfrm>
            <a:off x="6166060" y="5518347"/>
            <a:ext cx="423514" cy="523220"/>
          </a:xfrm>
          <a:prstGeom prst="rect">
            <a:avLst/>
          </a:prstGeom>
          <a:noFill/>
        </p:spPr>
        <p:txBody>
          <a:bodyPr wrap="none" rtlCol="0">
            <a:spAutoFit/>
          </a:bodyPr>
          <a:lstStyle/>
          <a:p>
            <a:r>
              <a:rPr lang="fr-FR" sz="2800" b="1" dirty="0">
                <a:solidFill>
                  <a:schemeClr val="bg1"/>
                </a:solidFill>
              </a:rPr>
              <a:t>+</a:t>
            </a:r>
          </a:p>
        </p:txBody>
      </p:sp>
      <p:sp>
        <p:nvSpPr>
          <p:cNvPr id="173" name="ZoneTexte 172">
            <a:extLst>
              <a:ext uri="{FF2B5EF4-FFF2-40B4-BE49-F238E27FC236}">
                <a16:creationId xmlns:a16="http://schemas.microsoft.com/office/drawing/2014/main" id="{65AA5020-866F-FBEE-50A6-9B75943E20B4}"/>
              </a:ext>
            </a:extLst>
          </p:cNvPr>
          <p:cNvSpPr txBox="1"/>
          <p:nvPr/>
        </p:nvSpPr>
        <p:spPr>
          <a:xfrm>
            <a:off x="5335272" y="5681066"/>
            <a:ext cx="423514" cy="523220"/>
          </a:xfrm>
          <a:prstGeom prst="rect">
            <a:avLst/>
          </a:prstGeom>
          <a:noFill/>
        </p:spPr>
        <p:txBody>
          <a:bodyPr wrap="none" rtlCol="0">
            <a:spAutoFit/>
          </a:bodyPr>
          <a:lstStyle/>
          <a:p>
            <a:r>
              <a:rPr lang="fr-FR" sz="2800" b="1" dirty="0">
                <a:solidFill>
                  <a:schemeClr val="bg1"/>
                </a:solidFill>
              </a:rPr>
              <a:t>=</a:t>
            </a:r>
          </a:p>
        </p:txBody>
      </p:sp>
      <p:grpSp>
        <p:nvGrpSpPr>
          <p:cNvPr id="174" name="Groupe 173">
            <a:extLst>
              <a:ext uri="{FF2B5EF4-FFF2-40B4-BE49-F238E27FC236}">
                <a16:creationId xmlns:a16="http://schemas.microsoft.com/office/drawing/2014/main" id="{11E31D59-23D9-20B7-E1C7-4CFDEE5FB124}"/>
              </a:ext>
            </a:extLst>
          </p:cNvPr>
          <p:cNvGrpSpPr/>
          <p:nvPr/>
        </p:nvGrpSpPr>
        <p:grpSpPr>
          <a:xfrm>
            <a:off x="4012714" y="5162447"/>
            <a:ext cx="3091348" cy="1534065"/>
            <a:chOff x="4084732" y="1562543"/>
            <a:chExt cx="3091348" cy="1534065"/>
          </a:xfrm>
        </p:grpSpPr>
        <p:grpSp>
          <p:nvGrpSpPr>
            <p:cNvPr id="175" name="Groupe 174">
              <a:extLst>
                <a:ext uri="{FF2B5EF4-FFF2-40B4-BE49-F238E27FC236}">
                  <a16:creationId xmlns:a16="http://schemas.microsoft.com/office/drawing/2014/main" id="{62815977-1B5D-9EF7-4841-6EC4C6CDBAF5}"/>
                </a:ext>
              </a:extLst>
            </p:cNvPr>
            <p:cNvGrpSpPr/>
            <p:nvPr/>
          </p:nvGrpSpPr>
          <p:grpSpPr>
            <a:xfrm>
              <a:off x="4084732" y="1562543"/>
              <a:ext cx="3091348" cy="1534065"/>
              <a:chOff x="4551430" y="2854333"/>
              <a:chExt cx="3827098" cy="1966858"/>
            </a:xfrm>
          </p:grpSpPr>
          <p:sp>
            <p:nvSpPr>
              <p:cNvPr id="178" name="Rectangle 177">
                <a:extLst>
                  <a:ext uri="{FF2B5EF4-FFF2-40B4-BE49-F238E27FC236}">
                    <a16:creationId xmlns:a16="http://schemas.microsoft.com/office/drawing/2014/main" id="{87F47956-CE7C-22A3-2C2A-2FF2BCBE2729}"/>
                  </a:ext>
                </a:extLst>
              </p:cNvPr>
              <p:cNvSpPr/>
              <p:nvPr/>
            </p:nvSpPr>
            <p:spPr>
              <a:xfrm>
                <a:off x="4553665" y="2854333"/>
                <a:ext cx="3824863" cy="1054554"/>
              </a:xfrm>
              <a:prstGeom prst="rect">
                <a:avLst/>
              </a:prstGeom>
              <a:solidFill>
                <a:schemeClr val="tx1">
                  <a:alpha val="58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9" name="Flèche : droite 178">
                <a:extLst>
                  <a:ext uri="{FF2B5EF4-FFF2-40B4-BE49-F238E27FC236}">
                    <a16:creationId xmlns:a16="http://schemas.microsoft.com/office/drawing/2014/main" id="{75322E69-B3E1-40F2-EFA1-917BB89ACA04}"/>
                  </a:ext>
                </a:extLst>
              </p:cNvPr>
              <p:cNvSpPr/>
              <p:nvPr/>
            </p:nvSpPr>
            <p:spPr>
              <a:xfrm rot="5400000">
                <a:off x="5002356" y="2863102"/>
                <a:ext cx="803812" cy="1287759"/>
              </a:xfrm>
              <a:prstGeom prst="rightArrow">
                <a:avLst>
                  <a:gd name="adj1" fmla="val 76255"/>
                  <a:gd name="adj2" fmla="val 22207"/>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pic>
            <p:nvPicPr>
              <p:cNvPr id="180" name="Image 179">
                <a:extLst>
                  <a:ext uri="{FF2B5EF4-FFF2-40B4-BE49-F238E27FC236}">
                    <a16:creationId xmlns:a16="http://schemas.microsoft.com/office/drawing/2014/main" id="{4500860D-39F1-76BE-2C2F-EBA95A2413E9}"/>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551430" y="4530578"/>
                <a:ext cx="3824865" cy="290613"/>
              </a:xfrm>
              <a:prstGeom prst="rect">
                <a:avLst/>
              </a:prstGeom>
            </p:spPr>
          </p:pic>
          <p:sp>
            <p:nvSpPr>
              <p:cNvPr id="181" name="Flèche : droite 180">
                <a:extLst>
                  <a:ext uri="{FF2B5EF4-FFF2-40B4-BE49-F238E27FC236}">
                    <a16:creationId xmlns:a16="http://schemas.microsoft.com/office/drawing/2014/main" id="{61C9DE0B-49DC-3994-4707-0B49AE44AF65}"/>
                  </a:ext>
                </a:extLst>
              </p:cNvPr>
              <p:cNvSpPr/>
              <p:nvPr/>
            </p:nvSpPr>
            <p:spPr>
              <a:xfrm rot="16200000">
                <a:off x="6196268" y="3290909"/>
                <a:ext cx="783488" cy="452053"/>
              </a:xfrm>
              <a:prstGeom prst="rightArrow">
                <a:avLst>
                  <a:gd name="adj1" fmla="val 69740"/>
                  <a:gd name="adj2" fmla="val 54465"/>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82" name="Rectangle 181">
                <a:extLst>
                  <a:ext uri="{FF2B5EF4-FFF2-40B4-BE49-F238E27FC236}">
                    <a16:creationId xmlns:a16="http://schemas.microsoft.com/office/drawing/2014/main" id="{77FE3A38-70F7-1A11-3A45-839036F93F6C}"/>
                  </a:ext>
                </a:extLst>
              </p:cNvPr>
              <p:cNvSpPr/>
              <p:nvPr/>
            </p:nvSpPr>
            <p:spPr>
              <a:xfrm>
                <a:off x="4551430" y="3895687"/>
                <a:ext cx="3824863" cy="917506"/>
              </a:xfrm>
              <a:prstGeom prst="rect">
                <a:avLst/>
              </a:prstGeom>
              <a:blipFill dpi="0" rotWithShape="1">
                <a:blip r:embed="rId4" cstate="screen">
                  <a:alphaModFix amt="45000"/>
                  <a:extLst>
                    <a:ext uri="{28A0092B-C50C-407E-A947-70E740481C1C}">
                      <a14:useLocalDpi xmlns:a14="http://schemas.microsoft.com/office/drawing/2010/main"/>
                    </a:ext>
                  </a:extLst>
                </a:blip>
                <a:srcRect/>
                <a:stretch>
                  <a:fillRect l="-1" t="-8347" r="-4138" b="-67673"/>
                </a:stretch>
              </a:blipFill>
              <a:ln w="19050">
                <a:solidFill>
                  <a:schemeClr val="tx1">
                    <a:lumMod val="50000"/>
                    <a:lumOff val="50000"/>
                  </a:schemeClr>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183" name="Connecteur droit 182">
                <a:extLst>
                  <a:ext uri="{FF2B5EF4-FFF2-40B4-BE49-F238E27FC236}">
                    <a16:creationId xmlns:a16="http://schemas.microsoft.com/office/drawing/2014/main" id="{3B1A98FD-03B0-CDDD-0B67-9BCF0A43F7B5}"/>
                  </a:ext>
                </a:extLst>
              </p:cNvPr>
              <p:cNvCxnSpPr>
                <a:cxnSpLocks/>
              </p:cNvCxnSpPr>
              <p:nvPr/>
            </p:nvCxnSpPr>
            <p:spPr>
              <a:xfrm flipV="1">
                <a:off x="4552546" y="3898520"/>
                <a:ext cx="3824866" cy="10369"/>
              </a:xfrm>
              <a:prstGeom prst="line">
                <a:avLst/>
              </a:prstGeom>
              <a:blipFill dpi="0" rotWithShape="1">
                <a:blip r:embed="rId4">
                  <a:alphaModFix amt="45000"/>
                </a:blip>
                <a:srcRect/>
                <a:stretch>
                  <a:fillRect/>
                </a:stretch>
              </a:blipFill>
              <a:ln w="57150">
                <a:solidFill>
                  <a:schemeClr val="tx1"/>
                </a:solidFill>
                <a:prstDash val="sysDash"/>
              </a:ln>
              <a:effectLst/>
            </p:spPr>
            <p:style>
              <a:lnRef idx="1">
                <a:schemeClr val="accent1"/>
              </a:lnRef>
              <a:fillRef idx="3">
                <a:schemeClr val="accent1"/>
              </a:fillRef>
              <a:effectRef idx="2">
                <a:schemeClr val="accent1"/>
              </a:effectRef>
              <a:fontRef idx="minor">
                <a:schemeClr val="lt1"/>
              </a:fontRef>
            </p:style>
          </p:cxnSp>
        </p:grpSp>
        <p:sp>
          <p:nvSpPr>
            <p:cNvPr id="176" name="ZoneTexte 175">
              <a:extLst>
                <a:ext uri="{FF2B5EF4-FFF2-40B4-BE49-F238E27FC236}">
                  <a16:creationId xmlns:a16="http://schemas.microsoft.com/office/drawing/2014/main" id="{26D6D031-01B4-91F4-0FFA-BD11E37C0CEB}"/>
                </a:ext>
              </a:extLst>
            </p:cNvPr>
            <p:cNvSpPr txBox="1"/>
            <p:nvPr/>
          </p:nvSpPr>
          <p:spPr>
            <a:xfrm>
              <a:off x="5856174" y="1851534"/>
              <a:ext cx="342094" cy="523220"/>
            </a:xfrm>
            <a:prstGeom prst="rect">
              <a:avLst/>
            </a:prstGeom>
            <a:noFill/>
          </p:spPr>
          <p:txBody>
            <a:bodyPr wrap="square" rtlCol="0">
              <a:spAutoFit/>
            </a:bodyPr>
            <a:lstStyle/>
            <a:p>
              <a:r>
                <a:rPr lang="fr-FR" sz="2800" b="1" dirty="0">
                  <a:solidFill>
                    <a:schemeClr val="bg1"/>
                  </a:solidFill>
                </a:rPr>
                <a:t>+</a:t>
              </a:r>
            </a:p>
          </p:txBody>
        </p:sp>
        <p:sp>
          <p:nvSpPr>
            <p:cNvPr id="177" name="ZoneTexte 176">
              <a:extLst>
                <a:ext uri="{FF2B5EF4-FFF2-40B4-BE49-F238E27FC236}">
                  <a16:creationId xmlns:a16="http://schemas.microsoft.com/office/drawing/2014/main" id="{CE3E3DCD-1CAC-21BB-172C-D12299E6F634}"/>
                </a:ext>
              </a:extLst>
            </p:cNvPr>
            <p:cNvSpPr txBox="1"/>
            <p:nvPr/>
          </p:nvSpPr>
          <p:spPr>
            <a:xfrm>
              <a:off x="5188613" y="1851534"/>
              <a:ext cx="342094" cy="523220"/>
            </a:xfrm>
            <a:prstGeom prst="rect">
              <a:avLst/>
            </a:prstGeom>
            <a:noFill/>
          </p:spPr>
          <p:txBody>
            <a:bodyPr wrap="square" rtlCol="0">
              <a:spAutoFit/>
            </a:bodyPr>
            <a:lstStyle/>
            <a:p>
              <a:r>
                <a:rPr lang="fr-FR" sz="2800" b="1" dirty="0">
                  <a:solidFill>
                    <a:schemeClr val="bg1"/>
                  </a:solidFill>
                </a:rPr>
                <a:t>&gt;</a:t>
              </a:r>
            </a:p>
          </p:txBody>
        </p:sp>
      </p:grpSp>
      <p:sp>
        <p:nvSpPr>
          <p:cNvPr id="184" name="Flèche : droite 183">
            <a:extLst>
              <a:ext uri="{FF2B5EF4-FFF2-40B4-BE49-F238E27FC236}">
                <a16:creationId xmlns:a16="http://schemas.microsoft.com/office/drawing/2014/main" id="{7181E54F-A37F-E7A0-49F6-16A9D8691B10}"/>
              </a:ext>
            </a:extLst>
          </p:cNvPr>
          <p:cNvSpPr/>
          <p:nvPr/>
        </p:nvSpPr>
        <p:spPr>
          <a:xfrm rot="5400000" flipH="1">
            <a:off x="6193024" y="5254317"/>
            <a:ext cx="566997" cy="847023"/>
          </a:xfrm>
          <a:prstGeom prst="rightArrow">
            <a:avLst>
              <a:gd name="adj1" fmla="val 66510"/>
              <a:gd name="adj2" fmla="val 27859"/>
            </a:avLst>
          </a:prstGeom>
          <a:pattFill prst="ltUpDiag">
            <a:fgClr>
              <a:schemeClr val="accent2"/>
            </a:fgClr>
            <a:bgClr>
              <a:schemeClr val="bg1"/>
            </a:bgClr>
          </a:pattFill>
          <a:ln w="6350">
            <a:solidFill>
              <a:srgbClr val="B95B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p>
        </p:txBody>
      </p:sp>
      <p:sp>
        <p:nvSpPr>
          <p:cNvPr id="185" name="Flèche : droite 184">
            <a:extLst>
              <a:ext uri="{FF2B5EF4-FFF2-40B4-BE49-F238E27FC236}">
                <a16:creationId xmlns:a16="http://schemas.microsoft.com/office/drawing/2014/main" id="{1025A1F8-776C-FD67-EF37-C17031EFCE58}"/>
              </a:ext>
            </a:extLst>
          </p:cNvPr>
          <p:cNvSpPr/>
          <p:nvPr/>
        </p:nvSpPr>
        <p:spPr>
          <a:xfrm rot="5400000" flipH="1">
            <a:off x="6207135" y="5476391"/>
            <a:ext cx="546351" cy="423513"/>
          </a:xfrm>
          <a:prstGeom prst="rightArrow">
            <a:avLst>
              <a:gd name="adj1" fmla="val 66510"/>
              <a:gd name="adj2" fmla="val 27859"/>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p>
        </p:txBody>
      </p:sp>
      <p:grpSp>
        <p:nvGrpSpPr>
          <p:cNvPr id="187" name="Groupe 186">
            <a:extLst>
              <a:ext uri="{FF2B5EF4-FFF2-40B4-BE49-F238E27FC236}">
                <a16:creationId xmlns:a16="http://schemas.microsoft.com/office/drawing/2014/main" id="{2014F9F2-215A-F29B-2638-CFA88F1B3777}"/>
              </a:ext>
            </a:extLst>
          </p:cNvPr>
          <p:cNvGrpSpPr/>
          <p:nvPr/>
        </p:nvGrpSpPr>
        <p:grpSpPr>
          <a:xfrm>
            <a:off x="7342169" y="5375892"/>
            <a:ext cx="570692" cy="1236845"/>
            <a:chOff x="7480250" y="464831"/>
            <a:chExt cx="651323" cy="1411594"/>
          </a:xfrm>
        </p:grpSpPr>
        <p:pic>
          <p:nvPicPr>
            <p:cNvPr id="189" name="Image 5">
              <a:extLst>
                <a:ext uri="{FF2B5EF4-FFF2-40B4-BE49-F238E27FC236}">
                  <a16:creationId xmlns:a16="http://schemas.microsoft.com/office/drawing/2014/main" id="{2D2F4AF7-1CEF-B5C7-BF46-255BF0E4EDA5}"/>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87133" t="31868" r="3042" b="54722"/>
            <a:stretch/>
          </p:blipFill>
          <p:spPr bwMode="auto">
            <a:xfrm>
              <a:off x="7480250" y="578110"/>
              <a:ext cx="599434" cy="445888"/>
            </a:xfrm>
            <a:prstGeom prst="rect">
              <a:avLst/>
            </a:prstGeom>
            <a:noFill/>
            <a:extLst>
              <a:ext uri="{909E8E84-426E-40DD-AFC4-6F175D3DCCD1}">
                <a14:hiddenFill xmlns:a14="http://schemas.microsoft.com/office/drawing/2010/main">
                  <a:solidFill>
                    <a:srgbClr val="FFFFFF"/>
                  </a:solidFill>
                </a14:hiddenFill>
              </a:ext>
            </a:extLst>
          </p:spPr>
        </p:pic>
        <p:pic>
          <p:nvPicPr>
            <p:cNvPr id="190" name="Picture 2">
              <a:extLst>
                <a:ext uri="{FF2B5EF4-FFF2-40B4-BE49-F238E27FC236}">
                  <a16:creationId xmlns:a16="http://schemas.microsoft.com/office/drawing/2014/main" id="{641706F7-10BE-72C0-84E6-6AC8E91F2BA7}"/>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7638798" y="619125"/>
              <a:ext cx="440886" cy="1257300"/>
            </a:xfrm>
            <a:prstGeom prst="rect">
              <a:avLst/>
            </a:prstGeom>
            <a:noFill/>
            <a:extLst>
              <a:ext uri="{909E8E84-426E-40DD-AFC4-6F175D3DCCD1}">
                <a14:hiddenFill xmlns:a14="http://schemas.microsoft.com/office/drawing/2010/main">
                  <a:solidFill>
                    <a:srgbClr val="FFFFFF"/>
                  </a:solidFill>
                </a14:hiddenFill>
              </a:ext>
            </a:extLst>
          </p:spPr>
        </p:pic>
        <p:pic>
          <p:nvPicPr>
            <p:cNvPr id="191" name="Image 5">
              <a:extLst>
                <a:ext uri="{FF2B5EF4-FFF2-40B4-BE49-F238E27FC236}">
                  <a16:creationId xmlns:a16="http://schemas.microsoft.com/office/drawing/2014/main" id="{E08AE73A-868C-6CCF-CFB0-0162A42F1A48}"/>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93796" t="24791" r="4034" b="51790"/>
            <a:stretch/>
          </p:blipFill>
          <p:spPr bwMode="auto">
            <a:xfrm>
              <a:off x="7892323" y="519286"/>
              <a:ext cx="239250" cy="926404"/>
            </a:xfrm>
            <a:prstGeom prst="rect">
              <a:avLst/>
            </a:prstGeom>
            <a:noFill/>
            <a:extLst>
              <a:ext uri="{909E8E84-426E-40DD-AFC4-6F175D3DCCD1}">
                <a14:hiddenFill xmlns:a14="http://schemas.microsoft.com/office/drawing/2010/main">
                  <a:solidFill>
                    <a:srgbClr val="FFFFFF"/>
                  </a:solidFill>
                </a14:hiddenFill>
              </a:ext>
            </a:extLst>
          </p:spPr>
        </p:pic>
        <p:pic>
          <p:nvPicPr>
            <p:cNvPr id="192" name="Image 5">
              <a:extLst>
                <a:ext uri="{FF2B5EF4-FFF2-40B4-BE49-F238E27FC236}">
                  <a16:creationId xmlns:a16="http://schemas.microsoft.com/office/drawing/2014/main" id="{DE78A7D3-C01A-7686-FF18-C090B3367C06}"/>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93796" t="24791" r="4034" b="51790"/>
            <a:stretch/>
          </p:blipFill>
          <p:spPr bwMode="auto">
            <a:xfrm>
              <a:off x="7550295" y="464831"/>
              <a:ext cx="239250" cy="926404"/>
            </a:xfrm>
            <a:prstGeom prst="rect">
              <a:avLst/>
            </a:prstGeom>
            <a:noFill/>
            <a:extLst>
              <a:ext uri="{909E8E84-426E-40DD-AFC4-6F175D3DCCD1}">
                <a14:hiddenFill xmlns:a14="http://schemas.microsoft.com/office/drawing/2010/main">
                  <a:solidFill>
                    <a:srgbClr val="FFFFFF"/>
                  </a:solidFill>
                </a14:hiddenFill>
              </a:ext>
            </a:extLst>
          </p:spPr>
        </p:pic>
      </p:grpSp>
      <mc:AlternateContent xmlns:mc="http://schemas.openxmlformats.org/markup-compatibility/2006" xmlns:a14="http://schemas.microsoft.com/office/drawing/2010/main">
        <mc:Choice Requires="a14">
          <p:sp>
            <p:nvSpPr>
              <p:cNvPr id="193" name="ZoneTexte 192">
                <a:extLst>
                  <a:ext uri="{FF2B5EF4-FFF2-40B4-BE49-F238E27FC236}">
                    <a16:creationId xmlns:a16="http://schemas.microsoft.com/office/drawing/2014/main" id="{C92EB286-E474-1DD5-7DDE-700640096F75}"/>
                  </a:ext>
                </a:extLst>
              </p:cNvPr>
              <p:cNvSpPr txBox="1"/>
              <p:nvPr/>
            </p:nvSpPr>
            <p:spPr>
              <a:xfrm>
                <a:off x="5230099" y="6078610"/>
                <a:ext cx="945515" cy="307777"/>
              </a:xfrm>
              <a:prstGeom prst="rect">
                <a:avLst/>
              </a:prstGeom>
              <a:noFill/>
            </p:spPr>
            <p:txBody>
              <a:bodyPr wrap="none" rtlCol="0">
                <a:spAutoFit/>
              </a:bodyPr>
              <a:lstStyle/>
              <a:p>
                <a:r>
                  <a:rPr lang="fr-FR" sz="1400" b="1" dirty="0">
                    <a:ea typeface="Times New Roman" panose="02020603050405020304" pitchFamily="18" charset="0"/>
                    <a:cs typeface="Times New Roman" panose="02020603050405020304" pitchFamily="18" charset="0"/>
                  </a:rPr>
                  <a:t>+ de</a:t>
                </a:r>
                <a14:m>
                  <m:oMath xmlns:m="http://schemas.openxmlformats.org/officeDocument/2006/math">
                    <m:r>
                      <a:rPr lang="fr-FR" sz="1400" b="1" i="0" smtClean="0">
                        <a:latin typeface="Cambria Math" panose="02040503050406030204" pitchFamily="18" charset="0"/>
                        <a:ea typeface="Times New Roman" panose="02020603050405020304" pitchFamily="18" charset="0"/>
                        <a:cs typeface="Times New Roman" panose="02020603050405020304" pitchFamily="18" charset="0"/>
                      </a:rPr>
                      <m:t> </m:t>
                    </m:r>
                    <m:r>
                      <a:rPr lang="fr-FR" sz="1400" b="1" i="1">
                        <a:latin typeface="Cambria Math" panose="02040503050406030204" pitchFamily="18" charset="0"/>
                        <a:ea typeface="Times New Roman" panose="02020603050405020304" pitchFamily="18" charset="0"/>
                        <a:cs typeface="Times New Roman" panose="02020603050405020304" pitchFamily="18" charset="0"/>
                      </a:rPr>
                      <m:t>𝑪</m:t>
                    </m:r>
                    <m:sSub>
                      <m:sSubPr>
                        <m:ctrlPr>
                          <a:rPr lang="fr-FR" sz="1400" b="1" i="1">
                            <a:latin typeface="Cambria Math" panose="02040503050406030204" pitchFamily="18" charset="0"/>
                          </a:rPr>
                        </m:ctrlPr>
                      </m:sSubPr>
                      <m:e>
                        <m:r>
                          <a:rPr lang="fr-FR" sz="1400" b="1" i="1">
                            <a:latin typeface="Cambria Math" panose="02040503050406030204" pitchFamily="18" charset="0"/>
                            <a:ea typeface="Times New Roman" panose="02020603050405020304" pitchFamily="18" charset="0"/>
                            <a:cs typeface="Times New Roman" panose="02020603050405020304" pitchFamily="18" charset="0"/>
                          </a:rPr>
                          <m:t>𝑶</m:t>
                        </m:r>
                      </m:e>
                      <m:sub>
                        <m:r>
                          <a:rPr lang="fr-FR" sz="1400" b="1" i="1">
                            <a:latin typeface="Cambria Math" panose="02040503050406030204" pitchFamily="18" charset="0"/>
                            <a:ea typeface="Times New Roman" panose="02020603050405020304" pitchFamily="18" charset="0"/>
                            <a:cs typeface="Times New Roman" panose="02020603050405020304" pitchFamily="18" charset="0"/>
                          </a:rPr>
                          <m:t>𝟐</m:t>
                        </m:r>
                      </m:sub>
                    </m:sSub>
                  </m:oMath>
                </a14:m>
                <a:r>
                  <a:rPr lang="fr-FR" sz="1400" b="1" dirty="0"/>
                  <a:t> </a:t>
                </a:r>
              </a:p>
            </p:txBody>
          </p:sp>
        </mc:Choice>
        <mc:Fallback xmlns="">
          <p:sp>
            <p:nvSpPr>
              <p:cNvPr id="193" name="ZoneTexte 192">
                <a:extLst>
                  <a:ext uri="{FF2B5EF4-FFF2-40B4-BE49-F238E27FC236}">
                    <a16:creationId xmlns:a16="http://schemas.microsoft.com/office/drawing/2014/main" id="{C92EB286-E474-1DD5-7DDE-700640096F75}"/>
                  </a:ext>
                </a:extLst>
              </p:cNvPr>
              <p:cNvSpPr txBox="1">
                <a:spLocks noRot="1" noChangeAspect="1" noMove="1" noResize="1" noEditPoints="1" noAdjustHandles="1" noChangeArrowheads="1" noChangeShapeType="1" noTextEdit="1"/>
              </p:cNvSpPr>
              <p:nvPr/>
            </p:nvSpPr>
            <p:spPr>
              <a:xfrm>
                <a:off x="5230099" y="6078610"/>
                <a:ext cx="945515" cy="307777"/>
              </a:xfrm>
              <a:prstGeom prst="rect">
                <a:avLst/>
              </a:prstGeom>
              <a:blipFill>
                <a:blip r:embed="rId12"/>
                <a:stretch>
                  <a:fillRect l="-1935" t="-1961" b="-21569"/>
                </a:stretch>
              </a:blipFill>
            </p:spPr>
            <p:txBody>
              <a:bodyPr/>
              <a:lstStyle/>
              <a:p>
                <a:r>
                  <a:rPr lang="fr-FR">
                    <a:noFill/>
                  </a:rPr>
                  <a:t> </a:t>
                </a:r>
              </a:p>
            </p:txBody>
          </p:sp>
        </mc:Fallback>
      </mc:AlternateContent>
      <p:sp>
        <p:nvSpPr>
          <p:cNvPr id="194" name="ZoneTexte 193">
            <a:extLst>
              <a:ext uri="{FF2B5EF4-FFF2-40B4-BE49-F238E27FC236}">
                <a16:creationId xmlns:a16="http://schemas.microsoft.com/office/drawing/2014/main" id="{6FDA581C-27E8-DC2F-76D7-21E78DA73994}"/>
              </a:ext>
            </a:extLst>
          </p:cNvPr>
          <p:cNvSpPr txBox="1"/>
          <p:nvPr/>
        </p:nvSpPr>
        <p:spPr>
          <a:xfrm>
            <a:off x="4548283" y="3721761"/>
            <a:ext cx="926912" cy="369332"/>
          </a:xfrm>
          <a:prstGeom prst="rect">
            <a:avLst/>
          </a:prstGeom>
          <a:noFill/>
        </p:spPr>
        <p:txBody>
          <a:bodyPr wrap="square">
            <a:spAutoFit/>
          </a:bodyPr>
          <a:lstStyle/>
          <a:p>
            <a:r>
              <a:rPr lang="fr-FR" b="1" dirty="0"/>
              <a:t>1</a:t>
            </a:r>
          </a:p>
        </p:txBody>
      </p:sp>
      <p:sp>
        <p:nvSpPr>
          <p:cNvPr id="195" name="ZoneTexte 194">
            <a:extLst>
              <a:ext uri="{FF2B5EF4-FFF2-40B4-BE49-F238E27FC236}">
                <a16:creationId xmlns:a16="http://schemas.microsoft.com/office/drawing/2014/main" id="{26601A37-DEDE-5414-178D-4303B8D22C60}"/>
              </a:ext>
            </a:extLst>
          </p:cNvPr>
          <p:cNvSpPr txBox="1"/>
          <p:nvPr/>
        </p:nvSpPr>
        <p:spPr>
          <a:xfrm>
            <a:off x="5498647" y="3739513"/>
            <a:ext cx="926912" cy="369332"/>
          </a:xfrm>
          <a:prstGeom prst="rect">
            <a:avLst/>
          </a:prstGeom>
          <a:noFill/>
        </p:spPr>
        <p:txBody>
          <a:bodyPr wrap="square">
            <a:spAutoFit/>
          </a:bodyPr>
          <a:lstStyle/>
          <a:p>
            <a:r>
              <a:rPr lang="fr-FR" b="1" dirty="0"/>
              <a:t>2</a:t>
            </a:r>
          </a:p>
        </p:txBody>
      </p:sp>
      <p:sp>
        <p:nvSpPr>
          <p:cNvPr id="196" name="ZoneTexte 195">
            <a:extLst>
              <a:ext uri="{FF2B5EF4-FFF2-40B4-BE49-F238E27FC236}">
                <a16:creationId xmlns:a16="http://schemas.microsoft.com/office/drawing/2014/main" id="{31509CBA-B027-C6BA-F82E-D5CF52E61860}"/>
              </a:ext>
            </a:extLst>
          </p:cNvPr>
          <p:cNvSpPr txBox="1"/>
          <p:nvPr/>
        </p:nvSpPr>
        <p:spPr>
          <a:xfrm>
            <a:off x="6308737" y="3720601"/>
            <a:ext cx="926912" cy="369332"/>
          </a:xfrm>
          <a:prstGeom prst="rect">
            <a:avLst/>
          </a:prstGeom>
          <a:noFill/>
        </p:spPr>
        <p:txBody>
          <a:bodyPr wrap="square">
            <a:spAutoFit/>
          </a:bodyPr>
          <a:lstStyle/>
          <a:p>
            <a:r>
              <a:rPr lang="fr-FR" b="1" dirty="0">
                <a:solidFill>
                  <a:schemeClr val="bg1"/>
                </a:solidFill>
              </a:rPr>
              <a:t>3</a:t>
            </a:r>
          </a:p>
        </p:txBody>
      </p:sp>
      <p:sp>
        <p:nvSpPr>
          <p:cNvPr id="197" name="ZoneTexte 196">
            <a:extLst>
              <a:ext uri="{FF2B5EF4-FFF2-40B4-BE49-F238E27FC236}">
                <a16:creationId xmlns:a16="http://schemas.microsoft.com/office/drawing/2014/main" id="{BC1D8890-96A2-EE14-5E51-33BC9725D0E3}"/>
              </a:ext>
            </a:extLst>
          </p:cNvPr>
          <p:cNvSpPr txBox="1"/>
          <p:nvPr/>
        </p:nvSpPr>
        <p:spPr>
          <a:xfrm>
            <a:off x="6081623" y="339035"/>
            <a:ext cx="2875406" cy="830997"/>
          </a:xfrm>
          <a:prstGeom prst="rect">
            <a:avLst/>
          </a:prstGeom>
          <a:noFill/>
        </p:spPr>
        <p:txBody>
          <a:bodyPr wrap="square">
            <a:spAutoFit/>
          </a:bodyPr>
          <a:lstStyle/>
          <a:p>
            <a:r>
              <a:rPr lang="fr-FR" sz="1200" b="1" dirty="0">
                <a:solidFill>
                  <a:srgbClr val="FF0000"/>
                </a:solidFill>
              </a:rPr>
              <a:t>A : Quand la température est constante, la puissance du rayonnement entrant (1) est égale à la somme des puissances sortante (2) et (3).</a:t>
            </a:r>
            <a:endParaRPr lang="fr-FR" sz="1200" dirty="0"/>
          </a:p>
        </p:txBody>
      </p:sp>
      <p:cxnSp>
        <p:nvCxnSpPr>
          <p:cNvPr id="100" name="Connecteur droit avec flèche 99">
            <a:extLst>
              <a:ext uri="{FF2B5EF4-FFF2-40B4-BE49-F238E27FC236}">
                <a16:creationId xmlns:a16="http://schemas.microsoft.com/office/drawing/2014/main" id="{6270A16B-15F5-49AA-ADD1-A310EBBFE728}"/>
              </a:ext>
            </a:extLst>
          </p:cNvPr>
          <p:cNvCxnSpPr/>
          <p:nvPr/>
        </p:nvCxnSpPr>
        <p:spPr>
          <a:xfrm flipV="1">
            <a:off x="7949396" y="5664931"/>
            <a:ext cx="0" cy="488316"/>
          </a:xfrm>
          <a:prstGeom prst="straightConnector1">
            <a:avLst/>
          </a:prstGeom>
          <a:ln w="57150">
            <a:solidFill>
              <a:srgbClr val="FF0000"/>
            </a:solidFill>
            <a:tailEnd type="triangle"/>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9191706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9"/>
          <p:cNvSpPr txBox="1">
            <a:spLocks noGrp="1"/>
          </p:cNvSpPr>
          <p:nvPr>
            <p:ph type="sldNum" idx="12"/>
          </p:nvPr>
        </p:nvSpPr>
        <p:spPr>
          <a:xfrm>
            <a:off x="8496300" y="53975"/>
            <a:ext cx="533400" cy="381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fld id="{00000000-1234-1234-1234-123412341234}" type="slidenum">
              <a:rPr lang="fr-FR"/>
              <a:t>4</a:t>
            </a:fld>
            <a:endParaRPr/>
          </a:p>
        </p:txBody>
      </p:sp>
      <p:pic>
        <p:nvPicPr>
          <p:cNvPr id="217" name="Google Shape;217;p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428734" y="2851813"/>
            <a:ext cx="4715266" cy="4044073"/>
          </a:xfrm>
          <a:prstGeom prst="rect">
            <a:avLst/>
          </a:prstGeom>
          <a:noFill/>
          <a:ln>
            <a:noFill/>
          </a:ln>
        </p:spPr>
      </p:pic>
      <p:sp>
        <p:nvSpPr>
          <p:cNvPr id="218" name="Google Shape;218;p9"/>
          <p:cNvSpPr txBox="1"/>
          <p:nvPr/>
        </p:nvSpPr>
        <p:spPr>
          <a:xfrm>
            <a:off x="417963" y="222270"/>
            <a:ext cx="8078337" cy="123110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2000">
                <a:solidFill>
                  <a:schemeClr val="dk1"/>
                </a:solidFill>
                <a:latin typeface="Twentieth Century"/>
                <a:ea typeface="Twentieth Century"/>
                <a:cs typeface="Twentieth Century"/>
                <a:sym typeface="Twentieth Century"/>
              </a:rPr>
              <a:t>Interprétation courante :</a:t>
            </a:r>
            <a:endParaRPr/>
          </a:p>
          <a:p>
            <a:pPr marL="0" marR="0" lvl="0" indent="0" algn="l" rtl="0">
              <a:spcBef>
                <a:spcPts val="0"/>
              </a:spcBef>
              <a:spcAft>
                <a:spcPts val="0"/>
              </a:spcAft>
              <a:buNone/>
            </a:pPr>
            <a:r>
              <a:rPr lang="fr-FR" sz="1800" b="1">
                <a:solidFill>
                  <a:srgbClr val="00B050"/>
                </a:solidFill>
                <a:latin typeface="Calibri"/>
                <a:ea typeface="Calibri"/>
                <a:cs typeface="Calibri"/>
                <a:sym typeface="Calibri"/>
              </a:rPr>
              <a:t>Le radiateur « envoie de la chaleur vers la main » </a:t>
            </a:r>
            <a:br>
              <a:rPr lang="fr-FR" sz="1800" b="1">
                <a:solidFill>
                  <a:srgbClr val="00B050"/>
                </a:solidFill>
                <a:latin typeface="Calibri"/>
                <a:ea typeface="Calibri"/>
                <a:cs typeface="Calibri"/>
                <a:sym typeface="Calibri"/>
              </a:rPr>
            </a:br>
            <a:r>
              <a:rPr lang="fr-FR" sz="1800" b="1">
                <a:solidFill>
                  <a:srgbClr val="00B050"/>
                </a:solidFill>
                <a:latin typeface="Calibri"/>
                <a:ea typeface="Calibri"/>
                <a:cs typeface="Calibri"/>
                <a:sym typeface="Calibri"/>
              </a:rPr>
              <a:t>=&gt; notion de « chaleur envoyée », qui se propage dans l’espace</a:t>
            </a:r>
            <a:endParaRPr/>
          </a:p>
          <a:p>
            <a:pPr marL="0" marR="0" lvl="0" indent="0" algn="l" rtl="0">
              <a:spcBef>
                <a:spcPts val="0"/>
              </a:spcBef>
              <a:spcAft>
                <a:spcPts val="0"/>
              </a:spcAft>
              <a:buNone/>
            </a:pPr>
            <a:endParaRPr sz="1800" b="1">
              <a:solidFill>
                <a:srgbClr val="00B050"/>
              </a:solidFill>
              <a:latin typeface="Calibri"/>
              <a:ea typeface="Calibri"/>
              <a:cs typeface="Calibri"/>
              <a:sym typeface="Calibri"/>
            </a:endParaRPr>
          </a:p>
        </p:txBody>
      </p:sp>
      <p:sp>
        <p:nvSpPr>
          <p:cNvPr id="219" name="Google Shape;219;p9"/>
          <p:cNvSpPr txBox="1"/>
          <p:nvPr/>
        </p:nvSpPr>
        <p:spPr>
          <a:xfrm>
            <a:off x="532831" y="2852077"/>
            <a:ext cx="3575713" cy="22467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b="1" dirty="0">
                <a:solidFill>
                  <a:schemeClr val="dk1"/>
                </a:solidFill>
                <a:latin typeface="Calibri"/>
                <a:ea typeface="Calibri"/>
                <a:cs typeface="Calibri"/>
                <a:sym typeface="Calibri"/>
              </a:rPr>
              <a:t>=&gt;</a:t>
            </a:r>
            <a:r>
              <a:rPr lang="fr-FR" sz="1800" dirty="0">
                <a:solidFill>
                  <a:schemeClr val="dk1"/>
                </a:solidFill>
                <a:latin typeface="Calibri"/>
                <a:ea typeface="Calibri"/>
                <a:cs typeface="Calibri"/>
                <a:sym typeface="Calibri"/>
              </a:rPr>
              <a:t> Un outil permettant de visualiser des choses en lien avec ces notions de température et de chaleur : </a:t>
            </a:r>
            <a:endParaRPr dirty="0"/>
          </a:p>
          <a:p>
            <a:pPr marL="0" marR="0" lvl="0" indent="0" algn="l" rtl="0">
              <a:spcBef>
                <a:spcPts val="0"/>
              </a:spcBef>
              <a:spcAft>
                <a:spcPts val="0"/>
              </a:spcAft>
              <a:buNone/>
            </a:pPr>
            <a:r>
              <a:rPr lang="fr-FR" sz="1800" dirty="0">
                <a:solidFill>
                  <a:schemeClr val="dk1"/>
                </a:solidFill>
                <a:latin typeface="Calibri"/>
                <a:ea typeface="Calibri"/>
                <a:cs typeface="Calibri"/>
                <a:sym typeface="Calibri"/>
              </a:rPr>
              <a:t>la caméra dite « thermique »</a:t>
            </a:r>
            <a:endParaRPr dirty="0"/>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a:p>
            <a:pPr marL="0" marR="0" lvl="0" indent="0" algn="l" rtl="0">
              <a:spcBef>
                <a:spcPts val="0"/>
              </a:spcBef>
              <a:spcAft>
                <a:spcPts val="0"/>
              </a:spcAft>
              <a:buNone/>
            </a:pPr>
            <a:r>
              <a:rPr lang="fr-FR" sz="600" b="1" dirty="0">
                <a:solidFill>
                  <a:schemeClr val="dk1"/>
                </a:solidFill>
                <a:latin typeface="Twentieth Century"/>
                <a:ea typeface="Twentieth Century"/>
                <a:cs typeface="Twentieth Century"/>
                <a:sym typeface="Twentieth Century"/>
              </a:rPr>
              <a:t>     </a:t>
            </a:r>
            <a:endParaRPr dirty="0"/>
          </a:p>
          <a:p>
            <a:pPr marL="0" marR="0" lvl="0" indent="0" algn="l" rtl="0">
              <a:spcBef>
                <a:spcPts val="0"/>
              </a:spcBef>
              <a:spcAft>
                <a:spcPts val="0"/>
              </a:spcAft>
              <a:buNone/>
            </a:pPr>
            <a:endParaRPr sz="600" b="1" dirty="0">
              <a:solidFill>
                <a:schemeClr val="dk1"/>
              </a:solidFill>
              <a:latin typeface="Twentieth Century"/>
              <a:ea typeface="Twentieth Century"/>
              <a:cs typeface="Twentieth Century"/>
              <a:sym typeface="Twentieth Century"/>
            </a:endParaRPr>
          </a:p>
          <a:p>
            <a:pPr marL="0" marR="0" lvl="0" indent="0" algn="l" rtl="0">
              <a:spcBef>
                <a:spcPts val="0"/>
              </a:spcBef>
              <a:spcAft>
                <a:spcPts val="0"/>
              </a:spcAft>
              <a:buNone/>
            </a:pPr>
            <a:br>
              <a:rPr lang="fr-FR" sz="2000" b="1" dirty="0">
                <a:solidFill>
                  <a:schemeClr val="dk1"/>
                </a:solidFill>
                <a:latin typeface="Twentieth Century"/>
                <a:ea typeface="Twentieth Century"/>
                <a:cs typeface="Twentieth Century"/>
                <a:sym typeface="Twentieth Century"/>
              </a:rPr>
            </a:br>
            <a:endParaRPr sz="1800" dirty="0">
              <a:solidFill>
                <a:schemeClr val="dk1"/>
              </a:solidFill>
              <a:latin typeface="Calibri"/>
              <a:ea typeface="Calibri"/>
              <a:cs typeface="Calibri"/>
              <a:sym typeface="Calibri"/>
            </a:endParaRPr>
          </a:p>
        </p:txBody>
      </p:sp>
      <p:sp>
        <p:nvSpPr>
          <p:cNvPr id="220" name="Google Shape;220;p9"/>
          <p:cNvSpPr txBox="1"/>
          <p:nvPr/>
        </p:nvSpPr>
        <p:spPr>
          <a:xfrm>
            <a:off x="495451" y="4299473"/>
            <a:ext cx="3292903" cy="646290"/>
          </a:xfrm>
          <a:prstGeom prst="rect">
            <a:avLst/>
          </a:prstGeom>
          <a:solidFill>
            <a:schemeClr val="bg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b="1" dirty="0">
                <a:solidFill>
                  <a:schemeClr val="dk1"/>
                </a:solidFill>
                <a:latin typeface="Twentieth Century"/>
                <a:ea typeface="Twentieth Century"/>
                <a:cs typeface="Twentieth Century"/>
                <a:sym typeface="Twentieth Century"/>
              </a:rPr>
              <a:t>Que mesure t’on directement avec cette caméra ?</a:t>
            </a:r>
            <a:endParaRPr sz="1200" dirty="0"/>
          </a:p>
        </p:txBody>
      </p:sp>
      <p:sp>
        <p:nvSpPr>
          <p:cNvPr id="222" name="Google Shape;222;p9"/>
          <p:cNvSpPr txBox="1"/>
          <p:nvPr/>
        </p:nvSpPr>
        <p:spPr>
          <a:xfrm>
            <a:off x="8496300" y="6393427"/>
            <a:ext cx="533400" cy="381000"/>
          </a:xfrm>
          <a:prstGeom prst="rect">
            <a:avLst/>
          </a:prstGeom>
          <a:noFill/>
          <a:ln>
            <a:noFill/>
          </a:ln>
        </p:spPr>
        <p:txBody>
          <a:bodyPr spcFirstLastPara="1" wrap="square" lIns="91425" tIns="45700" rIns="91425" bIns="45700" anchor="ctr" anchorCtr="0">
            <a:normAutofit/>
          </a:bodyPr>
          <a:lstStyle/>
          <a:p>
            <a:pPr marL="0" marR="0" lvl="0" indent="0" algn="ctr" rtl="0">
              <a:spcBef>
                <a:spcPts val="0"/>
              </a:spcBef>
              <a:spcAft>
                <a:spcPts val="0"/>
              </a:spcAft>
              <a:buNone/>
            </a:pPr>
            <a:fld id="{00000000-1234-1234-1234-123412341234}" type="slidenum">
              <a:rPr lang="fr-FR" sz="1400" b="1">
                <a:solidFill>
                  <a:schemeClr val="dk2"/>
                </a:solidFill>
                <a:latin typeface="Twentieth Century"/>
                <a:ea typeface="Twentieth Century"/>
                <a:cs typeface="Twentieth Century"/>
                <a:sym typeface="Twentieth Century"/>
              </a:rPr>
              <a:t>4</a:t>
            </a:fld>
            <a:endParaRPr sz="1400" b="1">
              <a:solidFill>
                <a:schemeClr val="dk2"/>
              </a:solidFill>
              <a:latin typeface="Twentieth Century"/>
              <a:ea typeface="Twentieth Century"/>
              <a:cs typeface="Twentieth Century"/>
              <a:sym typeface="Twentieth Century"/>
            </a:endParaRPr>
          </a:p>
        </p:txBody>
      </p:sp>
      <p:sp>
        <p:nvSpPr>
          <p:cNvPr id="224" name="Google Shape;224;p9"/>
          <p:cNvSpPr txBox="1"/>
          <p:nvPr/>
        </p:nvSpPr>
        <p:spPr>
          <a:xfrm>
            <a:off x="378381" y="1396315"/>
            <a:ext cx="8803719" cy="144650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2200" b="1" dirty="0">
                <a:solidFill>
                  <a:schemeClr val="dk1"/>
                </a:solidFill>
                <a:latin typeface="Calibri"/>
                <a:ea typeface="Calibri"/>
                <a:cs typeface="Calibri"/>
                <a:sym typeface="Calibri"/>
              </a:rPr>
              <a:t>Quelle est la nature de cette « chaleur envoyée » ? </a:t>
            </a:r>
            <a:br>
              <a:rPr lang="fr-FR" sz="2200" b="1" dirty="0">
                <a:solidFill>
                  <a:schemeClr val="dk1"/>
                </a:solidFill>
                <a:latin typeface="Calibri"/>
                <a:ea typeface="Calibri"/>
                <a:cs typeface="Calibri"/>
                <a:sym typeface="Calibri"/>
              </a:rPr>
            </a:br>
            <a:r>
              <a:rPr lang="fr-FR" sz="2200" b="1" dirty="0">
                <a:solidFill>
                  <a:schemeClr val="dk1"/>
                </a:solidFill>
                <a:latin typeface="Calibri"/>
                <a:ea typeface="Calibri"/>
                <a:cs typeface="Calibri"/>
                <a:sym typeface="Calibri"/>
              </a:rPr>
              <a:t>De quelle manière peut-elle voyager entre le radiateur à la main ? </a:t>
            </a:r>
            <a:br>
              <a:rPr lang="fr-FR" sz="2200" b="1" dirty="0">
                <a:solidFill>
                  <a:schemeClr val="dk1"/>
                </a:solidFill>
                <a:latin typeface="Calibri"/>
                <a:ea typeface="Calibri"/>
                <a:cs typeface="Calibri"/>
                <a:sym typeface="Calibri"/>
              </a:rPr>
            </a:br>
            <a:r>
              <a:rPr lang="fr-FR" sz="2200" b="1" dirty="0">
                <a:solidFill>
                  <a:schemeClr val="dk1"/>
                </a:solidFill>
                <a:latin typeface="Calibri"/>
                <a:ea typeface="Calibri"/>
                <a:cs typeface="Calibri"/>
                <a:sym typeface="Calibri"/>
              </a:rPr>
              <a:t>Comment en savoir plus, dans la mesure où le phénomène n’est pas visible ?</a:t>
            </a:r>
            <a:endParaRPr dirty="0"/>
          </a:p>
        </p:txBody>
      </p:sp>
      <p:sp>
        <p:nvSpPr>
          <p:cNvPr id="3" name="Google Shape;220;p9">
            <a:extLst>
              <a:ext uri="{FF2B5EF4-FFF2-40B4-BE49-F238E27FC236}">
                <a16:creationId xmlns:a16="http://schemas.microsoft.com/office/drawing/2014/main" id="{B531F617-896E-7D82-C6FE-D8880F9A269A}"/>
              </a:ext>
            </a:extLst>
          </p:cNvPr>
          <p:cNvSpPr txBox="1"/>
          <p:nvPr/>
        </p:nvSpPr>
        <p:spPr>
          <a:xfrm>
            <a:off x="472030" y="5067283"/>
            <a:ext cx="3575713" cy="369291"/>
          </a:xfrm>
          <a:prstGeom prst="rect">
            <a:avLst/>
          </a:prstGeom>
          <a:solidFill>
            <a:schemeClr val="bg1"/>
          </a:solidFill>
          <a:ln>
            <a:noFill/>
          </a:ln>
        </p:spPr>
        <p:txBody>
          <a:bodyPr spcFirstLastPara="1" wrap="square" lIns="91425" tIns="45700" rIns="91425" bIns="45700" anchor="t" anchorCtr="0">
            <a:spAutoFit/>
          </a:bodyPr>
          <a:lstStyle/>
          <a:p>
            <a:pPr marR="0" lvl="0" algn="l" rtl="0">
              <a:spcBef>
                <a:spcPts val="0"/>
              </a:spcBef>
              <a:spcAft>
                <a:spcPts val="0"/>
              </a:spcAft>
            </a:pPr>
            <a:r>
              <a:rPr lang="fr-FR" sz="1800" b="1" dirty="0">
                <a:solidFill>
                  <a:srgbClr val="00B050"/>
                </a:solidFill>
                <a:latin typeface="Twentieth Century"/>
                <a:ea typeface="Twentieth Century"/>
                <a:cs typeface="Twentieth Century"/>
                <a:sym typeface="Twentieth Century"/>
              </a:rPr>
              <a:t>la température, la « chaleur  » ?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grpSp>
        <p:nvGrpSpPr>
          <p:cNvPr id="229" name="Google Shape;229;p10"/>
          <p:cNvGrpSpPr/>
          <p:nvPr/>
        </p:nvGrpSpPr>
        <p:grpSpPr>
          <a:xfrm>
            <a:off x="1255594" y="-11332"/>
            <a:ext cx="7888406" cy="6880664"/>
            <a:chOff x="2191660" y="294833"/>
            <a:chExt cx="7162800" cy="6247754"/>
          </a:xfrm>
        </p:grpSpPr>
        <p:grpSp>
          <p:nvGrpSpPr>
            <p:cNvPr id="230" name="Google Shape;230;p10"/>
            <p:cNvGrpSpPr/>
            <p:nvPr/>
          </p:nvGrpSpPr>
          <p:grpSpPr>
            <a:xfrm>
              <a:off x="2191660" y="294833"/>
              <a:ext cx="7162800" cy="6247754"/>
              <a:chOff x="2191660" y="422436"/>
              <a:chExt cx="7162800" cy="6247754"/>
            </a:xfrm>
          </p:grpSpPr>
          <p:pic>
            <p:nvPicPr>
              <p:cNvPr id="231" name="Google Shape;231;p1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191660" y="422436"/>
                <a:ext cx="7162800" cy="6247754"/>
              </a:xfrm>
              <a:prstGeom prst="rect">
                <a:avLst/>
              </a:prstGeom>
              <a:noFill/>
              <a:ln>
                <a:noFill/>
              </a:ln>
            </p:spPr>
          </p:pic>
          <p:sp>
            <p:nvSpPr>
              <p:cNvPr id="232" name="Google Shape;232;p10"/>
              <p:cNvSpPr txBox="1"/>
              <p:nvPr/>
            </p:nvSpPr>
            <p:spPr>
              <a:xfrm>
                <a:off x="4785633" y="4731043"/>
                <a:ext cx="34817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2400" b="1">
                    <a:solidFill>
                      <a:schemeClr val="lt1"/>
                    </a:solidFill>
                    <a:latin typeface="Twentieth Century"/>
                    <a:ea typeface="Twentieth Century"/>
                    <a:cs typeface="Twentieth Century"/>
                    <a:sym typeface="Twentieth Century"/>
                  </a:rPr>
                  <a:t>2</a:t>
                </a:r>
                <a:endParaRPr/>
              </a:p>
            </p:txBody>
          </p:sp>
        </p:grpSp>
        <p:sp>
          <p:nvSpPr>
            <p:cNvPr id="233" name="Google Shape;233;p10"/>
            <p:cNvSpPr/>
            <p:nvPr/>
          </p:nvSpPr>
          <p:spPr>
            <a:xfrm>
              <a:off x="3876809" y="3315482"/>
              <a:ext cx="2951260" cy="3037581"/>
            </a:xfrm>
            <a:prstGeom prst="rect">
              <a:avLst/>
            </a:prstGeom>
            <a:solidFill>
              <a:schemeClr val="bg1"/>
            </a:solidFill>
            <a:ln w="571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1600" b="1" dirty="0">
                  <a:solidFill>
                    <a:schemeClr val="dk1"/>
                  </a:solidFill>
                  <a:latin typeface="Twentieth Century"/>
                  <a:ea typeface="Twentieth Century"/>
                  <a:cs typeface="Twentieth Century"/>
                  <a:sym typeface="Twentieth Century"/>
                </a:rPr>
                <a:t>Si cette caméra permettait de voir la température, que verrait on de cette situation, en particulier sur la vitre de la bibliothèque à gauche et la pochette plastique ?</a:t>
              </a:r>
            </a:p>
            <a:p>
              <a:pPr marL="0" marR="0" lvl="0" indent="0" algn="ctr" rtl="0">
                <a:spcBef>
                  <a:spcPts val="0"/>
                </a:spcBef>
                <a:spcAft>
                  <a:spcPts val="0"/>
                </a:spcAft>
                <a:buNone/>
              </a:pPr>
              <a:endParaRPr lang="fr-FR" sz="1800" b="1" dirty="0">
                <a:solidFill>
                  <a:schemeClr val="dk1"/>
                </a:solidFill>
                <a:latin typeface="Twentieth Century"/>
                <a:ea typeface="Twentieth Century"/>
                <a:cs typeface="Twentieth Century"/>
                <a:sym typeface="Twentieth Century"/>
              </a:endParaRPr>
            </a:p>
            <a:p>
              <a:pPr marL="0" marR="0" lvl="0" indent="0" algn="ctr" rtl="0">
                <a:spcBef>
                  <a:spcPts val="0"/>
                </a:spcBef>
                <a:spcAft>
                  <a:spcPts val="0"/>
                </a:spcAft>
                <a:buNone/>
              </a:pPr>
              <a:r>
                <a:rPr lang="fr-FR" sz="1600" b="1" dirty="0">
                  <a:solidFill>
                    <a:srgbClr val="00B050"/>
                  </a:solidFill>
                  <a:latin typeface="Twentieth Century"/>
                  <a:ea typeface="Twentieth Century"/>
                  <a:cs typeface="Twentieth Century"/>
                  <a:sym typeface="Twentieth Century"/>
                </a:rPr>
                <a:t>Le corps plus chaud, disons jaune-orange, et pour le reste, la température devrait être à peu près la même partout, et plus basse, donc différentes teintes de bleu</a:t>
              </a:r>
            </a:p>
          </p:txBody>
        </p:sp>
      </p:grpSp>
      <p:sp>
        <p:nvSpPr>
          <p:cNvPr id="234" name="Google Shape;234;p10"/>
          <p:cNvSpPr txBox="1"/>
          <p:nvPr/>
        </p:nvSpPr>
        <p:spPr>
          <a:xfrm>
            <a:off x="8496300" y="53975"/>
            <a:ext cx="533400" cy="381000"/>
          </a:xfrm>
          <a:prstGeom prst="rect">
            <a:avLst/>
          </a:prstGeom>
          <a:noFill/>
          <a:ln>
            <a:noFill/>
          </a:ln>
        </p:spPr>
        <p:txBody>
          <a:bodyPr spcFirstLastPara="1" wrap="square" lIns="91425" tIns="45700" rIns="91425" bIns="45700" anchor="ctr" anchorCtr="0">
            <a:normAutofit/>
          </a:bodyPr>
          <a:lstStyle/>
          <a:p>
            <a:pPr marL="0" marR="0" lvl="0" indent="0" algn="ctr" rtl="0">
              <a:spcBef>
                <a:spcPts val="0"/>
              </a:spcBef>
              <a:spcAft>
                <a:spcPts val="0"/>
              </a:spcAft>
              <a:buNone/>
            </a:pPr>
            <a:fld id="{00000000-1234-1234-1234-123412341234}" type="slidenum">
              <a:rPr lang="fr-FR" sz="1400" b="1">
                <a:solidFill>
                  <a:schemeClr val="dk1"/>
                </a:solidFill>
                <a:latin typeface="Twentieth Century"/>
                <a:ea typeface="Twentieth Century"/>
                <a:cs typeface="Twentieth Century"/>
                <a:sym typeface="Twentieth Century"/>
              </a:rPr>
              <a:t>5</a:t>
            </a:fld>
            <a:endParaRPr sz="1400" b="1">
              <a:solidFill>
                <a:schemeClr val="dk1"/>
              </a:solidFill>
              <a:latin typeface="Twentieth Century"/>
              <a:ea typeface="Twentieth Century"/>
              <a:cs typeface="Twentieth Century"/>
              <a:sym typeface="Twentieth Century"/>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pic>
        <p:nvPicPr>
          <p:cNvPr id="247" name="Google Shape;247;p1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255594" y="-11332"/>
            <a:ext cx="7888406" cy="6880664"/>
          </a:xfrm>
          <a:prstGeom prst="rect">
            <a:avLst/>
          </a:prstGeom>
          <a:noFill/>
          <a:ln>
            <a:noFill/>
          </a:ln>
        </p:spPr>
      </p:pic>
      <p:sp>
        <p:nvSpPr>
          <p:cNvPr id="248" name="Google Shape;248;p12"/>
          <p:cNvSpPr txBox="1"/>
          <p:nvPr/>
        </p:nvSpPr>
        <p:spPr>
          <a:xfrm>
            <a:off x="8496300" y="53975"/>
            <a:ext cx="533400" cy="381000"/>
          </a:xfrm>
          <a:prstGeom prst="rect">
            <a:avLst/>
          </a:prstGeom>
          <a:noFill/>
          <a:ln>
            <a:noFill/>
          </a:ln>
        </p:spPr>
        <p:txBody>
          <a:bodyPr spcFirstLastPara="1" wrap="square" lIns="91425" tIns="45700" rIns="91425" bIns="45700" anchor="ctr" anchorCtr="0">
            <a:normAutofit/>
          </a:bodyPr>
          <a:lstStyle/>
          <a:p>
            <a:pPr marL="0" marR="0" lvl="0" indent="0" algn="ctr" rtl="0">
              <a:spcBef>
                <a:spcPts val="0"/>
              </a:spcBef>
              <a:spcAft>
                <a:spcPts val="0"/>
              </a:spcAft>
              <a:buNone/>
            </a:pPr>
            <a:fld id="{00000000-1234-1234-1234-123412341234}" type="slidenum">
              <a:rPr lang="fr-FR" sz="1400" b="1">
                <a:solidFill>
                  <a:schemeClr val="dk1"/>
                </a:solidFill>
                <a:latin typeface="Twentieth Century"/>
                <a:ea typeface="Twentieth Century"/>
                <a:cs typeface="Twentieth Century"/>
                <a:sym typeface="Twentieth Century"/>
              </a:rPr>
              <a:t>6</a:t>
            </a:fld>
            <a:endParaRPr sz="1400" b="1">
              <a:solidFill>
                <a:schemeClr val="dk1"/>
              </a:solidFill>
              <a:latin typeface="Twentieth Century"/>
              <a:ea typeface="Twentieth Century"/>
              <a:cs typeface="Twentieth Century"/>
              <a:sym typeface="Twentieth Century"/>
            </a:endParaRPr>
          </a:p>
        </p:txBody>
      </p:sp>
      <p:sp>
        <p:nvSpPr>
          <p:cNvPr id="2" name="ZoneTexte 1">
            <a:extLst>
              <a:ext uri="{FF2B5EF4-FFF2-40B4-BE49-F238E27FC236}">
                <a16:creationId xmlns:a16="http://schemas.microsoft.com/office/drawing/2014/main" id="{B1F7B91F-0B6D-8E26-2A72-6AA6D1E77D14}"/>
              </a:ext>
            </a:extLst>
          </p:cNvPr>
          <p:cNvSpPr txBox="1"/>
          <p:nvPr/>
        </p:nvSpPr>
        <p:spPr>
          <a:xfrm>
            <a:off x="5562601" y="0"/>
            <a:ext cx="3581400" cy="3046988"/>
          </a:xfrm>
          <a:prstGeom prst="rect">
            <a:avLst/>
          </a:prstGeom>
          <a:solidFill>
            <a:schemeClr val="bg1"/>
          </a:solidFill>
        </p:spPr>
        <p:txBody>
          <a:bodyPr wrap="square" rtlCol="0">
            <a:spAutoFit/>
          </a:bodyPr>
          <a:lstStyle/>
          <a:p>
            <a:r>
              <a:rPr lang="fr-FR" sz="1600" dirty="0">
                <a:solidFill>
                  <a:schemeClr val="tx1"/>
                </a:solidFill>
                <a:latin typeface="+mn-lt"/>
                <a:ea typeface="Twentieth Century"/>
                <a:cs typeface="Twentieth Century"/>
                <a:sym typeface="Twentieth Century"/>
              </a:rPr>
              <a:t>la température de la vitre et de la pochette sont en effet à peu près homogènes, et pourtant, on peut</a:t>
            </a:r>
            <a:r>
              <a:rPr lang="fr-FR" sz="1600" dirty="0">
                <a:solidFill>
                  <a:schemeClr val="tx1"/>
                </a:solidFill>
                <a:latin typeface="+mn-lt"/>
              </a:rPr>
              <a:t> voir à la </a:t>
            </a:r>
            <a:r>
              <a:rPr lang="fr-FR" sz="1600" dirty="0"/>
              <a:t>fois</a:t>
            </a:r>
            <a:r>
              <a:rPr lang="fr-FR" sz="1600" dirty="0">
                <a:solidFill>
                  <a:schemeClr val="tx1"/>
                </a:solidFill>
                <a:latin typeface="+mn-lt"/>
              </a:rPr>
              <a:t> un reflet en provenance du corps, et aussi voir le corps à travers la pochette plastique. </a:t>
            </a:r>
          </a:p>
          <a:p>
            <a:endParaRPr lang="fr-FR" sz="1600" dirty="0">
              <a:solidFill>
                <a:schemeClr val="tx1"/>
              </a:solidFill>
              <a:latin typeface="+mn-lt"/>
            </a:endParaRPr>
          </a:p>
          <a:p>
            <a:r>
              <a:rPr lang="fr-FR" sz="1600" dirty="0">
                <a:solidFill>
                  <a:schemeClr val="tx1"/>
                </a:solidFill>
                <a:latin typeface="+mn-lt"/>
              </a:rPr>
              <a:t>Bien que ce type de caméra indique une température, cela ne peut pas être ce qu’elle mesure directement. Il s’agit en fait de valeur reconstruite indirectement, valable seulement dans certains cas.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pic>
        <p:nvPicPr>
          <p:cNvPr id="247" name="Google Shape;247;p1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255594" y="-11332"/>
            <a:ext cx="7888406" cy="6880664"/>
          </a:xfrm>
          <a:prstGeom prst="rect">
            <a:avLst/>
          </a:prstGeom>
          <a:noFill/>
          <a:ln>
            <a:noFill/>
          </a:ln>
        </p:spPr>
      </p:pic>
      <p:sp>
        <p:nvSpPr>
          <p:cNvPr id="248" name="Google Shape;248;p12"/>
          <p:cNvSpPr txBox="1"/>
          <p:nvPr/>
        </p:nvSpPr>
        <p:spPr>
          <a:xfrm>
            <a:off x="8496300" y="53975"/>
            <a:ext cx="533400" cy="381000"/>
          </a:xfrm>
          <a:prstGeom prst="rect">
            <a:avLst/>
          </a:prstGeom>
          <a:noFill/>
          <a:ln>
            <a:noFill/>
          </a:ln>
        </p:spPr>
        <p:txBody>
          <a:bodyPr spcFirstLastPara="1" wrap="square" lIns="91425" tIns="45700" rIns="91425" bIns="45700" anchor="ctr" anchorCtr="0">
            <a:normAutofit/>
          </a:bodyPr>
          <a:lstStyle/>
          <a:p>
            <a:pPr marL="0" marR="0" lvl="0" indent="0" algn="ctr" rtl="0">
              <a:spcBef>
                <a:spcPts val="0"/>
              </a:spcBef>
              <a:spcAft>
                <a:spcPts val="0"/>
              </a:spcAft>
              <a:buNone/>
            </a:pPr>
            <a:fld id="{00000000-1234-1234-1234-123412341234}" type="slidenum">
              <a:rPr lang="fr-FR" sz="1400" b="1">
                <a:solidFill>
                  <a:schemeClr val="dk1"/>
                </a:solidFill>
                <a:latin typeface="Twentieth Century"/>
                <a:ea typeface="Twentieth Century"/>
                <a:cs typeface="Twentieth Century"/>
                <a:sym typeface="Twentieth Century"/>
              </a:rPr>
              <a:t>7</a:t>
            </a:fld>
            <a:endParaRPr sz="1400" b="1">
              <a:solidFill>
                <a:schemeClr val="dk1"/>
              </a:solidFill>
              <a:latin typeface="Twentieth Century"/>
              <a:ea typeface="Twentieth Century"/>
              <a:cs typeface="Twentieth Century"/>
              <a:sym typeface="Twentieth Century"/>
            </a:endParaRPr>
          </a:p>
        </p:txBody>
      </p:sp>
      <p:sp>
        <p:nvSpPr>
          <p:cNvPr id="249" name="Google Shape;249;p12"/>
          <p:cNvSpPr txBox="1"/>
          <p:nvPr/>
        </p:nvSpPr>
        <p:spPr>
          <a:xfrm>
            <a:off x="200025" y="4591975"/>
            <a:ext cx="2924175" cy="170812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b="1" dirty="0">
                <a:solidFill>
                  <a:srgbClr val="00B050"/>
                </a:solidFill>
                <a:latin typeface="Twentieth Century"/>
                <a:ea typeface="Twentieth Century"/>
                <a:cs typeface="Twentieth Century"/>
                <a:sym typeface="Twentieth Century"/>
              </a:rPr>
              <a:t>Et si la vitre et la pochette plastique s’était fait réchauffée petit à petit par le corps qui est plus chaud ?</a:t>
            </a:r>
            <a:br>
              <a:rPr lang="fr-FR" sz="1800" i="1" dirty="0">
                <a:solidFill>
                  <a:srgbClr val="00B050"/>
                </a:solidFill>
                <a:latin typeface="Twentieth Century"/>
                <a:ea typeface="Twentieth Century"/>
                <a:cs typeface="Twentieth Century"/>
                <a:sym typeface="Twentieth Century"/>
              </a:rPr>
            </a:br>
            <a:endParaRPr lang="fr-FR" sz="1100" i="1" dirty="0">
              <a:solidFill>
                <a:srgbClr val="00B050"/>
              </a:solidFill>
              <a:latin typeface="Twentieth Century"/>
              <a:ea typeface="Twentieth Century"/>
              <a:cs typeface="Twentieth Century"/>
              <a:sym typeface="Twentieth Century"/>
            </a:endParaRPr>
          </a:p>
          <a:p>
            <a:pPr marL="0" marR="0" lvl="0" indent="0" algn="l" rtl="0">
              <a:spcBef>
                <a:spcPts val="0"/>
              </a:spcBef>
              <a:spcAft>
                <a:spcPts val="0"/>
              </a:spcAft>
              <a:buNone/>
            </a:pPr>
            <a:r>
              <a:rPr lang="fr-FR" sz="1100" i="1" dirty="0">
                <a:solidFill>
                  <a:srgbClr val="0070C0"/>
                </a:solidFill>
                <a:latin typeface="Twentieth Century"/>
                <a:ea typeface="Twentieth Century"/>
                <a:cs typeface="Twentieth Century"/>
                <a:sym typeface="Twentieth Century"/>
              </a:rPr>
              <a:t>(objection souvent entendue de la part des personnes qui découvrent ces phénomènes)</a:t>
            </a:r>
          </a:p>
        </p:txBody>
      </p:sp>
    </p:spTree>
    <p:extLst>
      <p:ext uri="{BB962C8B-B14F-4D97-AF65-F5344CB8AC3E}">
        <p14:creationId xmlns:p14="http://schemas.microsoft.com/office/powerpoint/2010/main" val="10993903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13"/>
          <p:cNvSpPr txBox="1">
            <a:spLocks noGrp="1"/>
          </p:cNvSpPr>
          <p:nvPr>
            <p:ph type="sldNum" idx="12"/>
          </p:nvPr>
        </p:nvSpPr>
        <p:spPr>
          <a:xfrm>
            <a:off x="8496300" y="53975"/>
            <a:ext cx="533400" cy="381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fld id="{00000000-1234-1234-1234-123412341234}" type="slidenum">
              <a:rPr lang="fr-FR"/>
              <a:t>8</a:t>
            </a:fld>
            <a:endParaRPr/>
          </a:p>
        </p:txBody>
      </p:sp>
      <p:sp>
        <p:nvSpPr>
          <p:cNvPr id="257" name="Google Shape;257;p13"/>
          <p:cNvSpPr txBox="1"/>
          <p:nvPr/>
        </p:nvSpPr>
        <p:spPr>
          <a:xfrm>
            <a:off x="1173728" y="6238359"/>
            <a:ext cx="741985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dirty="0">
                <a:solidFill>
                  <a:schemeClr val="dk1"/>
                </a:solidFill>
                <a:latin typeface="Twentieth Century"/>
                <a:ea typeface="Twentieth Century"/>
                <a:cs typeface="Twentieth Century"/>
                <a:sym typeface="Twentieth Century"/>
              </a:rPr>
              <a:t>=&gt; Reflet immédiat dans la vitre, exactement comme celui de la lumière</a:t>
            </a:r>
            <a:endParaRPr dirty="0"/>
          </a:p>
        </p:txBody>
      </p:sp>
      <p:pic>
        <p:nvPicPr>
          <p:cNvPr id="2" name="marche &amp; reflet IR">
            <a:hlinkClick r:id="" action="ppaction://media"/>
            <a:extLst>
              <a:ext uri="{FF2B5EF4-FFF2-40B4-BE49-F238E27FC236}">
                <a16:creationId xmlns:a16="http://schemas.microsoft.com/office/drawing/2014/main" id="{6E2E2A16-874E-0A1A-7D9F-41435F47305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57250"/>
            <a:ext cx="9144000" cy="5143500"/>
          </a:xfrm>
          <a:prstGeom prst="rect">
            <a:avLst/>
          </a:prstGeom>
        </p:spPr>
      </p:pic>
      <p:sp>
        <p:nvSpPr>
          <p:cNvPr id="4" name="ZoneTexte 3">
            <a:extLst>
              <a:ext uri="{FF2B5EF4-FFF2-40B4-BE49-F238E27FC236}">
                <a16:creationId xmlns:a16="http://schemas.microsoft.com/office/drawing/2014/main" id="{9663062A-24A8-288E-6420-EEC27B814A3F}"/>
              </a:ext>
            </a:extLst>
          </p:cNvPr>
          <p:cNvSpPr txBox="1"/>
          <p:nvPr/>
        </p:nvSpPr>
        <p:spPr>
          <a:xfrm>
            <a:off x="270304" y="4796345"/>
            <a:ext cx="720069" cy="369332"/>
          </a:xfrm>
          <a:prstGeom prst="rect">
            <a:avLst/>
          </a:prstGeom>
          <a:noFill/>
        </p:spPr>
        <p:txBody>
          <a:bodyPr wrap="none" rtlCol="0">
            <a:spAutoFit/>
          </a:bodyPr>
          <a:lstStyle/>
          <a:p>
            <a:r>
              <a:rPr lang="fr-FR" b="1" dirty="0">
                <a:solidFill>
                  <a:schemeClr val="bg1"/>
                </a:solidFill>
              </a:rPr>
              <a:t>vidéo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14"/>
          <p:cNvSpPr txBox="1">
            <a:spLocks noGrp="1"/>
          </p:cNvSpPr>
          <p:nvPr>
            <p:ph type="sldNum" idx="12"/>
          </p:nvPr>
        </p:nvSpPr>
        <p:spPr>
          <a:xfrm>
            <a:off x="8496300" y="53975"/>
            <a:ext cx="533400" cy="381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fld id="{00000000-1234-1234-1234-123412341234}" type="slidenum">
              <a:rPr lang="fr-FR"/>
              <a:t>9</a:t>
            </a:fld>
            <a:endParaRPr/>
          </a:p>
        </p:txBody>
      </p:sp>
      <p:sp>
        <p:nvSpPr>
          <p:cNvPr id="265" name="Google Shape;265;p14"/>
          <p:cNvSpPr txBox="1"/>
          <p:nvPr/>
        </p:nvSpPr>
        <p:spPr>
          <a:xfrm>
            <a:off x="270304" y="6238359"/>
            <a:ext cx="923768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dirty="0">
                <a:solidFill>
                  <a:schemeClr val="dk1"/>
                </a:solidFill>
                <a:latin typeface="Twentieth Century"/>
                <a:ea typeface="Twentieth Century"/>
                <a:cs typeface="Twentieth Century"/>
                <a:sym typeface="Twentieth Century"/>
              </a:rPr>
              <a:t>=&gt; Transparence immédiate à travers la pochette, exactement comme pour la lumière</a:t>
            </a:r>
            <a:endParaRPr dirty="0"/>
          </a:p>
        </p:txBody>
      </p:sp>
      <p:pic>
        <p:nvPicPr>
          <p:cNvPr id="4" name="Pochette progressive">
            <a:hlinkClick r:id="" action="ppaction://media"/>
            <a:extLst>
              <a:ext uri="{FF2B5EF4-FFF2-40B4-BE49-F238E27FC236}">
                <a16:creationId xmlns:a16="http://schemas.microsoft.com/office/drawing/2014/main" id="{6A857D30-2C44-D8D3-1B8C-3401D410B7F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57250"/>
            <a:ext cx="9144000" cy="5143500"/>
          </a:xfrm>
          <a:prstGeom prst="rect">
            <a:avLst/>
          </a:prstGeom>
        </p:spPr>
      </p:pic>
      <p:sp>
        <p:nvSpPr>
          <p:cNvPr id="2" name="ZoneTexte 1">
            <a:extLst>
              <a:ext uri="{FF2B5EF4-FFF2-40B4-BE49-F238E27FC236}">
                <a16:creationId xmlns:a16="http://schemas.microsoft.com/office/drawing/2014/main" id="{04CF5161-0239-FEB4-0F78-4B25D0D96EB4}"/>
              </a:ext>
            </a:extLst>
          </p:cNvPr>
          <p:cNvSpPr txBox="1"/>
          <p:nvPr/>
        </p:nvSpPr>
        <p:spPr>
          <a:xfrm>
            <a:off x="270304" y="4796345"/>
            <a:ext cx="720069" cy="369332"/>
          </a:xfrm>
          <a:prstGeom prst="rect">
            <a:avLst/>
          </a:prstGeom>
          <a:noFill/>
        </p:spPr>
        <p:txBody>
          <a:bodyPr wrap="none" rtlCol="0">
            <a:spAutoFit/>
          </a:bodyPr>
          <a:lstStyle/>
          <a:p>
            <a:r>
              <a:rPr lang="fr-FR" b="1" dirty="0">
                <a:solidFill>
                  <a:schemeClr val="bg1"/>
                </a:solidFill>
              </a:rPr>
              <a:t>vidéo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édian">
  <a:themeElements>
    <a:clrScheme name="Mé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édian">
      <a:maj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é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33611</TotalTime>
  <Words>5871</Words>
  <Application>Microsoft Office PowerPoint</Application>
  <PresentationFormat>Affichage à l'écran (4:3)</PresentationFormat>
  <Paragraphs>486</Paragraphs>
  <Slides>35</Slides>
  <Notes>33</Notes>
  <HiddenSlides>0</HiddenSlides>
  <MMClips>4</MMClips>
  <ScaleCrop>false</ScaleCrop>
  <HeadingPairs>
    <vt:vector size="6" baseType="variant">
      <vt:variant>
        <vt:lpstr>Polices utilisées</vt:lpstr>
      </vt:variant>
      <vt:variant>
        <vt:i4>11</vt:i4>
      </vt:variant>
      <vt:variant>
        <vt:lpstr>Thème</vt:lpstr>
      </vt:variant>
      <vt:variant>
        <vt:i4>1</vt:i4>
      </vt:variant>
      <vt:variant>
        <vt:lpstr>Titres des diapositives</vt:lpstr>
      </vt:variant>
      <vt:variant>
        <vt:i4>35</vt:i4>
      </vt:variant>
    </vt:vector>
  </HeadingPairs>
  <TitlesOfParts>
    <vt:vector size="47" baseType="lpstr">
      <vt:lpstr>Arial</vt:lpstr>
      <vt:lpstr>Calibre Regular</vt:lpstr>
      <vt:lpstr>Calibri</vt:lpstr>
      <vt:lpstr>Cambria Math</vt:lpstr>
      <vt:lpstr>Liberation Serif</vt:lpstr>
      <vt:lpstr>Noto Sans Symbols</vt:lpstr>
      <vt:lpstr>Times New Roman</vt:lpstr>
      <vt:lpstr>Tw Cen MT</vt:lpstr>
      <vt:lpstr>Twentieth Century</vt:lpstr>
      <vt:lpstr>Wingdings</vt:lpstr>
      <vt:lpstr>Wingdings 2</vt:lpstr>
      <vt:lpstr>Médian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Université PARIS 7 - Denis Diderot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science :  quels sont ses objectifs?</dc:title>
  <dc:creator>Valentin Maron</dc:creator>
  <cp:keywords>, docId:238BE07C2E2D7ECCA5074800C28D20DF</cp:keywords>
  <cp:lastModifiedBy>Valentin Maron</cp:lastModifiedBy>
  <cp:revision>1363</cp:revision>
  <cp:lastPrinted>2021-09-07T19:12:03Z</cp:lastPrinted>
  <dcterms:created xsi:type="dcterms:W3CDTF">2013-01-27T19:54:16Z</dcterms:created>
  <dcterms:modified xsi:type="dcterms:W3CDTF">2024-11-29T18:43:03Z</dcterms:modified>
</cp:coreProperties>
</file>